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6" r:id="rId9"/>
    <p:sldId id="271" r:id="rId10"/>
    <p:sldId id="267" r:id="rId11"/>
    <p:sldId id="265" r:id="rId12"/>
    <p:sldId id="268" r:id="rId13"/>
    <p:sldId id="269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E4DA-EED7-4879-8FEF-8279F51E601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FDDF-B5B5-41B4-9CEB-77766BC4102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E4DA-EED7-4879-8FEF-8279F51E601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FDDF-B5B5-41B4-9CEB-77766BC4102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E4DA-EED7-4879-8FEF-8279F51E601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FDDF-B5B5-41B4-9CEB-77766BC4102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E4DA-EED7-4879-8FEF-8279F51E601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FDDF-B5B5-41B4-9CEB-77766BC4102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E4DA-EED7-4879-8FEF-8279F51E601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FDDF-B5B5-41B4-9CEB-77766BC4102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E4DA-EED7-4879-8FEF-8279F51E601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FDDF-B5B5-41B4-9CEB-77766BC4102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E4DA-EED7-4879-8FEF-8279F51E601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FDDF-B5B5-41B4-9CEB-77766BC4102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E4DA-EED7-4879-8FEF-8279F51E601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FDDF-B5B5-41B4-9CEB-77766BC4102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E4DA-EED7-4879-8FEF-8279F51E601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FDDF-B5B5-41B4-9CEB-77766BC4102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E4DA-EED7-4879-8FEF-8279F51E601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FDDF-B5B5-41B4-9CEB-77766BC4102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E4DA-EED7-4879-8FEF-8279F51E601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FEFDDF-B5B5-41B4-9CEB-77766BC4102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A4E4DA-EED7-4879-8FEF-8279F51E601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FEFDDF-B5B5-41B4-9CEB-77766BC41024}" type="slidenum">
              <a:rPr lang="en-US" smtClean="0"/>
              <a:pPr/>
              <a:t>‹N›</a:t>
            </a:fld>
            <a:endParaRPr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0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L’approccio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ecologico-sociale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ai problemi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alcolcorrelati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e complessi e alla multidimensionalità della vita</a:t>
            </a:r>
            <a:br>
              <a:rPr lang="it-IT" sz="2400" dirty="0" smtClean="0">
                <a:latin typeface="Arial" pitchFamily="34" charset="0"/>
                <a:cs typeface="Arial" pitchFamily="34" charset="0"/>
              </a:rPr>
            </a:br>
            <a:r>
              <a:rPr lang="it-IT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sz="2400" dirty="0" smtClean="0">
                <a:latin typeface="Arial" pitchFamily="34" charset="0"/>
                <a:cs typeface="Arial" pitchFamily="34" charset="0"/>
              </a:rPr>
            </a:br>
            <a:r>
              <a:rPr lang="it-IT" sz="2400" dirty="0" smtClean="0">
                <a:latin typeface="Arial" pitchFamily="34" charset="0"/>
                <a:cs typeface="Arial" pitchFamily="34" charset="0"/>
              </a:rPr>
              <a:t>Grosseto 8 /9 Febbraio 2014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19864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>
                <a:latin typeface="Arial" pitchFamily="34" charset="0"/>
                <a:cs typeface="Arial" pitchFamily="34" charset="0"/>
              </a:rPr>
              <a:t>L’educazione ecologica continua nei programmi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ecologico-sociali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per i problemi complessi con particolare riguardo alla ricerca nei club sui problemi doppi e multipli</a:t>
            </a:r>
          </a:p>
          <a:p>
            <a:pPr algn="ctr"/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1400" i="1" dirty="0" smtClean="0">
                <a:latin typeface="Arial" pitchFamily="34" charset="0"/>
                <a:cs typeface="Arial" pitchFamily="34" charset="0"/>
              </a:rPr>
              <a:t>Manfredo Bianchi</a:t>
            </a:r>
          </a:p>
          <a:p>
            <a:pPr algn="l"/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L’educazione Ecologica Continua nei programmi </a:t>
            </a:r>
            <a:r>
              <a:rPr lang="it-IT" sz="2000" dirty="0" err="1" smtClean="0">
                <a:solidFill>
                  <a:schemeClr val="tx1"/>
                </a:solidFill>
              </a:rPr>
              <a:t>Ecologico-Sociali</a:t>
            </a:r>
            <a:r>
              <a:rPr lang="it-IT" sz="2000" dirty="0" smtClean="0">
                <a:solidFill>
                  <a:schemeClr val="tx1"/>
                </a:solidFill>
              </a:rPr>
              <a:t> per i problemi complessi con particolare riguardo alla ricerca nei club sui problemi doppi e multipli</a:t>
            </a:r>
            <a:endParaRPr lang="en-US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Alcune  riflessioni</a:t>
            </a:r>
          </a:p>
          <a:p>
            <a:pPr>
              <a:buNone/>
            </a:pPr>
            <a:r>
              <a:rPr lang="it-IT" sz="2000" dirty="0" smtClean="0"/>
              <a:t>Potremmo dire che :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Il Servitore-Insegnante, in accordo con le famiglie, dovrebbe mettersi nella condizione di interagire con i Servizi e Agenzie per la Salute coinvolte nella vita delle persone e famiglie presenti nel club, non per un confronto sui “pazienti”, quanto per un confronto metodologico </a:t>
            </a:r>
          </a:p>
          <a:p>
            <a:pPr>
              <a:buNone/>
            </a:pPr>
            <a:r>
              <a:rPr lang="it-IT" sz="2000" dirty="0" smtClean="0"/>
              <a:t>    che permetta continuità di percorso e miglioramento della qualità della vita.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ttangolo 1"/>
          <p:cNvSpPr>
            <a:spLocks noChangeArrowheads="1"/>
          </p:cNvSpPr>
          <p:nvPr/>
        </p:nvSpPr>
        <p:spPr bwMode="auto">
          <a:xfrm>
            <a:off x="914400" y="2590800"/>
            <a:ext cx="741680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Le ACAT collaborano con gli altri Enti del territorio?</a:t>
            </a:r>
          </a:p>
          <a:p>
            <a:pPr algn="just"/>
            <a:r>
              <a:rPr lang="it-IT" sz="2000" b="1" dirty="0"/>
              <a:t> </a:t>
            </a:r>
          </a:p>
          <a:p>
            <a:pPr algn="just"/>
            <a:r>
              <a:rPr lang="it-IT" sz="2000" b="1" dirty="0"/>
              <a:t>Ne risulta che poco più di metà ACAT partecipano a tavoli di lavoro allargati, “piano di zona e dipartimento delle dipendenze” mentre quasi 2 ACAT su 3 partecipano a tavoli di lavoro con il </a:t>
            </a:r>
            <a:r>
              <a:rPr lang="it-IT" sz="2000" b="1" dirty="0" err="1"/>
              <a:t>SerT</a:t>
            </a:r>
            <a:r>
              <a:rPr lang="it-IT" sz="2000" b="1" dirty="0"/>
              <a:t> o le </a:t>
            </a:r>
            <a:r>
              <a:rPr lang="it-IT" sz="2000" b="1" dirty="0" err="1"/>
              <a:t>Alcologie</a:t>
            </a:r>
            <a:r>
              <a:rPr lang="it-IT" sz="2000" b="1" dirty="0"/>
              <a:t>.</a:t>
            </a:r>
          </a:p>
          <a:p>
            <a:pPr algn="just"/>
            <a:endParaRPr lang="it-IT" sz="2000" b="1" dirty="0"/>
          </a:p>
          <a:p>
            <a:pPr algn="just"/>
            <a:r>
              <a:rPr lang="it-IT" sz="2000" b="1" dirty="0"/>
              <a:t> Viene confermato anche in questo caso il buon rapporto con le consulte di Volontariato (64-66%).</a:t>
            </a:r>
          </a:p>
          <a:p>
            <a:pPr algn="just"/>
            <a:endParaRPr lang="it-IT" sz="2000" b="1" dirty="0"/>
          </a:p>
          <a:p>
            <a:pPr algn="just"/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43000" y="838200"/>
            <a:ext cx="647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L’educazione Ecologica Continua nei programmi </a:t>
            </a:r>
            <a:r>
              <a:rPr lang="it-IT" sz="2000" dirty="0" err="1" smtClean="0"/>
              <a:t>Ecologico-Sociali</a:t>
            </a:r>
            <a:r>
              <a:rPr lang="it-IT" sz="2000" dirty="0" smtClean="0"/>
              <a:t> per i problemi complessi con particolare riguardo alla ricerca nei club sui problemi doppi e multipli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L’educazione Ecologica Continua nei programmi </a:t>
            </a:r>
            <a:r>
              <a:rPr lang="it-IT" sz="2000" dirty="0" err="1" smtClean="0">
                <a:solidFill>
                  <a:schemeClr val="tx1"/>
                </a:solidFill>
              </a:rPr>
              <a:t>Ecologico-Sociali</a:t>
            </a:r>
            <a:r>
              <a:rPr lang="it-IT" sz="2000" dirty="0" smtClean="0">
                <a:solidFill>
                  <a:schemeClr val="tx1"/>
                </a:solidFill>
              </a:rPr>
              <a:t> per i problemi complessi con particolare riguardo alla ricerca nei club sui problemi doppi e multipli</a:t>
            </a:r>
            <a:endParaRPr lang="en-US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Il coordinamento dei club di un territorio ( </a:t>
            </a:r>
            <a:r>
              <a:rPr lang="it-IT" dirty="0" err="1" smtClean="0"/>
              <a:t>acat</a:t>
            </a:r>
            <a:r>
              <a:rPr lang="it-IT" dirty="0" smtClean="0"/>
              <a:t>, </a:t>
            </a:r>
            <a:r>
              <a:rPr lang="it-IT" dirty="0" err="1" smtClean="0"/>
              <a:t>arcat</a:t>
            </a:r>
            <a:r>
              <a:rPr lang="it-IT" dirty="0" smtClean="0"/>
              <a:t>, </a:t>
            </a:r>
            <a:r>
              <a:rPr lang="it-IT" dirty="0" err="1" smtClean="0"/>
              <a:t>aicat</a:t>
            </a:r>
            <a:r>
              <a:rPr lang="it-IT" dirty="0" smtClean="0"/>
              <a:t>) deve garantire la collaborazione con le Agenzie per la Salute per :</a:t>
            </a:r>
          </a:p>
          <a:p>
            <a:r>
              <a:rPr lang="it-IT" dirty="0" smtClean="0"/>
              <a:t>Condividere obiettivi</a:t>
            </a:r>
          </a:p>
          <a:p>
            <a:r>
              <a:rPr lang="it-IT" dirty="0" smtClean="0"/>
              <a:t>Ottimizzare le risorse (umane,economiche, ecc.)</a:t>
            </a:r>
          </a:p>
          <a:p>
            <a:r>
              <a:rPr lang="it-IT" dirty="0" smtClean="0"/>
              <a:t>Creare una rete territoriale efficace</a:t>
            </a:r>
          </a:p>
          <a:p>
            <a:r>
              <a:rPr lang="it-IT" dirty="0" smtClean="0"/>
              <a:t>Fare progettazione e ricerca</a:t>
            </a:r>
          </a:p>
          <a:p>
            <a:r>
              <a:rPr lang="it-IT" dirty="0" smtClean="0"/>
              <a:t>Fare informazione e sensibilizzazione</a:t>
            </a:r>
          </a:p>
          <a:p>
            <a:r>
              <a:rPr lang="it-IT" dirty="0" err="1" smtClean="0"/>
              <a:t>……</a:t>
            </a:r>
            <a:r>
              <a:rPr lang="it-IT" dirty="0" smtClean="0"/>
              <a:t>.?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L’educazione Ecologica Continua nei programmi </a:t>
            </a:r>
            <a:r>
              <a:rPr lang="it-IT" sz="2000" dirty="0" err="1" smtClean="0">
                <a:solidFill>
                  <a:schemeClr val="tx1"/>
                </a:solidFill>
              </a:rPr>
              <a:t>Ecologico-Sociali</a:t>
            </a:r>
            <a:r>
              <a:rPr lang="it-IT" sz="2000" dirty="0" smtClean="0">
                <a:solidFill>
                  <a:schemeClr val="tx1"/>
                </a:solidFill>
              </a:rPr>
              <a:t> per i problemi complessi con particolare riguardo alla ricerca nei club sui problemi doppi e multipli</a:t>
            </a:r>
            <a:endParaRPr lang="en-US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err="1" smtClean="0"/>
              <a:t>Infine…</a:t>
            </a: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>
              <a:buNone/>
            </a:pPr>
            <a:r>
              <a:rPr lang="it-IT" sz="2000" dirty="0" smtClean="0"/>
              <a:t>Nel semplice e allo stesso tempo complesso sistema  </a:t>
            </a:r>
            <a:r>
              <a:rPr lang="it-IT" sz="2000" dirty="0" err="1" smtClean="0"/>
              <a:t>Ecologico-Sociale</a:t>
            </a:r>
            <a:r>
              <a:rPr lang="it-IT" sz="2000" dirty="0" smtClean="0"/>
              <a:t> dei Club </a:t>
            </a:r>
            <a:r>
              <a:rPr lang="it-IT" sz="2000" dirty="0" err="1" smtClean="0"/>
              <a:t>Alcologici</a:t>
            </a:r>
            <a:r>
              <a:rPr lang="it-IT" sz="2000" dirty="0" smtClean="0"/>
              <a:t> Territoriali ogni persona e ogni famiglia deve avere la possibilità di lavorare per il proprio Club e per il proprio territorio, valorizzando il percorso fatto nel club e mettendo a disposizione la propria esperienza e le proprie conoscenze, divenendo agenti di cambiamento per la solidarietà umana, per la cultura sanitaria e generale.</a:t>
            </a:r>
          </a:p>
          <a:p>
            <a:pPr>
              <a:buNone/>
            </a:pPr>
            <a:r>
              <a:rPr lang="it-IT" sz="2000" dirty="0" smtClean="0"/>
              <a:t>Il club </a:t>
            </a:r>
            <a:r>
              <a:rPr lang="it-IT" sz="2000" dirty="0" err="1" smtClean="0"/>
              <a:t>Alcologico</a:t>
            </a:r>
            <a:r>
              <a:rPr lang="it-IT" sz="2000" dirty="0" smtClean="0"/>
              <a:t> Territoriale ha il dovere di documentare e  portare la propria esperienza nel vasto orizzonte della multidimensionalità della sofferenza umana.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52800"/>
            <a:ext cx="8229600" cy="1828800"/>
          </a:xfrm>
        </p:spPr>
        <p:txBody>
          <a:bodyPr>
            <a:normAutofit/>
          </a:bodyPr>
          <a:lstStyle/>
          <a:p>
            <a:pPr algn="ctr"/>
            <a:r>
              <a:rPr lang="it-IT" sz="9600" dirty="0" smtClean="0">
                <a:latin typeface="Arial Rounded MT Bold" pitchFamily="34" charset="0"/>
              </a:rPr>
              <a:t>Grazie</a:t>
            </a:r>
            <a:endParaRPr lang="en-US" sz="9600" dirty="0">
              <a:latin typeface="Arial Rounded MT Bold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57200" y="838200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Arial" pitchFamily="34" charset="0"/>
                <a:cs typeface="Arial" pitchFamily="34" charset="0"/>
              </a:rPr>
              <a:t>L’educazione Ecologica Continua nei programmi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Ecologico-Sociali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per i problemi complessi con particolare riguardo alla ricerca nei club sui problemi doppi e multipli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L’educazione Ecologica Continua nei programmi </a:t>
            </a:r>
            <a:r>
              <a:rPr lang="it-IT" sz="2000" dirty="0" err="1" smtClean="0">
                <a:solidFill>
                  <a:schemeClr val="tx1"/>
                </a:solidFill>
              </a:rPr>
              <a:t>Ecologico-Sociali</a:t>
            </a:r>
            <a:r>
              <a:rPr lang="it-IT" sz="2000" dirty="0" smtClean="0">
                <a:solidFill>
                  <a:schemeClr val="tx1"/>
                </a:solidFill>
              </a:rPr>
              <a:t> per i problemi complessi con particolare riguardo alla ricerca nei club sui problemi doppi e multipl</a:t>
            </a:r>
            <a:r>
              <a:rPr lang="it-IT" sz="2000" b="0" dirty="0" smtClean="0">
                <a:solidFill>
                  <a:schemeClr val="tx1"/>
                </a:solidFill>
              </a:rPr>
              <a:t>i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4267200"/>
          </a:xfrm>
        </p:spPr>
        <p:txBody>
          <a:bodyPr>
            <a:normAutofit/>
          </a:bodyPr>
          <a:lstStyle/>
          <a:p>
            <a:pPr algn="ctr"/>
            <a:r>
              <a:rPr lang="it-IT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Alcuni elementi di ricerca</a:t>
            </a:r>
          </a:p>
          <a:p>
            <a:pPr algn="ctr"/>
            <a:endParaRPr lang="it-IT" sz="24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Circa il 70% delle famiglie arrivano al Club da canali Socio-Sanitari</a:t>
            </a:r>
          </a:p>
          <a:p>
            <a:r>
              <a:rPr lang="it-IT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Il 30% delle persone partecipano al club da sole</a:t>
            </a:r>
          </a:p>
          <a:p>
            <a:r>
              <a:rPr lang="it-IT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Il 55% partecipa al club con un familiare</a:t>
            </a:r>
          </a:p>
          <a:p>
            <a:r>
              <a:rPr lang="it-IT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Il restante 15% partecipa al club con 2 o più familiari</a:t>
            </a:r>
          </a:p>
          <a:p>
            <a:endParaRPr lang="it-IT" sz="2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Il 55% delle persone con P.A.C. dichiara di aver adottato altri comportamenti problematici</a:t>
            </a:r>
            <a:endParaRPr lang="en-US" sz="20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 stesso comportamento è adottato dal 15% dei familiari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L’educazione Ecologica Continua nei programmi </a:t>
            </a:r>
            <a:r>
              <a:rPr lang="it-IT" sz="2000" dirty="0" err="1" smtClean="0">
                <a:solidFill>
                  <a:schemeClr val="tx1"/>
                </a:solidFill>
              </a:rPr>
              <a:t>Ecologico-Sociali</a:t>
            </a:r>
            <a:r>
              <a:rPr lang="it-IT" sz="2000" dirty="0" smtClean="0">
                <a:solidFill>
                  <a:schemeClr val="tx1"/>
                </a:solidFill>
              </a:rPr>
              <a:t> per i problemi complessi con particolare riguardo alla ricerca nei club sui problemi doppi e multipli</a:t>
            </a:r>
            <a:endParaRPr lang="en-US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 smtClean="0"/>
              <a:t>Alcuni dati sulla multidimensionalità</a:t>
            </a:r>
          </a:p>
          <a:p>
            <a:pPr>
              <a:buNone/>
            </a:pPr>
            <a:r>
              <a:rPr lang="it-IT" sz="2000" dirty="0" smtClean="0"/>
              <a:t>Durante i primi 3 anni di club si ottiene una riduzione di uso :</a:t>
            </a:r>
          </a:p>
          <a:p>
            <a:r>
              <a:rPr lang="it-IT" sz="2000" dirty="0" smtClean="0"/>
              <a:t>Alcol         85%</a:t>
            </a:r>
          </a:p>
          <a:p>
            <a:r>
              <a:rPr lang="it-IT" sz="2000" dirty="0" smtClean="0"/>
              <a:t>Altre droghe    80%</a:t>
            </a:r>
          </a:p>
          <a:p>
            <a:r>
              <a:rPr lang="it-IT" sz="2000" dirty="0" smtClean="0"/>
              <a:t>Tabacco  3 %</a:t>
            </a:r>
          </a:p>
          <a:p>
            <a:r>
              <a:rPr lang="it-IT" sz="2000" dirty="0" smtClean="0"/>
              <a:t>Cure psichiatriche 5%</a:t>
            </a:r>
          </a:p>
          <a:p>
            <a:r>
              <a:rPr lang="it-IT" sz="2000" dirty="0" smtClean="0"/>
              <a:t>Farmaci non prescritti  50 %</a:t>
            </a:r>
          </a:p>
          <a:p>
            <a:r>
              <a:rPr lang="it-IT" sz="2000" dirty="0" smtClean="0"/>
              <a:t>Senza dimora 50%</a:t>
            </a:r>
          </a:p>
          <a:p>
            <a:r>
              <a:rPr lang="it-IT" sz="2000" dirty="0" smtClean="0"/>
              <a:t>Gioco d’azzardo  50%</a:t>
            </a:r>
          </a:p>
          <a:p>
            <a:pPr>
              <a:buNone/>
            </a:pPr>
            <a:endParaRPr lang="it-IT" sz="2000" dirty="0" smtClean="0"/>
          </a:p>
          <a:p>
            <a:pPr algn="r">
              <a:buNone/>
            </a:pPr>
            <a:r>
              <a:rPr lang="it-IT" sz="2000" i="1" dirty="0" err="1" smtClean="0"/>
              <a:t>Dataclub</a:t>
            </a:r>
            <a:r>
              <a:rPr lang="it-IT" sz="2000" i="1" dirty="0" smtClean="0"/>
              <a:t>  2000 – 2008 </a:t>
            </a:r>
          </a:p>
          <a:p>
            <a:pPr>
              <a:buNone/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L’educazione Ecologica Continua nei programmi </a:t>
            </a:r>
            <a:r>
              <a:rPr lang="it-IT" sz="2000" dirty="0" err="1" smtClean="0">
                <a:solidFill>
                  <a:schemeClr val="tx1"/>
                </a:solidFill>
              </a:rPr>
              <a:t>Ecologico-Sociali</a:t>
            </a:r>
            <a:r>
              <a:rPr lang="it-IT" sz="2000" dirty="0" smtClean="0">
                <a:solidFill>
                  <a:schemeClr val="tx1"/>
                </a:solidFill>
              </a:rPr>
              <a:t> per i problemi complessi con particolare riguardo alla ricerca nei club sui problemi doppi e multipli</a:t>
            </a:r>
            <a:endParaRPr lang="en-US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dirty="0" smtClean="0"/>
              <a:t>Alcuni dati sulla multidimensionalità</a:t>
            </a:r>
          </a:p>
          <a:p>
            <a:pPr>
              <a:buNone/>
            </a:pPr>
            <a:r>
              <a:rPr lang="it-IT" sz="2000" dirty="0" smtClean="0"/>
              <a:t>Tra 3 e 7  anni di partecipazione al club si ottiene una riduzione di uso :</a:t>
            </a:r>
          </a:p>
          <a:p>
            <a:r>
              <a:rPr lang="it-IT" sz="2000" dirty="0" smtClean="0"/>
              <a:t>Alcol      84 %</a:t>
            </a:r>
          </a:p>
          <a:p>
            <a:r>
              <a:rPr lang="it-IT" sz="2000" dirty="0" smtClean="0"/>
              <a:t>Altre droghe  80  %</a:t>
            </a:r>
          </a:p>
          <a:p>
            <a:r>
              <a:rPr lang="it-IT" sz="2000" dirty="0" smtClean="0"/>
              <a:t>Farmaci non prescritti 60 %</a:t>
            </a:r>
          </a:p>
          <a:p>
            <a:r>
              <a:rPr lang="it-IT" sz="2000" dirty="0" smtClean="0"/>
              <a:t>Cure psichiatriche  25 %</a:t>
            </a:r>
          </a:p>
          <a:p>
            <a:r>
              <a:rPr lang="it-IT" sz="2000" dirty="0" smtClean="0"/>
              <a:t>Senza dimora  60 %</a:t>
            </a:r>
          </a:p>
          <a:p>
            <a:r>
              <a:rPr lang="it-IT" sz="2000" dirty="0" smtClean="0"/>
              <a:t>Gioco d’azzardo  50 %</a:t>
            </a:r>
          </a:p>
          <a:p>
            <a:r>
              <a:rPr lang="it-IT" sz="2000" dirty="0" smtClean="0"/>
              <a:t>Tabacco  5 %</a:t>
            </a:r>
          </a:p>
          <a:p>
            <a:endParaRPr lang="it-IT" sz="2000" dirty="0" smtClean="0"/>
          </a:p>
          <a:p>
            <a:endParaRPr lang="it-IT" sz="2000" dirty="0" smtClean="0"/>
          </a:p>
          <a:p>
            <a:pPr algn="r">
              <a:buNone/>
            </a:pPr>
            <a:r>
              <a:rPr lang="it-IT" sz="2000" dirty="0" smtClean="0"/>
              <a:t>    Dopo l’ottavo anno</a:t>
            </a:r>
          </a:p>
          <a:p>
            <a:pPr algn="r"/>
            <a:r>
              <a:rPr lang="it-IT" sz="2000" dirty="0" smtClean="0"/>
              <a:t>Tabacco  20 %</a:t>
            </a:r>
          </a:p>
          <a:p>
            <a:endParaRPr lang="it-IT" sz="2000" dirty="0" smtClean="0"/>
          </a:p>
          <a:p>
            <a:pPr algn="ctr">
              <a:buNone/>
            </a:pPr>
            <a:endParaRPr lang="it-IT" sz="2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1143000"/>
          </a:xfrm>
        </p:spPr>
        <p:txBody>
          <a:bodyPr>
            <a:normAutofit/>
          </a:bodyPr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L’educazione Ecologica Continua nei programmi </a:t>
            </a:r>
            <a:r>
              <a:rPr lang="it-IT" sz="2000" dirty="0" err="1" smtClean="0">
                <a:solidFill>
                  <a:schemeClr val="tx1"/>
                </a:solidFill>
              </a:rPr>
              <a:t>Ecologico-Sociali</a:t>
            </a:r>
            <a:r>
              <a:rPr lang="it-IT" sz="2000" dirty="0" smtClean="0">
                <a:solidFill>
                  <a:schemeClr val="tx1"/>
                </a:solidFill>
              </a:rPr>
              <a:t> per i problemi complessi con particolare riguardo alla ricerca nei club sui problemi doppi e multipl</a:t>
            </a:r>
            <a:r>
              <a:rPr lang="it-IT" sz="2000" b="0" dirty="0" smtClean="0">
                <a:solidFill>
                  <a:schemeClr val="tx1"/>
                </a:solidFill>
              </a:rPr>
              <a:t>i</a:t>
            </a:r>
            <a:endParaRPr lang="en-US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7854696" cy="4191000"/>
          </a:xfrm>
        </p:spPr>
        <p:txBody>
          <a:bodyPr/>
          <a:lstStyle/>
          <a:p>
            <a:pPr algn="ctr"/>
            <a:r>
              <a:rPr lang="it-IT" dirty="0" smtClean="0"/>
              <a:t> </a:t>
            </a:r>
          </a:p>
          <a:p>
            <a:pPr algn="ctr"/>
            <a:r>
              <a:rPr lang="it-IT" dirty="0" smtClean="0"/>
              <a:t> </a:t>
            </a:r>
            <a:r>
              <a:rPr lang="it-IT" dirty="0" smtClean="0">
                <a:solidFill>
                  <a:srgbClr val="FFFF00"/>
                </a:solidFill>
              </a:rPr>
              <a:t>Alcune riflessioni</a:t>
            </a:r>
          </a:p>
          <a:p>
            <a:pPr algn="ctr"/>
            <a:endParaRPr lang="it-IT" sz="2400" dirty="0" smtClean="0">
              <a:solidFill>
                <a:srgbClr val="FFFF00"/>
              </a:solidFill>
            </a:endParaRPr>
          </a:p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Potremmo pensare che nel caso le famiglie rimangano al club oltre i 3 anni si ottiene un cambiamento significativo</a:t>
            </a:r>
          </a:p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non solo nel comportamento alcolico  ma su tutta la sfera  multidimensionale, con l’ adozione di atteggiamenti salutari di tutta la famiglia</a:t>
            </a:r>
          </a:p>
          <a:p>
            <a:pPr algn="ctr"/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851648" cy="1447800"/>
          </a:xfrm>
        </p:spPr>
        <p:txBody>
          <a:bodyPr>
            <a:normAutofit/>
          </a:bodyPr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L’educazione Ecologica Continua nei programmi </a:t>
            </a:r>
            <a:r>
              <a:rPr lang="it-IT" sz="2000" dirty="0" err="1" smtClean="0">
                <a:solidFill>
                  <a:schemeClr val="tx1"/>
                </a:solidFill>
              </a:rPr>
              <a:t>Ecologico-Sociali</a:t>
            </a:r>
            <a:r>
              <a:rPr lang="it-IT" sz="2000" dirty="0" smtClean="0">
                <a:solidFill>
                  <a:schemeClr val="tx1"/>
                </a:solidFill>
              </a:rPr>
              <a:t> per i problemi complessi con particolare riguardo alla ricerca nei club sui problemi doppi e multipl</a:t>
            </a:r>
            <a:r>
              <a:rPr lang="it-IT" sz="2000" b="0" dirty="0" smtClean="0">
                <a:solidFill>
                  <a:schemeClr val="tx1"/>
                </a:solidFill>
              </a:rPr>
              <a:t>i</a:t>
            </a:r>
            <a:endParaRPr lang="en-US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038600"/>
          </a:xfrm>
        </p:spPr>
        <p:txBody>
          <a:bodyPr/>
          <a:lstStyle/>
          <a:p>
            <a:pPr algn="ctr"/>
            <a:endParaRPr lang="it-IT" dirty="0" smtClean="0"/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Alcune riflessioni</a:t>
            </a:r>
          </a:p>
          <a:p>
            <a:pPr algn="ctr"/>
            <a:endParaRPr lang="it-IT" dirty="0" smtClean="0">
              <a:solidFill>
                <a:srgbClr val="FFFF00"/>
              </a:solidFill>
            </a:endParaRPr>
          </a:p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I dati sopraindicati sono relativi alla persona con </a:t>
            </a:r>
            <a:r>
              <a:rPr lang="it-IT" sz="2400" dirty="0" err="1" smtClean="0">
                <a:solidFill>
                  <a:srgbClr val="FFFF00"/>
                </a:solidFill>
              </a:rPr>
              <a:t>P.A.C</a:t>
            </a:r>
            <a:r>
              <a:rPr lang="it-IT" sz="2400" dirty="0" smtClean="0">
                <a:solidFill>
                  <a:srgbClr val="FFFF00"/>
                </a:solidFill>
              </a:rPr>
              <a:t> e complessi e alla famiglia.</a:t>
            </a:r>
          </a:p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Gli indicatori danno per entrambi gli stessi risultati e percentuali.</a:t>
            </a:r>
          </a:p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Quindi il club lavora sul cambiamento degli stili di vita di tutta la famiglia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L’educazione Ecologica Continua nei programmi </a:t>
            </a:r>
            <a:r>
              <a:rPr lang="it-IT" sz="2000" dirty="0" err="1" smtClean="0">
                <a:solidFill>
                  <a:schemeClr val="tx1"/>
                </a:solidFill>
              </a:rPr>
              <a:t>Ecologico-Sociali</a:t>
            </a:r>
            <a:r>
              <a:rPr lang="it-IT" sz="2000" dirty="0" smtClean="0">
                <a:solidFill>
                  <a:schemeClr val="tx1"/>
                </a:solidFill>
              </a:rPr>
              <a:t> per i problemi complessi con particolare riguardo alla ricerca nei club sui problemi doppi e multipli</a:t>
            </a:r>
            <a:endParaRPr lang="en-US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Modalità di inserimento nel club</a:t>
            </a:r>
          </a:p>
          <a:p>
            <a:r>
              <a:rPr lang="it-IT" sz="2000" dirty="0" smtClean="0"/>
              <a:t>La famiglia deve accettare di informare del proprio problema i membri del club </a:t>
            </a:r>
            <a:r>
              <a:rPr lang="it-IT" sz="2000" dirty="0" err="1" smtClean="0"/>
              <a:t>alcologico</a:t>
            </a:r>
            <a:r>
              <a:rPr lang="it-IT" sz="2000" dirty="0" smtClean="0"/>
              <a:t> territoriale</a:t>
            </a:r>
          </a:p>
          <a:p>
            <a:r>
              <a:rPr lang="it-IT" sz="2000" dirty="0" smtClean="0"/>
              <a:t>Il S.I. deve essere aggiornato sulle problematiche specifiche della famiglia</a:t>
            </a:r>
          </a:p>
          <a:p>
            <a:r>
              <a:rPr lang="it-IT" sz="2000" dirty="0" smtClean="0"/>
              <a:t>Il club deve essere disposto ad accettare l’inserimento della famiglia con un problema complesso</a:t>
            </a:r>
          </a:p>
          <a:p>
            <a:r>
              <a:rPr lang="it-IT" sz="2000" dirty="0" smtClean="0"/>
              <a:t>La famiglia deve accettare tutti gli obblighi  che derivano dall’inserimento nel club, come tutte le altre famiglie del club</a:t>
            </a:r>
          </a:p>
          <a:p>
            <a:r>
              <a:rPr lang="it-IT" sz="2000" dirty="0" smtClean="0"/>
              <a:t>In un club di 12 famiglie possono essere inserite non più di 2 famiglie con problemi complessi</a:t>
            </a:r>
          </a:p>
          <a:p>
            <a:pPr algn="r">
              <a:buNone/>
            </a:pPr>
            <a:r>
              <a:rPr lang="it-IT" sz="1600" dirty="0" smtClean="0"/>
              <a:t>                 </a:t>
            </a:r>
            <a:r>
              <a:rPr lang="it-IT" sz="1600" dirty="0" err="1" smtClean="0"/>
              <a:t>V.Hudolin</a:t>
            </a:r>
            <a:r>
              <a:rPr lang="it-IT" sz="1600" dirty="0" smtClean="0"/>
              <a:t> </a:t>
            </a:r>
          </a:p>
          <a:p>
            <a:pPr algn="r">
              <a:buNone/>
            </a:pPr>
            <a:r>
              <a:rPr lang="it-IT" sz="1600" dirty="0" smtClean="0"/>
              <a:t>“</a:t>
            </a:r>
            <a:r>
              <a:rPr lang="it-IT" sz="1600" dirty="0" err="1" smtClean="0"/>
              <a:t>Lapproccio</a:t>
            </a:r>
            <a:r>
              <a:rPr lang="it-IT" sz="1600" dirty="0" smtClean="0"/>
              <a:t> </a:t>
            </a:r>
            <a:r>
              <a:rPr lang="it-IT" sz="1600" dirty="0" err="1" smtClean="0"/>
              <a:t>ecologico-sociale</a:t>
            </a:r>
            <a:r>
              <a:rPr lang="it-IT" sz="1600" dirty="0" smtClean="0"/>
              <a:t> ai problemi </a:t>
            </a:r>
            <a:r>
              <a:rPr lang="it-IT" sz="1600" dirty="0" err="1" smtClean="0"/>
              <a:t>alcolcorrelati</a:t>
            </a:r>
            <a:r>
              <a:rPr lang="it-IT" sz="1600" dirty="0" smtClean="0"/>
              <a:t> e complessi” – pag.59   </a:t>
            </a:r>
            <a:r>
              <a:rPr lang="it-IT" sz="2000" dirty="0" smtClean="0"/>
              <a:t> 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L’educazione Ecologica Continua nei programmi </a:t>
            </a:r>
            <a:r>
              <a:rPr lang="it-IT" sz="2000" dirty="0" err="1" smtClean="0">
                <a:solidFill>
                  <a:schemeClr val="tx1"/>
                </a:solidFill>
              </a:rPr>
              <a:t>Ecologico-Sociali</a:t>
            </a:r>
            <a:r>
              <a:rPr lang="it-IT" sz="2000" dirty="0" smtClean="0">
                <a:solidFill>
                  <a:schemeClr val="tx1"/>
                </a:solidFill>
              </a:rPr>
              <a:t> per i problemi complessi con particolare riguardo alla ricerca nei club sui problemi doppi e multipli</a:t>
            </a:r>
            <a:endParaRPr lang="en-US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2400" dirty="0" smtClean="0"/>
              <a:t>Il  Servitore – Insegnante</a:t>
            </a:r>
          </a:p>
          <a:p>
            <a:r>
              <a:rPr lang="it-IT" sz="2000" dirty="0" smtClean="0"/>
              <a:t>Continuare il lavoro nel club anche se svolge altre attività nel sistema </a:t>
            </a:r>
          </a:p>
          <a:p>
            <a:pPr>
              <a:buNone/>
            </a:pPr>
            <a:r>
              <a:rPr lang="it-IT" sz="2000" dirty="0" smtClean="0"/>
              <a:t>     ( insegnamento, ricerca, ecc. )</a:t>
            </a:r>
          </a:p>
          <a:p>
            <a:r>
              <a:rPr lang="it-IT" sz="2000" dirty="0" smtClean="0"/>
              <a:t>Prepararsi bene per il lavoro nel club e negli altri programmi, in particolare per la multidimensionalità della sofferenza umana</a:t>
            </a:r>
          </a:p>
          <a:p>
            <a:r>
              <a:rPr lang="it-IT" sz="2000" dirty="0" smtClean="0"/>
              <a:t>Aggiornarsi con lo scopo di inserirsi come insegnante nelle </a:t>
            </a:r>
            <a:r>
              <a:rPr lang="it-IT" sz="2000" dirty="0" err="1" smtClean="0"/>
              <a:t>S.A.T.</a:t>
            </a:r>
            <a:r>
              <a:rPr lang="it-IT" sz="2000" dirty="0" smtClean="0"/>
              <a:t> e in altri tipi di insegnamento</a:t>
            </a:r>
          </a:p>
          <a:p>
            <a:r>
              <a:rPr lang="it-IT" sz="2000" dirty="0" smtClean="0"/>
              <a:t>Collaborare alle ricerche </a:t>
            </a:r>
            <a:r>
              <a:rPr lang="it-IT" sz="2000" dirty="0" err="1" smtClean="0"/>
              <a:t>alcologiche</a:t>
            </a:r>
            <a:endParaRPr lang="it-IT" sz="2000" dirty="0" smtClean="0"/>
          </a:p>
          <a:p>
            <a:r>
              <a:rPr lang="it-IT" sz="2000" dirty="0" smtClean="0"/>
              <a:t>Veicolare negli altri programmi </a:t>
            </a:r>
            <a:r>
              <a:rPr lang="it-IT" sz="2000" dirty="0" err="1" smtClean="0"/>
              <a:t>alcologici</a:t>
            </a:r>
            <a:r>
              <a:rPr lang="it-IT" sz="2000" dirty="0" smtClean="0"/>
              <a:t> le esperienze maturate e le ricerche svolte</a:t>
            </a:r>
          </a:p>
          <a:p>
            <a:pPr algn="r">
              <a:buNone/>
            </a:pPr>
            <a:r>
              <a:rPr lang="it-IT" sz="1600" dirty="0" err="1" smtClean="0"/>
              <a:t>V.Hudolin</a:t>
            </a:r>
            <a:r>
              <a:rPr lang="it-IT" sz="1600" dirty="0" smtClean="0"/>
              <a:t> </a:t>
            </a:r>
          </a:p>
          <a:p>
            <a:pPr algn="r">
              <a:buNone/>
            </a:pPr>
            <a:r>
              <a:rPr lang="it-IT" sz="1600" dirty="0" smtClean="0"/>
              <a:t> “</a:t>
            </a:r>
            <a:r>
              <a:rPr lang="it-IT" sz="1600" dirty="0" err="1" smtClean="0"/>
              <a:t>Lapproccio</a:t>
            </a:r>
            <a:r>
              <a:rPr lang="it-IT" sz="1600" dirty="0" smtClean="0"/>
              <a:t> </a:t>
            </a:r>
            <a:r>
              <a:rPr lang="it-IT" sz="1600" dirty="0" err="1" smtClean="0"/>
              <a:t>ecologico-sociale</a:t>
            </a:r>
            <a:r>
              <a:rPr lang="it-IT" sz="1600" dirty="0" smtClean="0"/>
              <a:t> ai problemi </a:t>
            </a:r>
            <a:r>
              <a:rPr lang="it-IT" sz="1600" dirty="0" err="1" smtClean="0"/>
              <a:t>alcolcorrelati</a:t>
            </a:r>
            <a:r>
              <a:rPr lang="it-IT" sz="1600" dirty="0" smtClean="0"/>
              <a:t> e complessi”- pag 98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L’educazione Ecologica Continua nei programmi </a:t>
            </a:r>
            <a:r>
              <a:rPr lang="it-IT" sz="2000" dirty="0" err="1" smtClean="0">
                <a:solidFill>
                  <a:schemeClr val="tx1"/>
                </a:solidFill>
              </a:rPr>
              <a:t>Ecologico-Sociali</a:t>
            </a:r>
            <a:r>
              <a:rPr lang="it-IT" sz="2000" dirty="0" smtClean="0">
                <a:solidFill>
                  <a:schemeClr val="tx1"/>
                </a:solidFill>
              </a:rPr>
              <a:t> per i problemi complessi con particolare riguardo alla ricerca nei club sui problemi doppi e multipli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Quindi per migliorare l’accoglienza delle famiglie con problemi complessi nel club e la loro permanenza a lungo termine tanto da ottenere lo stabile cambiamento del loro stile di vita, dei loro problemi multidimensionali e della loro spiritualità antropologica, occorre che l’EEC sia sistematicamente tenuta non solo per i </a:t>
            </a:r>
          </a:p>
          <a:p>
            <a:pPr algn="ctr">
              <a:buNone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    Servitori-Insegnanti, ma anche per le famiglie del club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</TotalTime>
  <Words>1113</Words>
  <Application>Microsoft Office PowerPoint</Application>
  <PresentationFormat>Presentazione su schermo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Equinozio</vt:lpstr>
      <vt:lpstr>“L’approccio ecologico-sociale ai problemi alcolcorrelati e complessi e alla multidimensionalità della vita  Grosseto 8 /9 Febbraio 2014</vt:lpstr>
      <vt:lpstr>L’educazione Ecologica Continua nei programmi Ecologico-Sociali per i problemi complessi con particolare riguardo alla ricerca nei club sui problemi doppi e multipli</vt:lpstr>
      <vt:lpstr>L’educazione Ecologica Continua nei programmi Ecologico-Sociali per i problemi complessi con particolare riguardo alla ricerca nei club sui problemi doppi e multipli</vt:lpstr>
      <vt:lpstr>L’educazione Ecologica Continua nei programmi Ecologico-Sociali per i problemi complessi con particolare riguardo alla ricerca nei club sui problemi doppi e multipli</vt:lpstr>
      <vt:lpstr>L’educazione Ecologica Continua nei programmi Ecologico-Sociali per i problemi complessi con particolare riguardo alla ricerca nei club sui problemi doppi e multipli</vt:lpstr>
      <vt:lpstr>L’educazione Ecologica Continua nei programmi Ecologico-Sociali per i problemi complessi con particolare riguardo alla ricerca nei club sui problemi doppi e multipli</vt:lpstr>
      <vt:lpstr>L’educazione Ecologica Continua nei programmi Ecologico-Sociali per i problemi complessi con particolare riguardo alla ricerca nei club sui problemi doppi e multipli</vt:lpstr>
      <vt:lpstr>L’educazione Ecologica Continua nei programmi Ecologico-Sociali per i problemi complessi con particolare riguardo alla ricerca nei club sui problemi doppi e multipli</vt:lpstr>
      <vt:lpstr>L’educazione Ecologica Continua nei programmi Ecologico-Sociali per i problemi complessi con particolare riguardo alla ricerca nei club sui problemi doppi e multipli</vt:lpstr>
      <vt:lpstr>L’educazione Ecologica Continua nei programmi Ecologico-Sociali per i problemi complessi con particolare riguardo alla ricerca nei club sui problemi doppi e multipli</vt:lpstr>
      <vt:lpstr>Presentazione standard di PowerPoint</vt:lpstr>
      <vt:lpstr>L’educazione Ecologica Continua nei programmi Ecologico-Sociali per i problemi complessi con particolare riguardo alla ricerca nei club sui problemi doppi e multipli</vt:lpstr>
      <vt:lpstr>L’educazione Ecologica Continua nei programmi Ecologico-Sociali per i problemi complessi con particolare riguardo alla ricerca nei club sui problemi doppi e multipli</vt:lpstr>
      <vt:lpstr>Grazie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L’educazione Ecologica Continua nei programmi Ecologico-Sociali per i problemi complessi con particolare riguardo alla ricerca nei club sui problemi doppi e multipli</dc:title>
  <dc:creator>Antonella</dc:creator>
  <cp:lastModifiedBy>Azelio</cp:lastModifiedBy>
  <cp:revision>24</cp:revision>
  <dcterms:created xsi:type="dcterms:W3CDTF">2014-01-21T20:59:56Z</dcterms:created>
  <dcterms:modified xsi:type="dcterms:W3CDTF">2017-10-10T14:55:51Z</dcterms:modified>
</cp:coreProperties>
</file>