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56" r:id="rId3"/>
    <p:sldId id="286" r:id="rId4"/>
    <p:sldId id="288" r:id="rId5"/>
    <p:sldId id="267" r:id="rId6"/>
    <p:sldId id="279" r:id="rId7"/>
    <p:sldId id="280" r:id="rId8"/>
    <p:sldId id="290" r:id="rId9"/>
    <p:sldId id="281" r:id="rId10"/>
    <p:sldId id="282" r:id="rId11"/>
    <p:sldId id="293" r:id="rId12"/>
    <p:sldId id="283" r:id="rId13"/>
    <p:sldId id="291" r:id="rId14"/>
    <p:sldId id="295" r:id="rId15"/>
    <p:sldId id="265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46" autoAdjust="0"/>
  </p:normalViewPr>
  <p:slideViewPr>
    <p:cSldViewPr>
      <p:cViewPr>
        <p:scale>
          <a:sx n="60" d="100"/>
          <a:sy n="60" d="100"/>
        </p:scale>
        <p:origin x="-165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5F674-0E2C-46CD-87E2-B7E65D9A9B46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1F165-683E-4924-8185-272372FF1EF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1E1F4-F9DC-42E9-803E-1C923C15D46A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25242-A87E-4799-952E-83572B5757D4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EA6F7-89D5-4D4E-B70E-967673870BD8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AC6F9-5BAB-4B85-B9CA-B671E21ADE1D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4926E-DE8F-49C8-A7A5-5062430BAF9F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75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B11F34-4826-4312-A89C-BE683269116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A109D-68AB-40F7-B657-AF37E2985ABA}" type="datetimeFigureOut">
              <a:rPr lang="it-IT" smtClean="0"/>
              <a:pPr/>
              <a:t>05/11/2014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51B4A-0CF7-4247-9CC1-0E6E6C851F4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imgres?imgurl=http://www.dailybest.it/wp-content/uploads/2013/05/enhance03591.jpg&amp;imgrefurl=http://www.dailybest.it/2013/05/10/24-cose-fuori-posto-che-vi-faranno-arrabbiare-tantissimo-non-cliccate-questo-articolo/&amp;docid=acRbI-gdaKCzWM&amp;tbnid=rEpclYj0rA7VJM:&amp;w=625&amp;h=833&amp;ei=if8fVOb6HY3-PJ39gMgD&amp;ved=0CAIQxiAwAA&amp;iact=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1052736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latin typeface="Garamond" pitchFamily="18" charset="0"/>
              </a:rPr>
              <a:t>L’IMPORTANZA DELLA FAMIGLIA  E DELLA SOLIDARIETA’ NEL CLUB E NELLA VITA</a:t>
            </a:r>
            <a:endParaRPr lang="it-IT" sz="4800" b="1" dirty="0">
              <a:latin typeface="Garamond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4365104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endParaRPr lang="it-IT" sz="2800" b="1" dirty="0" smtClean="0"/>
          </a:p>
          <a:p>
            <a:r>
              <a:rPr lang="it-IT" sz="2400" dirty="0" smtClean="0">
                <a:latin typeface="Garamond" pitchFamily="18" charset="0"/>
              </a:rPr>
              <a:t>Grosseto, 7 Novembre 2014</a:t>
            </a:r>
          </a:p>
          <a:p>
            <a:r>
              <a:rPr lang="it-IT" sz="2400" dirty="0" smtClean="0">
                <a:latin typeface="Garamond" pitchFamily="18" charset="0"/>
              </a:rPr>
              <a:t>V. </a:t>
            </a:r>
            <a:r>
              <a:rPr lang="it-IT" sz="2400" dirty="0" err="1" smtClean="0">
                <a:latin typeface="Garamond" pitchFamily="18" charset="0"/>
              </a:rPr>
              <a:t>Agnoletti</a:t>
            </a:r>
            <a:endParaRPr lang="it-IT" sz="2400" dirty="0" smtClean="0">
              <a:latin typeface="Garamond" pitchFamily="18" charset="0"/>
            </a:endParaRPr>
          </a:p>
          <a:p>
            <a:r>
              <a:rPr lang="it-IT" sz="2400" dirty="0" smtClean="0">
                <a:latin typeface="Garamond" pitchFamily="18" charset="0"/>
              </a:rPr>
              <a:t>F. </a:t>
            </a:r>
            <a:r>
              <a:rPr lang="it-IT" sz="2400" dirty="0" err="1" smtClean="0">
                <a:latin typeface="Garamond" pitchFamily="18" charset="0"/>
              </a:rPr>
              <a:t>Bardicchia</a:t>
            </a:r>
            <a:endParaRPr lang="it-IT" sz="2400" dirty="0">
              <a:latin typeface="Garamond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18928" y="4005064"/>
            <a:ext cx="80015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ACAT GROSSETO NORD</a:t>
            </a:r>
            <a:endParaRPr lang="it-IT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FEAD7F-D376-4815-B931-37E7B1934FBC}" type="slidenum">
              <a:rPr lang="it-IT" smtClean="0"/>
              <a:pPr/>
              <a:t>10</a:t>
            </a:fld>
            <a:endParaRPr lang="it-IT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4800" y="303213"/>
          <a:ext cx="8534400" cy="5792787"/>
        </p:xfrm>
        <a:graphic>
          <a:graphicData uri="http://schemas.openxmlformats.org/presentationml/2006/ole">
            <p:oleObj spid="_x0000_s3074" name="Diapositiva" r:id="rId4" imgW="4533840" imgH="3390840" progId="PowerPoint.Slide.8">
              <p:embed/>
            </p:oleObj>
          </a:graphicData>
        </a:graphic>
      </p:graphicFrame>
      <p:pic>
        <p:nvPicPr>
          <p:cNvPr id="6148" name="Picture 3" descr="C:\Users\User\Desktop\f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492375"/>
            <a:ext cx="1581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Users\User\Desktop\f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133600"/>
            <a:ext cx="1581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:\Users\User\Desktop\f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420938"/>
            <a:ext cx="1581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C:\Users\User\Desktop\f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3213100"/>
            <a:ext cx="1581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 descr="C:\Users\User\Desktop\f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349500"/>
            <a:ext cx="1581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C:\Users\User\Desktop\f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3716338"/>
            <a:ext cx="1581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 descr="C:\Users\User\Desktop\f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221163"/>
            <a:ext cx="1581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iulia\AppData\Local\Microsoft\Windows\Temporary Internet Files\Content.IE5\ATCWQH0L\MC9004391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64488" cy="6858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403648" y="980728"/>
            <a:ext cx="6696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Garamond" pitchFamily="18" charset="0"/>
              </a:rPr>
              <a:t>Per un proficuo lavoro nel Club è </a:t>
            </a:r>
          </a:p>
          <a:p>
            <a:pPr algn="ctr"/>
            <a:r>
              <a:rPr lang="it-IT" sz="2400" b="1" dirty="0" smtClean="0">
                <a:latin typeface="Garamond" pitchFamily="18" charset="0"/>
              </a:rPr>
              <a:t>necessario che venga coinvolta tutta la famiglia</a:t>
            </a:r>
            <a:r>
              <a:rPr lang="it-IT" sz="2400" dirty="0" smtClean="0">
                <a:latin typeface="Garamond" pitchFamily="18" charset="0"/>
              </a:rPr>
              <a:t>.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In questa ottica è necessario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proporre a tutti i membri della famiglia 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di modificare il proprio stile di vita,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non solo in rapporto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all’uso di sostanze nocive per la salute,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ma anche come promozione di uno stile di vita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che promuova l</a:t>
            </a:r>
            <a:r>
              <a:rPr lang="it-IT" sz="2400" b="1" dirty="0" smtClean="0">
                <a:latin typeface="Garamond" pitchFamily="18" charset="0"/>
              </a:rPr>
              <a:t>’interdipendenza</a:t>
            </a:r>
            <a:r>
              <a:rPr lang="it-IT" sz="2400" dirty="0" smtClean="0">
                <a:latin typeface="Garamond" pitchFamily="18" charset="0"/>
              </a:rPr>
              <a:t> fra tutti,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in una prospettiva di crescita e di maturazione,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in cui </a:t>
            </a:r>
            <a:r>
              <a:rPr lang="it-IT" sz="2400" b="1" dirty="0" smtClean="0">
                <a:latin typeface="Garamond" pitchFamily="18" charset="0"/>
              </a:rPr>
              <a:t>ciascuno possa sentirsi serenamente responsabile di sé e degli altri</a:t>
            </a:r>
            <a:r>
              <a:rPr lang="it-IT" sz="2400" dirty="0" smtClean="0">
                <a:latin typeface="Garamond" pitchFamily="18" charset="0"/>
              </a:rPr>
              <a:t>.</a:t>
            </a:r>
          </a:p>
          <a:p>
            <a:pPr algn="ctr"/>
            <a:endParaRPr lang="it-IT" sz="2400" dirty="0" smtClean="0">
              <a:latin typeface="Garamond" pitchFamily="18" charset="0"/>
            </a:endParaRPr>
          </a:p>
          <a:p>
            <a:pPr algn="ctr"/>
            <a:r>
              <a:rPr lang="it-IT" sz="2400" dirty="0" smtClean="0">
                <a:latin typeface="Garamond" pitchFamily="18" charset="0"/>
              </a:rPr>
              <a:t>Hudolin </a:t>
            </a:r>
            <a:r>
              <a:rPr lang="it-IT" sz="2400" dirty="0" err="1" smtClean="0">
                <a:latin typeface="Garamond" pitchFamily="18" charset="0"/>
              </a:rPr>
              <a:t>VI</a:t>
            </a:r>
            <a:r>
              <a:rPr lang="it-IT" sz="2400" dirty="0" smtClean="0">
                <a:latin typeface="Garamond" pitchFamily="18" charset="0"/>
              </a:rPr>
              <a:t> – ‘95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D25C47-84CF-4415-AA0B-28B03FA52481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b="1" dirty="0" smtClean="0">
                <a:latin typeface="Garamond" pitchFamily="18" charset="0"/>
              </a:rPr>
              <a:t>I SISTEMI UMANI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73163"/>
            <a:ext cx="457200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4"/>
          <p:cNvSpPr>
            <a:spLocks/>
          </p:cNvSpPr>
          <p:nvPr/>
        </p:nvSpPr>
        <p:spPr bwMode="auto">
          <a:xfrm>
            <a:off x="7448550" y="1443038"/>
            <a:ext cx="1390650" cy="614362"/>
          </a:xfrm>
          <a:prstGeom prst="borderCallout1">
            <a:avLst>
              <a:gd name="adj1" fmla="val 18606"/>
              <a:gd name="adj2" fmla="val -5481"/>
              <a:gd name="adj3" fmla="val 116278"/>
              <a:gd name="adj4" fmla="val -84588"/>
            </a:avLst>
          </a:prstGeom>
          <a:solidFill>
            <a:schemeClr val="hlink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Comic Sans MS" pitchFamily="66" charset="0"/>
              </a:rPr>
              <a:t>GLI INDIVIDUI</a:t>
            </a:r>
          </a:p>
        </p:txBody>
      </p:sp>
      <p:sp>
        <p:nvSpPr>
          <p:cNvPr id="50182" name="AutoShape 5"/>
          <p:cNvSpPr>
            <a:spLocks/>
          </p:cNvSpPr>
          <p:nvPr/>
        </p:nvSpPr>
        <p:spPr bwMode="auto">
          <a:xfrm>
            <a:off x="7543800" y="5181600"/>
            <a:ext cx="1295400" cy="614363"/>
          </a:xfrm>
          <a:prstGeom prst="borderCallout1">
            <a:avLst>
              <a:gd name="adj1" fmla="val 18606"/>
              <a:gd name="adj2" fmla="val -5884"/>
              <a:gd name="adj3" fmla="val -15505"/>
              <a:gd name="adj4" fmla="val -105514"/>
            </a:avLst>
          </a:prstGeom>
          <a:solidFill>
            <a:schemeClr val="hlink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>
                <a:solidFill>
                  <a:srgbClr val="FF0000"/>
                </a:solidFill>
                <a:latin typeface="Comic Sans MS" pitchFamily="66" charset="0"/>
              </a:rPr>
              <a:t>LA  COMUNITÀ </a:t>
            </a:r>
          </a:p>
        </p:txBody>
      </p:sp>
      <p:sp>
        <p:nvSpPr>
          <p:cNvPr id="50183" name="AutoShape 6"/>
          <p:cNvSpPr>
            <a:spLocks/>
          </p:cNvSpPr>
          <p:nvPr/>
        </p:nvSpPr>
        <p:spPr bwMode="auto">
          <a:xfrm>
            <a:off x="438150" y="4876800"/>
            <a:ext cx="1238250" cy="533400"/>
          </a:xfrm>
          <a:prstGeom prst="borderCallout1">
            <a:avLst>
              <a:gd name="adj1" fmla="val 21431"/>
              <a:gd name="adj2" fmla="val 106153"/>
              <a:gd name="adj3" fmla="val -122319"/>
              <a:gd name="adj4" fmla="val 218079"/>
            </a:avLst>
          </a:prstGeom>
          <a:solidFill>
            <a:schemeClr val="hlink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>
                <a:solidFill>
                  <a:srgbClr val="FF0000"/>
                </a:solidFill>
                <a:latin typeface="Comic Sans MS" pitchFamily="66" charset="0"/>
              </a:rPr>
              <a:t>LE FAMIGLIE</a:t>
            </a:r>
          </a:p>
        </p:txBody>
      </p:sp>
      <p:sp>
        <p:nvSpPr>
          <p:cNvPr id="50184" name="AutoShape 7"/>
          <p:cNvSpPr>
            <a:spLocks/>
          </p:cNvSpPr>
          <p:nvPr/>
        </p:nvSpPr>
        <p:spPr bwMode="auto">
          <a:xfrm>
            <a:off x="304800" y="1752600"/>
            <a:ext cx="1143000" cy="1219200"/>
          </a:xfrm>
          <a:prstGeom prst="borderCallout1">
            <a:avLst>
              <a:gd name="adj1" fmla="val 9375"/>
              <a:gd name="adj2" fmla="val 106667"/>
              <a:gd name="adj3" fmla="val -41014"/>
              <a:gd name="adj4" fmla="val 193333"/>
            </a:avLst>
          </a:prstGeom>
          <a:solidFill>
            <a:schemeClr val="hlink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>
                <a:solidFill>
                  <a:srgbClr val="FF0000"/>
                </a:solidFill>
                <a:latin typeface="Comic Sans MS" pitchFamily="66" charset="0"/>
              </a:rPr>
              <a:t>Un “vecchio” lucido di Vladimir Hudolin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0070C0"/>
                </a:solidFill>
                <a:effectLst/>
                <a:latin typeface="Garamond" pitchFamily="18" charset="0"/>
              </a:rPr>
              <a:t>II DOMANDA : </a:t>
            </a:r>
            <a:br>
              <a:rPr lang="it-IT" sz="3600" b="1" dirty="0" smtClean="0">
                <a:solidFill>
                  <a:srgbClr val="0070C0"/>
                </a:solidFill>
                <a:effectLst/>
                <a:latin typeface="Garamond" pitchFamily="18" charset="0"/>
              </a:rPr>
            </a:br>
            <a:r>
              <a:rPr lang="it-IT" sz="3600" b="1" dirty="0" smtClean="0">
                <a:solidFill>
                  <a:srgbClr val="0070C0"/>
                </a:solidFill>
                <a:effectLst/>
                <a:latin typeface="Garamond" pitchFamily="18" charset="0"/>
              </a:rPr>
              <a:t>SE UNA PERSONA È SOLA? </a:t>
            </a:r>
            <a:endParaRPr lang="it-IT" sz="3600" b="1" dirty="0">
              <a:solidFill>
                <a:srgbClr val="0070C0"/>
              </a:solidFill>
              <a:effectLst/>
              <a:latin typeface="Garamond" pitchFamily="18" charset="0"/>
            </a:endParaRPr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>
          <a:xfrm>
            <a:off x="323850" y="1700808"/>
            <a:ext cx="8362950" cy="515719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it-IT" sz="5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 FAMILIARE SOLIDALE :</a:t>
            </a:r>
            <a:endParaRPr lang="it-IT" sz="5200" b="1" dirty="0" smtClean="0">
              <a:solidFill>
                <a:schemeClr val="accent6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4100" dirty="0" smtClean="0">
                <a:latin typeface="Garamond" pitchFamily="18" charset="0"/>
              </a:rPr>
              <a:t>amico/a che stabilisce </a:t>
            </a:r>
          </a:p>
          <a:p>
            <a:pPr algn="ctr">
              <a:buNone/>
            </a:pPr>
            <a:r>
              <a:rPr lang="it-IT" sz="4100" dirty="0" smtClean="0">
                <a:latin typeface="Garamond" pitchFamily="18" charset="0"/>
              </a:rPr>
              <a:t>una relazione affettiva e amicale unica,   irripetibile  </a:t>
            </a:r>
          </a:p>
          <a:p>
            <a:pPr algn="ctr">
              <a:buNone/>
            </a:pPr>
            <a:r>
              <a:rPr lang="it-IT" sz="4100" dirty="0" smtClean="0">
                <a:latin typeface="Garamond" pitchFamily="18" charset="0"/>
              </a:rPr>
              <a:t>e che accetta di frequentare insieme il club</a:t>
            </a:r>
          </a:p>
          <a:p>
            <a:pPr algn="ctr">
              <a:buNone/>
            </a:pPr>
            <a:r>
              <a:rPr lang="it-IT" sz="4100" dirty="0" smtClean="0">
                <a:latin typeface="Garamond" pitchFamily="18" charset="0"/>
              </a:rPr>
              <a:t>e mettere in discussione i propri stile di</a:t>
            </a:r>
          </a:p>
          <a:p>
            <a:pPr algn="ctr">
              <a:buNone/>
            </a:pPr>
            <a:r>
              <a:rPr lang="it-IT" sz="4100" dirty="0" smtClean="0">
                <a:latin typeface="Garamond" pitchFamily="18" charset="0"/>
              </a:rPr>
              <a:t>vita </a:t>
            </a:r>
          </a:p>
          <a:p>
            <a:pPr eaLnBrk="1" hangingPunct="1">
              <a:buFont typeface="Wingdings 2" pitchFamily="18" charset="2"/>
              <a:buNone/>
            </a:pPr>
            <a:endParaRPr lang="it-IT" sz="24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it-IT" dirty="0" smtClean="0">
                <a:solidFill>
                  <a:srgbClr val="FF0000"/>
                </a:solidFill>
              </a:rPr>
              <a:t>   </a:t>
            </a:r>
          </a:p>
          <a:p>
            <a:pPr eaLnBrk="1" hangingPunct="1">
              <a:buFont typeface="Wingdings 2" pitchFamily="18" charset="2"/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528" y="5877272"/>
            <a:ext cx="8496944" cy="7001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  <a:latin typeface="Garamond" pitchFamily="18" charset="0"/>
              </a:rPr>
              <a:t>Carla Camici 2013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1C69F-AD5A-41B5-9C30-8B618748A2BA}" type="slidenum">
              <a:rPr lang="it-IT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iulia\AppData\Local\Microsoft\Windows\Temporary Internet Files\Content.IE5\ATCWQH0L\MC9004391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64488" cy="6858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619672" y="1124744"/>
            <a:ext cx="61926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Garamond" pitchFamily="18" charset="0"/>
              </a:rPr>
              <a:t>“La comunità locale non è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la dimensione politico-amministrativa,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ma piuttosto quel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complesso intreccio di rapporti emozionali 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che si creano fra gente che in questa comunità vive e lavora …</a:t>
            </a:r>
          </a:p>
          <a:p>
            <a:pPr algn="ctr"/>
            <a:r>
              <a:rPr lang="it-IT" sz="2400" b="1" dirty="0" smtClean="0">
                <a:latin typeface="Garamond" pitchFamily="18" charset="0"/>
              </a:rPr>
              <a:t>La promozione della qualità della vita in questa comunità è la migliore garanzia per la salute”</a:t>
            </a:r>
          </a:p>
          <a:p>
            <a:pPr algn="ctr"/>
            <a:endParaRPr lang="it-IT" sz="2400" b="1" dirty="0" smtClean="0">
              <a:latin typeface="Garamond" pitchFamily="18" charset="0"/>
            </a:endParaRPr>
          </a:p>
          <a:p>
            <a:pPr algn="ctr"/>
            <a:endParaRPr lang="it-IT" sz="2400" b="1" dirty="0" smtClean="0">
              <a:latin typeface="Garamond" pitchFamily="18" charset="0"/>
            </a:endParaRPr>
          </a:p>
          <a:p>
            <a:pPr algn="ctr"/>
            <a:endParaRPr lang="it-IT" sz="2000" dirty="0" smtClean="0">
              <a:latin typeface="Garamond" pitchFamily="18" charset="0"/>
            </a:endParaRPr>
          </a:p>
          <a:p>
            <a:pPr algn="ctr"/>
            <a:endParaRPr lang="it-IT" sz="2000" dirty="0" smtClean="0">
              <a:latin typeface="Garamond" pitchFamily="18" charset="0"/>
            </a:endParaRPr>
          </a:p>
          <a:p>
            <a:pPr algn="ctr"/>
            <a:r>
              <a:rPr lang="it-IT" sz="2000" dirty="0" smtClean="0">
                <a:latin typeface="Garamond" pitchFamily="18" charset="0"/>
              </a:rPr>
              <a:t>Hudolin 1991</a:t>
            </a:r>
          </a:p>
          <a:p>
            <a:pPr algn="ctr"/>
            <a:endParaRPr lang="it-IT" dirty="0"/>
          </a:p>
        </p:txBody>
      </p:sp>
      <p:pic>
        <p:nvPicPr>
          <p:cNvPr id="5" name="Picture 4" descr="club_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293096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Giulia\Desktop\Grazie_booka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14575"/>
            <a:ext cx="45720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483530" cy="2520000"/>
          </a:xfrm>
          <a:prstGeom prst="rect">
            <a:avLst/>
          </a:prstGeom>
          <a:noFill/>
        </p:spPr>
      </p:pic>
      <p:pic>
        <p:nvPicPr>
          <p:cNvPr id="3" name="Picture 4" descr="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323741" cy="237598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7647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atin typeface="Garamond" pitchFamily="18" charset="0"/>
              </a:rPr>
              <a:t>LA FAMIGLIA</a:t>
            </a:r>
            <a:endParaRPr lang="it-IT" sz="4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764705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latin typeface="Garamond" pitchFamily="18" charset="0"/>
              </a:rPr>
              <a:t>E’ un gruppo di persone legate tra loro da </a:t>
            </a:r>
          </a:p>
          <a:p>
            <a:pPr algn="ctr"/>
            <a:r>
              <a:rPr lang="it-IT" sz="3200" b="1" dirty="0" smtClean="0">
                <a:latin typeface="Garamond" pitchFamily="18" charset="0"/>
              </a:rPr>
              <a:t>rapporti affettivi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256584" cy="443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endParaRPr lang="it-IT" sz="2800" dirty="0" smtClean="0">
              <a:latin typeface="Comic Sans MS" pitchFamily="66" charset="0"/>
            </a:endParaRPr>
          </a:p>
          <a:p>
            <a:pPr algn="just" eaLnBrk="1" hangingPunct="1"/>
            <a:r>
              <a:rPr lang="it-IT" sz="2800" dirty="0" smtClean="0">
                <a:latin typeface="Garamond" pitchFamily="18" charset="0"/>
              </a:rPr>
              <a:t>Un sistema è l’insieme di singole parti, la cui totalità è superiore alla somma delle singole parti</a:t>
            </a:r>
          </a:p>
          <a:p>
            <a:pPr algn="just" eaLnBrk="1" hangingPunct="1"/>
            <a:r>
              <a:rPr lang="it-IT" sz="2800" dirty="0" smtClean="0">
                <a:latin typeface="Garamond" pitchFamily="18" charset="0"/>
              </a:rPr>
              <a:t>Un sistema aperto (come quelli viventi) ha un continuo scambio di energia con l’ambiente circostante</a:t>
            </a:r>
          </a:p>
          <a:p>
            <a:pPr algn="just" eaLnBrk="1" hangingPunct="1">
              <a:buNone/>
            </a:pPr>
            <a:endParaRPr lang="it-IT" sz="2800" dirty="0" smtClean="0">
              <a:latin typeface="Garamond" pitchFamily="18" charset="0"/>
            </a:endParaRPr>
          </a:p>
          <a:p>
            <a:pPr algn="just" eaLnBrk="1" hangingPunct="1"/>
            <a:r>
              <a:rPr lang="it-IT" sz="2800" dirty="0" smtClean="0">
                <a:latin typeface="Garamond" pitchFamily="18" charset="0"/>
              </a:rPr>
              <a:t>La famiglia é un sistema aperto perché è un insieme di persone, che formano un tutto pur nelle loro differenze; essa ha un continuo scambio con l’ambiente e la comunità circostante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9AD96-7149-4337-8D43-0F255A0F8F01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51520" y="228600"/>
            <a:ext cx="864095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it-IT" sz="3600" b="1" dirty="0" smtClean="0">
                <a:solidFill>
                  <a:srgbClr val="0070C0"/>
                </a:solidFill>
                <a:latin typeface="Garamond" pitchFamily="18" charset="0"/>
              </a:rPr>
              <a:t>I DOMANDA: </a:t>
            </a:r>
          </a:p>
          <a:p>
            <a:pPr algn="ctr"/>
            <a:r>
              <a:rPr lang="it-IT" sz="3600" b="1" dirty="0" smtClean="0">
                <a:solidFill>
                  <a:srgbClr val="0070C0"/>
                </a:solidFill>
                <a:latin typeface="Garamond" pitchFamily="18" charset="0"/>
              </a:rPr>
              <a:t>PERCHÉ UNA FAMIGLIA PUÒ ESSERE DEFINITA UN SISTEMA?</a:t>
            </a:r>
            <a:endParaRPr lang="it-IT" sz="36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427984" y="4077072"/>
            <a:ext cx="288032" cy="43204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0" grpId="1" uiExpand="1" build="p"/>
      <p:bldP spid="17413" grpId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iulia\AppData\Local\Microsoft\Windows\Temporary Internet Files\Content.IE5\ATCWQH0L\MC9004391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964488" cy="626469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691680" y="764704"/>
            <a:ext cx="61926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Garamond" pitchFamily="18" charset="0"/>
            </a:endParaRPr>
          </a:p>
          <a:p>
            <a:pPr algn="ctr"/>
            <a:r>
              <a:rPr lang="it-IT" sz="2400" dirty="0" smtClean="0">
                <a:latin typeface="Garamond" pitchFamily="18" charset="0"/>
              </a:rPr>
              <a:t>La famiglia, in quanto </a:t>
            </a:r>
          </a:p>
          <a:p>
            <a:pPr algn="ctr"/>
            <a:r>
              <a:rPr lang="it-IT" sz="2400" u="sng" dirty="0" smtClean="0">
                <a:latin typeface="Garamond" pitchFamily="18" charset="0"/>
              </a:rPr>
              <a:t>protettrice della comunità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e sistema di trasmissione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alle </a:t>
            </a:r>
            <a:r>
              <a:rPr lang="it-IT" sz="2400" u="sng" dirty="0" smtClean="0">
                <a:latin typeface="Garamond" pitchFamily="18" charset="0"/>
              </a:rPr>
              <a:t>generazione future</a:t>
            </a:r>
            <a:r>
              <a:rPr lang="it-IT" sz="2400" dirty="0" smtClean="0">
                <a:latin typeface="Garamond" pitchFamily="18" charset="0"/>
              </a:rPr>
              <a:t>,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può funzionare con efficacia,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solo a patto che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veda risolti gli eventuali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problemi disturbanti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la</a:t>
            </a:r>
            <a:r>
              <a:rPr lang="it-IT" sz="2400" u="sng" dirty="0" smtClean="0">
                <a:latin typeface="Garamond" pitchFamily="18" charset="0"/>
              </a:rPr>
              <a:t> comunicazione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e la </a:t>
            </a:r>
            <a:r>
              <a:rPr lang="it-IT" sz="2400" u="sng" dirty="0" smtClean="0">
                <a:latin typeface="Garamond" pitchFamily="18" charset="0"/>
              </a:rPr>
              <a:t>corretta interazione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nel proprio ambito.</a:t>
            </a:r>
          </a:p>
          <a:p>
            <a:pPr algn="ctr"/>
            <a:endParaRPr lang="it-IT" sz="2400" dirty="0" smtClean="0">
              <a:latin typeface="Garamond" pitchFamily="18" charset="0"/>
            </a:endParaRPr>
          </a:p>
          <a:p>
            <a:pPr algn="ctr"/>
            <a:r>
              <a:rPr lang="it-IT" sz="2400" dirty="0" smtClean="0">
                <a:latin typeface="Garamond" pitchFamily="18" charset="0"/>
              </a:rPr>
              <a:t>Hudolin </a:t>
            </a:r>
            <a:r>
              <a:rPr lang="it-IT" sz="2400" dirty="0" err="1" smtClean="0">
                <a:latin typeface="Garamond" pitchFamily="18" charset="0"/>
              </a:rPr>
              <a:t>VI</a:t>
            </a:r>
            <a:r>
              <a:rPr lang="it-IT" sz="2400" dirty="0" smtClean="0">
                <a:latin typeface="Garamond" pitchFamily="18" charset="0"/>
              </a:rPr>
              <a:t>. ‘95</a:t>
            </a:r>
            <a:endParaRPr lang="it-IT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225E50-C02F-4996-BA5C-CC0B721C4EE5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13315" name="CasellaDiTesto 2"/>
          <p:cNvSpPr txBox="1">
            <a:spLocks noChangeArrowheads="1"/>
          </p:cNvSpPr>
          <p:nvPr/>
        </p:nvSpPr>
        <p:spPr bwMode="auto">
          <a:xfrm>
            <a:off x="323850" y="404664"/>
            <a:ext cx="8640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UNA PARTE PER OGNUNO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412776"/>
            <a:ext cx="8569325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it-IT" sz="2400" dirty="0" smtClean="0">
                <a:latin typeface="Garamond" pitchFamily="18" charset="0"/>
              </a:rPr>
              <a:t>Come </a:t>
            </a:r>
            <a:r>
              <a:rPr lang="it-IT" sz="2400" dirty="0">
                <a:latin typeface="Garamond" pitchFamily="18" charset="0"/>
              </a:rPr>
              <a:t>in una rappresentazione </a:t>
            </a:r>
            <a:r>
              <a:rPr lang="it-IT" sz="2400" dirty="0" smtClean="0">
                <a:latin typeface="Garamond" pitchFamily="18" charset="0"/>
              </a:rPr>
              <a:t>teatrale, </a:t>
            </a:r>
            <a:r>
              <a:rPr lang="it-IT" sz="2400" dirty="0">
                <a:latin typeface="Garamond" pitchFamily="18" charset="0"/>
              </a:rPr>
              <a:t>ognuno ha una sua </a:t>
            </a:r>
            <a:r>
              <a:rPr lang="it-IT" sz="2400" dirty="0" smtClean="0">
                <a:latin typeface="Garamond" pitchFamily="18" charset="0"/>
              </a:rPr>
              <a:t>parte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it-IT" sz="2400" dirty="0" smtClean="0">
                <a:latin typeface="Garamond" pitchFamily="18" charset="0"/>
              </a:rPr>
              <a:t>Posizioni e ruoli diverse all’interno della famiglia</a:t>
            </a:r>
          </a:p>
          <a:p>
            <a:pPr algn="just">
              <a:defRPr/>
            </a:pPr>
            <a:r>
              <a:rPr lang="it-IT" sz="2400" dirty="0" smtClean="0">
                <a:latin typeface="Garamond" pitchFamily="18" charset="0"/>
              </a:rPr>
              <a:t>(es. per età, sesso)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it-IT" sz="2400" dirty="0" smtClean="0">
                <a:latin typeface="Garamond" pitchFamily="18" charset="0"/>
              </a:rPr>
              <a:t>È importante che ognuno faccia bene la sua parte, senza confusione </a:t>
            </a:r>
            <a:endParaRPr lang="it-IT" sz="2400" dirty="0">
              <a:latin typeface="Garamond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it-IT" sz="2400" dirty="0">
                <a:latin typeface="Garamond" pitchFamily="18" charset="0"/>
              </a:rPr>
              <a:t>L</a:t>
            </a:r>
            <a:r>
              <a:rPr lang="it-IT" sz="2400" dirty="0" smtClean="0">
                <a:latin typeface="Garamond" pitchFamily="18" charset="0"/>
              </a:rPr>
              <a:t>a </a:t>
            </a:r>
            <a:r>
              <a:rPr lang="it-IT" sz="2400" dirty="0">
                <a:latin typeface="Garamond" pitchFamily="18" charset="0"/>
              </a:rPr>
              <a:t>capacità della famiglia di adattarsi al cambiamento dell’età dei singoli componenti ed agli altri fatti che intervengono nella vita cercando nuovi equilibri è un segno di quanto quella famiglia è capace di svolgere i propri </a:t>
            </a:r>
            <a:r>
              <a:rPr lang="it-IT" sz="2400" dirty="0" smtClean="0">
                <a:latin typeface="Garamond" pitchFamily="18" charset="0"/>
              </a:rPr>
              <a:t>compiti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it-IT" sz="2400" dirty="0" smtClean="0">
                <a:latin typeface="Garamond" pitchFamily="18" charset="0"/>
              </a:rPr>
              <a:t>La famiglia è inserita nella comunità in cui vive e attraverso il nostro comportamento oltre che con le parole, comunichiamo con gli altri, con il nostro stile di vita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it-IT" sz="2400" dirty="0" smtClean="0">
                <a:latin typeface="Garamond" pitchFamily="18" charset="0"/>
              </a:rPr>
              <a:t>Anche lo stile di vita degli altri può entrare nella nostra famiglia, attraverso l’influenza dell’ambiente che ci circonda </a:t>
            </a:r>
          </a:p>
          <a:p>
            <a:pPr algn="just">
              <a:defRPr/>
            </a:pPr>
            <a:r>
              <a:rPr lang="it-IT" sz="2400" dirty="0" smtClean="0">
                <a:latin typeface="Garamond" pitchFamily="18" charset="0"/>
              </a:rPr>
              <a:t>(es. i comportamenti di uso di sostanze) </a:t>
            </a:r>
          </a:p>
          <a:p>
            <a:pPr algn="just">
              <a:defRPr/>
            </a:pPr>
            <a:endParaRPr lang="it-IT" sz="2400" dirty="0" smtClean="0">
              <a:latin typeface="Garamond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it-IT" sz="2400" dirty="0" smtClean="0">
              <a:latin typeface="Garamond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it-IT" sz="2400" dirty="0" smtClean="0">
              <a:latin typeface="Garamond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it-IT" sz="2400" dirty="0" smtClean="0">
              <a:latin typeface="Garamond" pitchFamily="18" charset="0"/>
            </a:endParaRPr>
          </a:p>
          <a:p>
            <a:pPr algn="just">
              <a:defRPr/>
            </a:pPr>
            <a:endParaRPr lang="it-IT" sz="2400" dirty="0" smtClean="0">
              <a:latin typeface="Garamond" pitchFamily="18" charset="0"/>
            </a:endParaRPr>
          </a:p>
          <a:p>
            <a:pPr algn="just">
              <a:defRPr/>
            </a:pPr>
            <a:endParaRPr lang="it-IT" sz="2400" b="1" dirty="0">
              <a:latin typeface="Comic Sans MS" pitchFamily="66" charset="0"/>
            </a:endParaRPr>
          </a:p>
          <a:p>
            <a:pPr>
              <a:defRPr/>
            </a:pPr>
            <a:r>
              <a:rPr lang="it-IT" sz="2400" dirty="0"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BCEE81-2E2A-4E27-9F68-4C7F8AEE8543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639904" y="764704"/>
            <a:ext cx="7864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QUANDO CAMBIA IL COPIONE</a:t>
            </a:r>
            <a:endParaRPr lang="it-IT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4340" name="CasellaDiTesto 4"/>
          <p:cNvSpPr txBox="1">
            <a:spLocks noChangeArrowheads="1"/>
          </p:cNvSpPr>
          <p:nvPr/>
        </p:nvSpPr>
        <p:spPr bwMode="auto">
          <a:xfrm>
            <a:off x="827088" y="2060848"/>
            <a:ext cx="77057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latin typeface="Garamond" pitchFamily="18" charset="0"/>
              </a:rPr>
              <a:t>Quando intervengono dei problemi gravi come quelli legati all’alcol, ogni persona all’interno del nucleo familiare si trova a recitare un copione diverso da quello previsto con le inevitabili difficoltà che derivano dal dover fare una parte per la quale non si è preparati.</a:t>
            </a:r>
            <a:endParaRPr lang="it-IT" sz="28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it-IT" sz="27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700" dirty="0" smtClean="0">
                <a:latin typeface="Garamond" pitchFamily="18" charset="0"/>
              </a:rPr>
              <a:t>La soluzione dei problemi legati all’alcool può essere trovata soltanto se l’intero nucleo familiare accetta di riconoscere che il problema è di tutti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it-IT" sz="2700" dirty="0" smtClean="0">
              <a:latin typeface="Garamond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700" dirty="0" smtClean="0">
                <a:latin typeface="Garamond" pitchFamily="18" charset="0"/>
              </a:rPr>
              <a:t>Errore fondamentale è pensare che il primo cambiamento debba farlo la persona che beve perché poi gli altri cambieranno di conseguenza, chiunque può fare il primo passo 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it-IT" sz="2700" dirty="0" smtClean="0">
              <a:latin typeface="Garamond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700" dirty="0" smtClean="0">
                <a:latin typeface="Garamond" pitchFamily="18" charset="0"/>
              </a:rPr>
              <a:t>Smettere di bere potrebbe essere la conseguenza di altri cambiamenti che nella famiglia sono cominciati 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7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2700" dirty="0" smtClean="0">
              <a:latin typeface="Garamond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rPr>
              <a:t>Carla Camici 2013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85C2-F89E-418D-973E-4DD5CBD6E355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0" y="69269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tx2"/>
                </a:solidFill>
                <a:latin typeface="Garamond" pitchFamily="18" charset="0"/>
              </a:rPr>
              <a:t>Nessuno ha colpe, nessuno è malato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DC86B2-3A9B-4A51-A792-6C23F48BDE98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0" y="764704"/>
            <a:ext cx="6948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RIPRENDERE IL PROPRIO POSTO</a:t>
            </a:r>
            <a:endParaRPr lang="it-IT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5364" name="CasellaDiTesto 3"/>
          <p:cNvSpPr txBox="1">
            <a:spLocks noChangeArrowheads="1"/>
          </p:cNvSpPr>
          <p:nvPr/>
        </p:nvSpPr>
        <p:spPr bwMode="auto">
          <a:xfrm>
            <a:off x="251520" y="1628800"/>
            <a:ext cx="8353301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sz="2000" dirty="0" smtClean="0"/>
          </a:p>
          <a:p>
            <a:pPr algn="just"/>
            <a:r>
              <a:rPr lang="it-IT" sz="2400" dirty="0" smtClean="0">
                <a:latin typeface="Garamond" pitchFamily="18" charset="0"/>
              </a:rPr>
              <a:t>Una delle più grandi difficoltà da risolvere nelle famiglie in cui l’alcol ha determinato problemi è </a:t>
            </a:r>
          </a:p>
          <a:p>
            <a:pPr algn="ctr"/>
            <a:r>
              <a:rPr lang="it-IT" sz="2400" b="1" dirty="0" smtClean="0">
                <a:latin typeface="Garamond" pitchFamily="18" charset="0"/>
              </a:rPr>
              <a:t>LASCIARE LE POSIZIONI DIVERSE CHE A CAUSA DELL’ALCOL CIASCUNO AVEVA PRESO</a:t>
            </a:r>
            <a:r>
              <a:rPr lang="it-IT" sz="2400" dirty="0" smtClean="0">
                <a:latin typeface="Garamond" pitchFamily="18" charset="0"/>
              </a:rPr>
              <a:t>, </a:t>
            </a:r>
          </a:p>
          <a:p>
            <a:pPr algn="just"/>
            <a:r>
              <a:rPr lang="it-IT" sz="2400" dirty="0" smtClean="0">
                <a:latin typeface="Garamond" pitchFamily="18" charset="0"/>
              </a:rPr>
              <a:t>anche perché talvolta, con il tempo, in questa posizione, che all’inizio era scomoda, si e trovato anche qualche vantaggio</a:t>
            </a:r>
            <a:endParaRPr lang="it-IT" sz="2400" b="1" dirty="0" smtClean="0">
              <a:latin typeface="Garamond" pitchFamily="18" charset="0"/>
            </a:endParaRPr>
          </a:p>
          <a:p>
            <a:pPr algn="just"/>
            <a:endParaRPr lang="it-IT" dirty="0"/>
          </a:p>
          <a:p>
            <a:pPr algn="just"/>
            <a:r>
              <a:rPr lang="it-IT" sz="2800" b="1" dirty="0">
                <a:solidFill>
                  <a:schemeClr val="tx2"/>
                </a:solidFill>
              </a:rPr>
              <a:t>RITORNARE NELLA POSIZIONE PRECEDENTE </a:t>
            </a:r>
            <a:r>
              <a:rPr lang="it-IT" sz="2800" b="1" dirty="0" smtClean="0">
                <a:solidFill>
                  <a:schemeClr val="tx2"/>
                </a:solidFill>
              </a:rPr>
              <a:t>PUO</a:t>
            </a:r>
            <a:r>
              <a:rPr lang="it-IT" sz="2800" b="1" dirty="0">
                <a:solidFill>
                  <a:schemeClr val="tx2"/>
                </a:solidFill>
              </a:rPr>
              <a:t>’ NON ESSERE FACILE E SE CIO’ NON ACCADE I PROBLEMI SI RIPRESENTERANNO  PRESTO O TARDI CON LA RIPRESA DEL BERE O ALTRI TIPI </a:t>
            </a:r>
            <a:r>
              <a:rPr lang="it-IT" sz="2800" b="1" dirty="0" err="1">
                <a:solidFill>
                  <a:schemeClr val="tx2"/>
                </a:solidFill>
              </a:rPr>
              <a:t>DI</a:t>
            </a:r>
            <a:r>
              <a:rPr lang="it-IT" sz="2800" b="1" dirty="0">
                <a:solidFill>
                  <a:schemeClr val="tx2"/>
                </a:solidFill>
              </a:rPr>
              <a:t> DIFFICOLTA’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51520" y="4365104"/>
            <a:ext cx="8712968" cy="20165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3554" name="Picture 2" descr="https://encrypted-tbn0.gstatic.com/images?q=tbn:ANd9GcTzjro-alTmzKE2LqThgyCl0Os3PNzHOek44H09CGF4pw2sQa2B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2016224" cy="1368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729</Words>
  <Application>Microsoft Office PowerPoint</Application>
  <PresentationFormat>Presentazione su schermo (4:3)</PresentationFormat>
  <Paragraphs>119</Paragraphs>
  <Slides>15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Tema di Office</vt:lpstr>
      <vt:lpstr>Diapositiva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I SISTEMI UMANI</vt:lpstr>
      <vt:lpstr>II DOMANDA :  SE UNA PERSONA È SOLA? 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azelio</cp:lastModifiedBy>
  <cp:revision>53</cp:revision>
  <dcterms:created xsi:type="dcterms:W3CDTF">2014-09-16T07:05:45Z</dcterms:created>
  <dcterms:modified xsi:type="dcterms:W3CDTF">2014-11-05T07:15:48Z</dcterms:modified>
</cp:coreProperties>
</file>