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59" r:id="rId5"/>
    <p:sldId id="283" r:id="rId6"/>
    <p:sldId id="260" r:id="rId7"/>
    <p:sldId id="268" r:id="rId8"/>
    <p:sldId id="261" r:id="rId9"/>
    <p:sldId id="262" r:id="rId10"/>
    <p:sldId id="263" r:id="rId11"/>
    <p:sldId id="264" r:id="rId12"/>
    <p:sldId id="265" r:id="rId13"/>
    <p:sldId id="266" r:id="rId14"/>
    <p:sldId id="267" r:id="rId15"/>
    <p:sldId id="269" r:id="rId16"/>
    <p:sldId id="270" r:id="rId17"/>
    <p:sldId id="281" r:id="rId18"/>
    <p:sldId id="271" r:id="rId19"/>
    <p:sldId id="282"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48" d="100"/>
          <a:sy n="48" d="100"/>
        </p:scale>
        <p:origin x="-9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D7D5CA-AE06-40E1-8F8F-6B0FAE615C99}" type="datetimeFigureOut">
              <a:rPr lang="it-IT" smtClean="0"/>
              <a:pPr/>
              <a:t>07/11/2019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42D3F-5BAC-4373-9586-5780317ECF3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1A94A1-79D0-41F3-8312-78D7F45127EE}" type="slidenum">
              <a:rPr lang="it-IT"/>
              <a:pPr/>
              <a:t>2</a:t>
            </a:fld>
            <a:endParaRPr lang="it-IT"/>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a:ln/>
        </p:spPr>
      </p:sp>
      <p:sp>
        <p:nvSpPr>
          <p:cNvPr id="45059" name="Rectangle 3"/>
          <p:cNvSpPr>
            <a:spLocks noGrp="1"/>
          </p:cNvSpPr>
          <p:nvPr>
            <p:ph type="body" idx="1"/>
          </p:nvPr>
        </p:nvSpPr>
        <p:spPr>
          <a:noFill/>
          <a:ln/>
        </p:spPr>
        <p:txBody>
          <a:bodyPr/>
          <a:lstStyle/>
          <a:p>
            <a:pPr eaLnBrk="1" hangingPunct="1"/>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p:spPr>
        <p:txBody>
          <a:bodyPr/>
          <a:lstStyle/>
          <a:p>
            <a:pPr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noFill/>
          <a:ln/>
        </p:spPr>
        <p:txBody>
          <a:bodyPr/>
          <a:lstStyle/>
          <a:p>
            <a:pPr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idx="5"/>
          </p:nvPr>
        </p:nvSpPr>
        <p:spPr>
          <a:noFill/>
        </p:spPr>
        <p:txBody>
          <a:bodyPr/>
          <a:lstStyle/>
          <a:p>
            <a:fld id="{864FE1F6-98D3-4EC7-98B9-3EC1D382DC3C}" type="slidenum">
              <a:rPr lang="it-IT" smtClean="0">
                <a:ea typeface="Arial Unicode MS" pitchFamily="34" charset="-128"/>
                <a:cs typeface="Arial Unicode MS" pitchFamily="34" charset="-128"/>
              </a:rPr>
              <a:pPr/>
              <a:t>14</a:t>
            </a:fld>
            <a:endParaRPr lang="it-IT" smtClean="0">
              <a:ea typeface="Arial Unicode MS" pitchFamily="34" charset="-128"/>
              <a:cs typeface="Arial Unicode MS" pitchFamily="34" charset="-128"/>
            </a:endParaRPr>
          </a:p>
        </p:txBody>
      </p:sp>
      <p:sp>
        <p:nvSpPr>
          <p:cNvPr id="46083" name="Rectangle 1"/>
          <p:cNvSpPr>
            <a:spLocks noGrp="1" noRot="1" noChangeAspect="1" noChangeArrowheads="1" noTextEdit="1"/>
          </p:cNvSpPr>
          <p:nvPr>
            <p:ph type="sldImg"/>
          </p:nvPr>
        </p:nvSpPr>
        <p:spPr>
          <a:solidFill>
            <a:srgbClr val="FFFFFF"/>
          </a:solidFill>
          <a:ln/>
        </p:spPr>
      </p:sp>
      <p:sp>
        <p:nvSpPr>
          <p:cNvPr id="46084" name="Text Box 2"/>
          <p:cNvSpPr>
            <a:spLocks noGrp="1" noChangeArrowheads="1"/>
          </p:cNvSpPr>
          <p:nvPr>
            <p:ph type="body" idx="1"/>
          </p:nvPr>
        </p:nvSpPr>
        <p:spPr>
          <a:xfrm>
            <a:off x="685800" y="4343400"/>
            <a:ext cx="5486400" cy="4995863"/>
          </a:xfrm>
          <a:noFill/>
          <a:ln/>
        </p:spPr>
        <p:txBody>
          <a:bodyPr/>
          <a:lstStyle/>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1. La scelta degli stili di vita è apparentemente libero in realtà influenzato da Livello socio economico e istruzione,  cultura,tradizione,norma sociale,interessi economici e politici</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2. Rispetto ai vari stili di vita (fumo,alcol,uso della macchiana, cosa mangiamo, come facciamo la spesa)Ciascuno di noi si colloca in uno dei gruppi sfumati della piramide i ma  nell’arco della vita spesso si passa da un settore all’altro(e questo è interessante perché ci apre molte possibilit°</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3.I vari settori non sono facilmente distinguibili, per questo nell’approccio ecologico sociale non esiste più il bisogno di classificare le persone identificandole con uno stile di vita (alcolista,depresso, obeso,ecc. ecc.</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4: A livello individuale aumentando l’intensità di esposizione ad uno stile di vita dannoso aumentano i problemi</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5:A livello di popolazione i problemi sono spalmati su tutti  ,purtroppo spesso anche in chi non ha uno stile di vita dannoso (fumo, alcol passivo…aria inquinata per chi va sempre in bici))</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6. Tutti nella stessa piramide e tutti corresponsabili…L’intensità media di uno stile di vita in una popolazione come indicatore di più o meno danni nella popolazione…Tutti partecipiamo a definire l’intensità media, non solo il gruppo ridotto che ha problemi gravi…</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Peraltro gli stili di vita si apprendono …nessuno nasce con uno stile di vita problematico e nemmeno lo acquisisce da oggi a domani</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7.L’idea che i problemi correlati ad uno stile di vita  siano attribuibili esclusivamente ai gruppi ad alto rischio è errata, di comodo,non responsabilizzante</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r>
              <a:rPr lang="it-IT" smtClean="0">
                <a:ea typeface="Arial Unicode MS" pitchFamily="34" charset="-128"/>
                <a:cs typeface="Arial Unicode MS" pitchFamily="34" charset="-128"/>
              </a:rPr>
              <a:t>8.L’approccio di popolazione per molti stili di vita è una chiave di lettura più realistica e soprattutto più utile e più equa e permette a tutti se lo vogliamo di fare qualcosa</a:t>
            </a: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endParaRPr lang="it-IT" smtClean="0">
              <a:ea typeface="Arial Unicode MS" pitchFamily="34" charset="-128"/>
              <a:cs typeface="Arial Unicode MS" pitchFamily="34" charset="-128"/>
            </a:endParaRPr>
          </a:p>
          <a:p>
            <a:pPr eaLnBrk="1" hangingPunct="1">
              <a:spcBef>
                <a:spcPts val="413"/>
              </a:spcBef>
              <a:tabLst>
                <a:tab pos="0" algn="l"/>
                <a:tab pos="412750" algn="l"/>
                <a:tab pos="827088" algn="l"/>
                <a:tab pos="1241425" algn="l"/>
                <a:tab pos="1657350" algn="l"/>
                <a:tab pos="2071688" algn="l"/>
                <a:tab pos="2486025" algn="l"/>
                <a:tab pos="2900363" algn="l"/>
                <a:tab pos="3314700" algn="l"/>
                <a:tab pos="3730625" algn="l"/>
                <a:tab pos="4144963" algn="l"/>
                <a:tab pos="4559300" algn="l"/>
                <a:tab pos="4973638" algn="l"/>
                <a:tab pos="5389563" algn="l"/>
                <a:tab pos="5803900" algn="l"/>
                <a:tab pos="6218238" algn="l"/>
                <a:tab pos="6632575" algn="l"/>
                <a:tab pos="7048500" algn="l"/>
                <a:tab pos="7462838" algn="l"/>
                <a:tab pos="7877175" algn="l"/>
                <a:tab pos="8291513" algn="l"/>
              </a:tabLst>
            </a:pPr>
            <a:endParaRPr lang="it-IT" smtClean="0">
              <a:ea typeface="Arial Unicode MS" pitchFamily="34" charset="-128"/>
              <a:cs typeface="Arial Unicode MS"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D5C06-2DD6-4BF3-AB7E-2A4CC1DDB651}" type="slidenum">
              <a:rPr lang="it-IT"/>
              <a:pPr/>
              <a:t>15</a:t>
            </a:fld>
            <a:endParaRPr lang="it-IT"/>
          </a:p>
        </p:txBody>
      </p:sp>
      <p:sp>
        <p:nvSpPr>
          <p:cNvPr id="67586" name="Rectangle 1026"/>
          <p:cNvSpPr>
            <a:spLocks noGrp="1" noRot="1" noChangeAspect="1" noChangeArrowheads="1" noTextEdit="1"/>
          </p:cNvSpPr>
          <p:nvPr>
            <p:ph type="sldImg"/>
          </p:nvPr>
        </p:nvSpPr>
        <p:spPr>
          <a:ln/>
        </p:spPr>
      </p:sp>
      <p:sp>
        <p:nvSpPr>
          <p:cNvPr id="67587" name="Rectangle 1027"/>
          <p:cNvSpPr>
            <a:spLocks noGrp="1" noChangeArrowheads="1"/>
          </p:cNvSpPr>
          <p:nvPr>
            <p:ph type="body" idx="1"/>
          </p:nvPr>
        </p:nvSpPr>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EE1D0C-BD8F-46A6-AC2A-360566CA44A7}" type="slidenum">
              <a:rPr lang="it-IT"/>
              <a:pPr/>
              <a:t>16</a:t>
            </a:fld>
            <a:endParaRPr lang="it-IT"/>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AFEA3-2994-4B00-88A9-A72C918A624F}" type="slidenum">
              <a:rPr lang="it-IT"/>
              <a:pPr/>
              <a:t>17</a:t>
            </a:fld>
            <a:endParaRPr lang="it-IT"/>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9D04A5-547D-4C24-969B-AFC15DBC2F76}" type="slidenum">
              <a:rPr lang="it-IT"/>
              <a:pPr/>
              <a:t>18</a:t>
            </a:fld>
            <a:endParaRPr lang="it-IT"/>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798FB8-946D-4A7B-A470-F8A50D7765AF}" type="slidenum">
              <a:rPr lang="it-IT"/>
              <a:pPr/>
              <a:t>20</a:t>
            </a:fld>
            <a:endParaRPr lang="it-IT"/>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3B6B05-6E8E-4AB7-B4E7-E5E3284E272A}" type="slidenum">
              <a:rPr lang="it-IT"/>
              <a:pPr/>
              <a:t>21</a:t>
            </a:fld>
            <a:endParaRPr lang="it-IT"/>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1CFE8-E377-4BA4-BA0A-CB436CB68F8A}" type="slidenum">
              <a:rPr lang="it-IT"/>
              <a:pPr/>
              <a:t>3</a:t>
            </a:fld>
            <a:endParaRPr lang="it-IT"/>
          </a:p>
        </p:txBody>
      </p:sp>
      <p:sp>
        <p:nvSpPr>
          <p:cNvPr id="65538" name="Rectangle 1026"/>
          <p:cNvSpPr>
            <a:spLocks noGrp="1" noRot="1" noChangeAspect="1" noChangeArrowheads="1" noTextEdit="1"/>
          </p:cNvSpPr>
          <p:nvPr>
            <p:ph type="sldImg"/>
          </p:nvPr>
        </p:nvSpPr>
        <p:spPr>
          <a:ln/>
        </p:spPr>
      </p:sp>
      <p:sp>
        <p:nvSpPr>
          <p:cNvPr id="65539" name="Rectangle 1027"/>
          <p:cNvSpPr>
            <a:spLocks noGrp="1" noChangeArrowheads="1"/>
          </p:cNvSpPr>
          <p:nvPr>
            <p:ph type="body" idx="1"/>
          </p:nvPr>
        </p:nvSpPr>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60FB3C-D487-4AD4-87FA-18A9A137E759}" type="slidenum">
              <a:rPr lang="it-IT"/>
              <a:pPr/>
              <a:t>22</a:t>
            </a:fld>
            <a:endParaRPr lang="it-IT"/>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8AB99D-AF27-4754-A292-B5B43C7B6FF6}" type="slidenum">
              <a:rPr lang="it-IT"/>
              <a:pPr/>
              <a:t>23</a:t>
            </a:fld>
            <a:endParaRPr lang="it-IT"/>
          </a:p>
        </p:txBody>
      </p:sp>
      <p:sp>
        <p:nvSpPr>
          <p:cNvPr id="757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57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A161E-C277-444A-B32D-CB25676B205A}" type="slidenum">
              <a:rPr lang="it-IT"/>
              <a:pPr/>
              <a:t>24</a:t>
            </a:fld>
            <a:endParaRPr lang="it-IT"/>
          </a:p>
        </p:txBody>
      </p:sp>
      <p:sp>
        <p:nvSpPr>
          <p:cNvPr id="778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43C3F-C7B4-477A-A29B-D3D3D17935DC}" type="slidenum">
              <a:rPr lang="it-IT"/>
              <a:pPr/>
              <a:t>25</a:t>
            </a:fld>
            <a:endParaRPr lang="it-IT"/>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BEED70-BD23-463A-8800-97A696AFA7FF}" type="slidenum">
              <a:rPr lang="it-IT"/>
              <a:pPr/>
              <a:t>26</a:t>
            </a:fld>
            <a:endParaRPr lang="it-IT"/>
          </a:p>
        </p:txBody>
      </p:sp>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BCD0-9256-475F-B76A-A6B687A02762}" type="slidenum">
              <a:rPr lang="it-IT"/>
              <a:pPr/>
              <a:t>27</a:t>
            </a:fld>
            <a:endParaRPr lang="it-IT"/>
          </a:p>
        </p:txBody>
      </p:sp>
      <p:sp>
        <p:nvSpPr>
          <p:cNvPr id="819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B3D376-8D56-4D67-B239-C35FFE7C6D55}" type="slidenum">
              <a:rPr lang="it-IT"/>
              <a:pPr/>
              <a:t>28</a:t>
            </a:fld>
            <a:endParaRPr lang="it-IT"/>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ED54F-9BD3-41F0-AB8F-8BF4C92DA1DB}" type="slidenum">
              <a:rPr lang="it-IT"/>
              <a:pPr/>
              <a:t>4</a:t>
            </a:fld>
            <a:endParaRPr lang="it-IT"/>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FAB994DC-A327-4490-BB84-D105166C7210}" type="slidenum">
              <a:rPr lang="it-IT"/>
              <a:pPr/>
              <a:t>5</a:t>
            </a:fld>
            <a:endParaRPr lang="it-IT"/>
          </a:p>
        </p:txBody>
      </p:sp>
      <p:sp>
        <p:nvSpPr>
          <p:cNvPr id="30721" name="Rectangle 1025"/>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1026"/>
          <p:cNvSpPr txBox="1">
            <a:spLocks noGrp="1" noChangeArrowheads="1"/>
          </p:cNvSpPr>
          <p:nvPr>
            <p:ph type="body" idx="1"/>
          </p:nvPr>
        </p:nvSpPr>
        <p:spPr bwMode="auto">
          <a:xfrm>
            <a:off x="685494" y="4342939"/>
            <a:ext cx="5487013" cy="4114587"/>
          </a:xfrm>
          <a:prstGeom prst="rect">
            <a:avLst/>
          </a:prstGeom>
          <a:noFill/>
          <a:ln>
            <a:round/>
            <a:headEnd/>
            <a:tailEnd/>
          </a:ln>
        </p:spPr>
        <p:txBody>
          <a:bodyPr wrap="none" anchor="ct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9"/>
          <p:cNvSpPr>
            <a:spLocks noGrp="1" noChangeArrowheads="1"/>
          </p:cNvSpPr>
          <p:nvPr>
            <p:ph type="sldNum"/>
          </p:nvPr>
        </p:nvSpPr>
        <p:spPr>
          <a:ln/>
        </p:spPr>
        <p:txBody>
          <a:bodyPr/>
          <a:lstStyle/>
          <a:p>
            <a:fld id="{548EEFD9-9316-4F31-9E14-EE6EC00AFE86}" type="slidenum">
              <a:rPr lang="it-IT"/>
              <a:pPr/>
              <a:t>6</a:t>
            </a:fld>
            <a:endParaRPr lang="it-IT"/>
          </a:p>
        </p:txBody>
      </p:sp>
      <p:sp>
        <p:nvSpPr>
          <p:cNvPr id="337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685494" y="4342939"/>
            <a:ext cx="5487013" cy="4114587"/>
          </a:xfrm>
          <a:prstGeom prst="rect">
            <a:avLst/>
          </a:prstGeom>
          <a:noFill/>
          <a:ln>
            <a:round/>
            <a:headEnd/>
            <a:tailEnd/>
          </a:ln>
        </p:spPr>
        <p:txBody>
          <a:bodyPr wrap="none" anchor="ct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0FF083D-8F9A-4789-A47B-0F6F9104054A}" type="slidenum">
              <a:rPr lang="it-IT"/>
              <a:pPr/>
              <a:t>7</a:t>
            </a:fld>
            <a:endParaRPr lang="it-IT"/>
          </a:p>
        </p:txBody>
      </p:sp>
      <p:sp>
        <p:nvSpPr>
          <p:cNvPr id="63490" name="Rectangle 8"/>
          <p:cNvSpPr txBox="1">
            <a:spLocks noGrp="1" noChangeArrowheads="1"/>
          </p:cNvSpPr>
          <p:nvPr/>
        </p:nvSpPr>
        <p:spPr bwMode="auto">
          <a:xfrm>
            <a:off x="3884613" y="8685213"/>
            <a:ext cx="2968625" cy="454025"/>
          </a:xfrm>
          <a:prstGeom prst="rect">
            <a:avLst/>
          </a:prstGeom>
          <a:noFill/>
          <a:ln w="9525">
            <a:noFill/>
            <a:round/>
            <a:headEnd/>
            <a:tailEnd/>
          </a:ln>
        </p:spPr>
        <p:txBody>
          <a:bodyPr lIns="87399" tIns="43866" rIns="87399" bIns="43866" anchor="b"/>
          <a:lstStyle/>
          <a:p>
            <a:pPr algn="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fld id="{FE9E2199-B3E4-453F-8FA2-52078699C2F0}" type="slidenum">
              <a:rPr lang="it-IT" sz="1100" b="0">
                <a:solidFill>
                  <a:srgbClr val="000000"/>
                </a:solidFill>
                <a:latin typeface="Arial" pitchFamily="34" charset="0"/>
                <a:ea typeface="Arial Unicode MS" pitchFamily="34" charset="-128"/>
                <a:cs typeface="Arial Unicode MS" pitchFamily="34" charset="-128"/>
              </a:rPr>
              <a:pPr algn="r" defTabSz="414338">
                <a:buSzPct val="100000"/>
                <a:tabLst>
                  <a:tab pos="0" algn="l"/>
                  <a:tab pos="412750"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9825" algn="l"/>
                  <a:tab pos="6634163" algn="l"/>
                  <a:tab pos="7048500" algn="l"/>
                  <a:tab pos="7462838" algn="l"/>
                  <a:tab pos="7878763" algn="l"/>
                  <a:tab pos="8293100" algn="l"/>
                </a:tabLst>
              </a:pPr>
              <a:t>7</a:t>
            </a:fld>
            <a:endParaRPr lang="it-IT" sz="1100" b="0">
              <a:solidFill>
                <a:srgbClr val="000000"/>
              </a:solidFill>
              <a:latin typeface="Arial" pitchFamily="34" charset="0"/>
              <a:ea typeface="Arial Unicode MS" pitchFamily="34" charset="-128"/>
              <a:cs typeface="Arial Unicode MS" pitchFamily="34" charset="-128"/>
            </a:endParaRPr>
          </a:p>
        </p:txBody>
      </p:sp>
      <p:sp>
        <p:nvSpPr>
          <p:cNvPr id="6349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2" name="Rectangle 2"/>
          <p:cNvSpPr>
            <a:spLocks noGrp="1" noChangeArrowheads="1"/>
          </p:cNvSpPr>
          <p:nvPr>
            <p:ph type="body" idx="1"/>
          </p:nvPr>
        </p:nvSpPr>
        <p:spPr bwMode="auto">
          <a:xfrm>
            <a:off x="914400" y="4343400"/>
            <a:ext cx="5029200" cy="4122738"/>
          </a:xfrm>
          <a:prstGeom prst="rect">
            <a:avLst/>
          </a:prstGeom>
          <a:solidFill>
            <a:srgbClr val="FFFFFF"/>
          </a:solidFill>
          <a:ln w="9360" cap="sq">
            <a:solidFill>
              <a:srgbClr val="000000"/>
            </a:solidFill>
            <a:miter lim="800000"/>
            <a:headEnd/>
            <a:tailEnd/>
          </a:ln>
        </p:spPr>
        <p:txBody>
          <a:bodyPr wrap="none" lIns="87399" tIns="43866" rIns="87399" bIns="43866" anchor="ct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a:ln/>
        </p:spPr>
      </p:sp>
      <p:sp>
        <p:nvSpPr>
          <p:cNvPr id="41987" name="Rectangle 3"/>
          <p:cNvSpPr>
            <a:spLocks noGrp="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a:ln/>
        </p:spPr>
      </p:sp>
      <p:sp>
        <p:nvSpPr>
          <p:cNvPr id="43011" name="Rectangle 3"/>
          <p:cNvSpPr>
            <a:spLocks noGrp="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961CE44-C474-45C8-B18C-3486938658AF}" type="datetime1">
              <a:rPr lang="it-IT" smtClean="0"/>
              <a:pPr/>
              <a:t>07/11/2019</a:t>
            </a:fld>
            <a:endParaRPr lang="it-IT"/>
          </a:p>
        </p:txBody>
      </p:sp>
      <p:sp>
        <p:nvSpPr>
          <p:cNvPr id="5" name="Segnaposto piè di pagina 4"/>
          <p:cNvSpPr>
            <a:spLocks noGrp="1"/>
          </p:cNvSpPr>
          <p:nvPr>
            <p:ph type="ftr" sz="quarter" idx="11"/>
          </p:nvPr>
        </p:nvSpPr>
        <p:spPr/>
        <p:txBody>
          <a:bodyPr/>
          <a:lstStyle/>
          <a:p>
            <a:r>
              <a:rPr lang="it-IT" smtClean="0"/>
              <a:t>Corlito, Grosseto, 7.11.2019</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FA1C41-9F4B-4FC5-B71A-C383656E6B92}" type="datetime1">
              <a:rPr lang="it-IT" smtClean="0"/>
              <a:pPr/>
              <a:t>07/11/2019</a:t>
            </a:fld>
            <a:endParaRPr lang="it-IT"/>
          </a:p>
        </p:txBody>
      </p:sp>
      <p:sp>
        <p:nvSpPr>
          <p:cNvPr id="5" name="Segnaposto piè di pagina 4"/>
          <p:cNvSpPr>
            <a:spLocks noGrp="1"/>
          </p:cNvSpPr>
          <p:nvPr>
            <p:ph type="ftr" sz="quarter" idx="11"/>
          </p:nvPr>
        </p:nvSpPr>
        <p:spPr/>
        <p:txBody>
          <a:bodyPr/>
          <a:lstStyle/>
          <a:p>
            <a:r>
              <a:rPr lang="it-IT" smtClean="0"/>
              <a:t>Corlito, Grosseto, 7.11.2019</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4E17EC2-FF69-40DB-BB3D-AD6059F24218}" type="datetime1">
              <a:rPr lang="it-IT" smtClean="0"/>
              <a:pPr/>
              <a:t>07/11/2019</a:t>
            </a:fld>
            <a:endParaRPr lang="it-IT"/>
          </a:p>
        </p:txBody>
      </p:sp>
      <p:sp>
        <p:nvSpPr>
          <p:cNvPr id="5" name="Segnaposto piè di pagina 4"/>
          <p:cNvSpPr>
            <a:spLocks noGrp="1"/>
          </p:cNvSpPr>
          <p:nvPr>
            <p:ph type="ftr" sz="quarter" idx="11"/>
          </p:nvPr>
        </p:nvSpPr>
        <p:spPr/>
        <p:txBody>
          <a:bodyPr/>
          <a:lstStyle/>
          <a:p>
            <a:r>
              <a:rPr lang="it-IT" smtClean="0"/>
              <a:t>Corlito, Grosseto, 7.11.2019</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olo, ClipArt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ClipArt 2"/>
          <p:cNvSpPr>
            <a:spLocks noGrp="1"/>
          </p:cNvSpPr>
          <p:nvPr>
            <p:ph type="clipArt" sz="half" idx="1"/>
          </p:nvPr>
        </p:nvSpPr>
        <p:spPr>
          <a:xfrm>
            <a:off x="457200" y="1600200"/>
            <a:ext cx="4038600" cy="4525963"/>
          </a:xfrm>
        </p:spPr>
        <p:txBody>
          <a:bodyPr/>
          <a:lstStyle/>
          <a:p>
            <a:pPr lvl="0"/>
            <a:endParaRPr lang="it-IT" noProof="0"/>
          </a:p>
        </p:txBody>
      </p:sp>
      <p:sp>
        <p:nvSpPr>
          <p:cNvPr id="4" name="Segnaposto testo 3"/>
          <p:cNvSpPr>
            <a:spLocks noGrp="1"/>
          </p:cNvSpPr>
          <p:nvPr>
            <p:ph type="body"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13A3AAF2-B77B-4214-802C-B0DFF9FFDD5F}" type="datetime1">
              <a:rPr lang="it-IT" smtClean="0"/>
              <a:pPr>
                <a:defRPr/>
              </a:pPr>
              <a:t>07/11/2019</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Corlito, Grosseto, 7.11.2019</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C71671C9-F1E9-4149-B7C5-882E17670B4B}"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olo, testo e ClipArt">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lipArt 3"/>
          <p:cNvSpPr>
            <a:spLocks noGrp="1"/>
          </p:cNvSpPr>
          <p:nvPr>
            <p:ph type="clipArt" sz="half" idx="2"/>
          </p:nvPr>
        </p:nvSpPr>
        <p:spPr>
          <a:xfrm>
            <a:off x="4648200" y="1600200"/>
            <a:ext cx="4038600" cy="4525963"/>
          </a:xfrm>
        </p:spPr>
        <p:txBody>
          <a:bodyPr/>
          <a:lstStyle/>
          <a:p>
            <a:pPr lvl="0"/>
            <a:endParaRPr lang="it-IT" noProof="0"/>
          </a:p>
        </p:txBody>
      </p:sp>
      <p:sp>
        <p:nvSpPr>
          <p:cNvPr id="5" name="Segnaposto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D25E9034-29A7-4B5D-B60E-9E969DF387A8}" type="datetime1">
              <a:rPr lang="it-IT" smtClean="0"/>
              <a:pPr>
                <a:defRPr/>
              </a:pPr>
              <a:t>07/11/2019</a:t>
            </a:fld>
            <a:endParaRPr lang="it-IT"/>
          </a:p>
        </p:txBody>
      </p:sp>
      <p:sp>
        <p:nvSpPr>
          <p:cNvPr id="6" name="Segnaposto piè di pagina 4"/>
          <p:cNvSpPr>
            <a:spLocks noGrp="1"/>
          </p:cNvSpPr>
          <p:nvPr>
            <p:ph type="ftr" sz="quarter" idx="11"/>
          </p:nvPr>
        </p:nvSpPr>
        <p:spPr/>
        <p:txBody>
          <a:bodyPr/>
          <a:lstStyle>
            <a:lvl1pPr>
              <a:defRPr/>
            </a:lvl1pPr>
          </a:lstStyle>
          <a:p>
            <a:pPr>
              <a:defRPr/>
            </a:pPr>
            <a:r>
              <a:rPr lang="it-IT" smtClean="0"/>
              <a:t>Corlito, Grosseto, 7.11.2019</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F97323-1CEA-4D25-B986-E95AA516E02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olo e  contenuto 4">
    <p:spTree>
      <p:nvGrpSpPr>
        <p:cNvPr id="1" name=""/>
        <p:cNvGrpSpPr/>
        <p:nvPr/>
      </p:nvGrpSpPr>
      <p:grpSpPr>
        <a:xfrm>
          <a:off x="0" y="0"/>
          <a:ext cx="0" cy="0"/>
          <a:chOff x="0" y="0"/>
          <a:chExt cx="0" cy="0"/>
        </a:xfrm>
      </p:grpSpPr>
      <p:sp>
        <p:nvSpPr>
          <p:cNvPr id="2" name="Titolo 1"/>
          <p:cNvSpPr>
            <a:spLocks noGrp="1"/>
          </p:cNvSpPr>
          <p:nvPr>
            <p:ph type="title" sz="quarter"/>
          </p:nvPr>
        </p:nvSpPr>
        <p:spPr>
          <a:xfrm>
            <a:off x="457200" y="292100"/>
            <a:ext cx="8224838" cy="1379538"/>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905000"/>
            <a:ext cx="4035425" cy="19780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5025" y="1905000"/>
            <a:ext cx="4037013" cy="19780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57200" y="4035425"/>
            <a:ext cx="4035425" cy="19796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contenuto 5"/>
          <p:cNvSpPr>
            <a:spLocks noGrp="1"/>
          </p:cNvSpPr>
          <p:nvPr>
            <p:ph sz="quarter" idx="4"/>
          </p:nvPr>
        </p:nvSpPr>
        <p:spPr>
          <a:xfrm>
            <a:off x="4645025" y="4035425"/>
            <a:ext cx="4037013" cy="19796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idx="10"/>
          </p:nvPr>
        </p:nvSpPr>
        <p:spPr>
          <a:xfrm>
            <a:off x="457200" y="6245225"/>
            <a:ext cx="2128838" cy="471488"/>
          </a:xfrm>
        </p:spPr>
        <p:txBody>
          <a:bodyPr/>
          <a:lstStyle>
            <a:lvl1pPr>
              <a:defRPr/>
            </a:lvl1pPr>
          </a:lstStyle>
          <a:p>
            <a:r>
              <a:rPr lang="it-IT"/>
              <a:t>05/02/1323/01/13</a:t>
            </a:r>
          </a:p>
        </p:txBody>
      </p:sp>
      <p:sp>
        <p:nvSpPr>
          <p:cNvPr id="8" name="Segnaposto piè di pagina 7"/>
          <p:cNvSpPr>
            <a:spLocks noGrp="1"/>
          </p:cNvSpPr>
          <p:nvPr>
            <p:ph type="ftr" idx="11"/>
          </p:nvPr>
        </p:nvSpPr>
        <p:spPr>
          <a:xfrm>
            <a:off x="3124200" y="6245225"/>
            <a:ext cx="2890838" cy="471488"/>
          </a:xfrm>
        </p:spPr>
        <p:txBody>
          <a:bodyPr/>
          <a:lstStyle>
            <a:lvl1pPr>
              <a:defRPr/>
            </a:lvl1pPr>
          </a:lstStyle>
          <a:p>
            <a:endParaRPr lang="it-IT"/>
          </a:p>
        </p:txBody>
      </p:sp>
      <p:sp>
        <p:nvSpPr>
          <p:cNvPr id="9" name="Segnaposto numero diapositiva 8"/>
          <p:cNvSpPr>
            <a:spLocks noGrp="1"/>
          </p:cNvSpPr>
          <p:nvPr>
            <p:ph type="sldNum" idx="12"/>
          </p:nvPr>
        </p:nvSpPr>
        <p:spPr>
          <a:xfrm>
            <a:off x="6553200" y="6245225"/>
            <a:ext cx="2128838" cy="471488"/>
          </a:xfrm>
        </p:spPr>
        <p:txBody>
          <a:bodyPr/>
          <a:lstStyle>
            <a:lvl1pPr>
              <a:defRPr/>
            </a:lvl1pPr>
          </a:lstStyle>
          <a:p>
            <a:fld id="{F5FD32E2-9BB1-4335-8495-29AA34440CBD}"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22A53D4-B217-41A7-BBE0-B8DAE08C83A9}" type="datetime1">
              <a:rPr lang="it-IT" smtClean="0"/>
              <a:pPr/>
              <a:t>07/11/2019</a:t>
            </a:fld>
            <a:endParaRPr lang="it-IT"/>
          </a:p>
        </p:txBody>
      </p:sp>
      <p:sp>
        <p:nvSpPr>
          <p:cNvPr id="5" name="Segnaposto piè di pagina 4"/>
          <p:cNvSpPr>
            <a:spLocks noGrp="1"/>
          </p:cNvSpPr>
          <p:nvPr>
            <p:ph type="ftr" sz="quarter" idx="11"/>
          </p:nvPr>
        </p:nvSpPr>
        <p:spPr/>
        <p:txBody>
          <a:bodyPr/>
          <a:lstStyle/>
          <a:p>
            <a:r>
              <a:rPr lang="it-IT" smtClean="0"/>
              <a:t>Corlito, Grosseto, 7.11.2019</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A67A521-202F-41FA-99F7-CDC3CA222294}" type="datetime1">
              <a:rPr lang="it-IT" smtClean="0"/>
              <a:pPr/>
              <a:t>07/11/2019</a:t>
            </a:fld>
            <a:endParaRPr lang="it-IT"/>
          </a:p>
        </p:txBody>
      </p:sp>
      <p:sp>
        <p:nvSpPr>
          <p:cNvPr id="5" name="Segnaposto piè di pagina 4"/>
          <p:cNvSpPr>
            <a:spLocks noGrp="1"/>
          </p:cNvSpPr>
          <p:nvPr>
            <p:ph type="ftr" sz="quarter" idx="11"/>
          </p:nvPr>
        </p:nvSpPr>
        <p:spPr/>
        <p:txBody>
          <a:bodyPr/>
          <a:lstStyle/>
          <a:p>
            <a:r>
              <a:rPr lang="it-IT" smtClean="0"/>
              <a:t>Corlito, Grosseto, 7.11.2019</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9675B14-2265-4F26-8394-ACDAACF3731D}" type="datetime1">
              <a:rPr lang="it-IT" smtClean="0"/>
              <a:pPr/>
              <a:t>07/11/2019</a:t>
            </a:fld>
            <a:endParaRPr lang="it-IT"/>
          </a:p>
        </p:txBody>
      </p:sp>
      <p:sp>
        <p:nvSpPr>
          <p:cNvPr id="6" name="Segnaposto piè di pagina 5"/>
          <p:cNvSpPr>
            <a:spLocks noGrp="1"/>
          </p:cNvSpPr>
          <p:nvPr>
            <p:ph type="ftr" sz="quarter" idx="11"/>
          </p:nvPr>
        </p:nvSpPr>
        <p:spPr/>
        <p:txBody>
          <a:bodyPr/>
          <a:lstStyle/>
          <a:p>
            <a:r>
              <a:rPr lang="it-IT" smtClean="0"/>
              <a:t>Corlito, Grosseto, 7.11.2019</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55C96C-5404-4155-99D9-C2D5010D1AA7}" type="datetime1">
              <a:rPr lang="it-IT" smtClean="0"/>
              <a:pPr/>
              <a:t>07/11/2019</a:t>
            </a:fld>
            <a:endParaRPr lang="it-IT"/>
          </a:p>
        </p:txBody>
      </p:sp>
      <p:sp>
        <p:nvSpPr>
          <p:cNvPr id="8" name="Segnaposto piè di pagina 7"/>
          <p:cNvSpPr>
            <a:spLocks noGrp="1"/>
          </p:cNvSpPr>
          <p:nvPr>
            <p:ph type="ftr" sz="quarter" idx="11"/>
          </p:nvPr>
        </p:nvSpPr>
        <p:spPr/>
        <p:txBody>
          <a:bodyPr/>
          <a:lstStyle/>
          <a:p>
            <a:r>
              <a:rPr lang="it-IT" smtClean="0"/>
              <a:t>Corlito, Grosseto, 7.11.2019</a:t>
            </a:r>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D8BDEF6-00E2-4BF1-812D-85B9F85F0596}" type="datetime1">
              <a:rPr lang="it-IT" smtClean="0"/>
              <a:pPr/>
              <a:t>07/11/2019</a:t>
            </a:fld>
            <a:endParaRPr lang="it-IT"/>
          </a:p>
        </p:txBody>
      </p:sp>
      <p:sp>
        <p:nvSpPr>
          <p:cNvPr id="4" name="Segnaposto piè di pagina 3"/>
          <p:cNvSpPr>
            <a:spLocks noGrp="1"/>
          </p:cNvSpPr>
          <p:nvPr>
            <p:ph type="ftr" sz="quarter" idx="11"/>
          </p:nvPr>
        </p:nvSpPr>
        <p:spPr/>
        <p:txBody>
          <a:bodyPr/>
          <a:lstStyle/>
          <a:p>
            <a:r>
              <a:rPr lang="it-IT" smtClean="0"/>
              <a:t>Corlito, Grosseto, 7.11.2019</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28600E0-31A2-4964-8FA6-9E3EE399AF5C}" type="datetime1">
              <a:rPr lang="it-IT" smtClean="0"/>
              <a:pPr/>
              <a:t>07/11/2019</a:t>
            </a:fld>
            <a:endParaRPr lang="it-IT"/>
          </a:p>
        </p:txBody>
      </p:sp>
      <p:sp>
        <p:nvSpPr>
          <p:cNvPr id="3" name="Segnaposto piè di pagina 2"/>
          <p:cNvSpPr>
            <a:spLocks noGrp="1"/>
          </p:cNvSpPr>
          <p:nvPr>
            <p:ph type="ftr" sz="quarter" idx="11"/>
          </p:nvPr>
        </p:nvSpPr>
        <p:spPr/>
        <p:txBody>
          <a:bodyPr/>
          <a:lstStyle/>
          <a:p>
            <a:r>
              <a:rPr lang="it-IT" smtClean="0"/>
              <a:t>Corlito, Grosseto, 7.11.2019</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61973B3-6F73-47CC-9515-F009ACF5E5F6}" type="datetime1">
              <a:rPr lang="it-IT" smtClean="0"/>
              <a:pPr/>
              <a:t>07/11/2019</a:t>
            </a:fld>
            <a:endParaRPr lang="it-IT"/>
          </a:p>
        </p:txBody>
      </p:sp>
      <p:sp>
        <p:nvSpPr>
          <p:cNvPr id="6" name="Segnaposto piè di pagina 5"/>
          <p:cNvSpPr>
            <a:spLocks noGrp="1"/>
          </p:cNvSpPr>
          <p:nvPr>
            <p:ph type="ftr" sz="quarter" idx="11"/>
          </p:nvPr>
        </p:nvSpPr>
        <p:spPr/>
        <p:txBody>
          <a:bodyPr/>
          <a:lstStyle/>
          <a:p>
            <a:r>
              <a:rPr lang="it-IT" smtClean="0"/>
              <a:t>Corlito, Grosseto, 7.11.2019</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478C31-8C1F-4BD3-950D-6BE28E27484C}" type="datetime1">
              <a:rPr lang="it-IT" smtClean="0"/>
              <a:pPr/>
              <a:t>07/11/2019</a:t>
            </a:fld>
            <a:endParaRPr lang="it-IT"/>
          </a:p>
        </p:txBody>
      </p:sp>
      <p:sp>
        <p:nvSpPr>
          <p:cNvPr id="6" name="Segnaposto piè di pagina 5"/>
          <p:cNvSpPr>
            <a:spLocks noGrp="1"/>
          </p:cNvSpPr>
          <p:nvPr>
            <p:ph type="ftr" sz="quarter" idx="11"/>
          </p:nvPr>
        </p:nvSpPr>
        <p:spPr/>
        <p:txBody>
          <a:bodyPr/>
          <a:lstStyle/>
          <a:p>
            <a:r>
              <a:rPr lang="it-IT" smtClean="0"/>
              <a:t>Corlito, Grosseto, 7.11.2019</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49AA3-AE21-4B46-8C5A-5C5F20D67501}" type="datetime1">
              <a:rPr lang="it-IT" smtClean="0"/>
              <a:pPr/>
              <a:t>07/11/2019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Corlito, Grosseto, 7.11.2019</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Documento_di_Microsoft_Office_Word_97_-_20031.doc"/></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9"/>
            <a:ext cx="7772400" cy="1899642"/>
          </a:xfrm>
        </p:spPr>
        <p:txBody>
          <a:bodyPr>
            <a:normAutofit fontScale="90000"/>
          </a:bodyPr>
          <a:lstStyle/>
          <a:p>
            <a:r>
              <a:rPr lang="it-IT" dirty="0" smtClean="0">
                <a:solidFill>
                  <a:srgbClr val="FFFF00"/>
                </a:solidFill>
                <a:latin typeface="+mn-lt"/>
              </a:rPr>
              <a:t>INTRODUZIONE  AL CORSO</a:t>
            </a:r>
            <a:br>
              <a:rPr lang="it-IT" dirty="0" smtClean="0">
                <a:solidFill>
                  <a:srgbClr val="FFFF00"/>
                </a:solidFill>
                <a:latin typeface="+mn-lt"/>
              </a:rPr>
            </a:br>
            <a:r>
              <a:rPr lang="it-IT" dirty="0" smtClean="0">
                <a:solidFill>
                  <a:srgbClr val="FFFF00"/>
                </a:solidFill>
                <a:latin typeface="+mn-lt"/>
              </a:rPr>
              <a:t/>
            </a:r>
            <a:br>
              <a:rPr lang="it-IT" dirty="0" smtClean="0">
                <a:solidFill>
                  <a:srgbClr val="FFFF00"/>
                </a:solidFill>
                <a:latin typeface="+mn-lt"/>
              </a:rPr>
            </a:br>
            <a:r>
              <a:rPr lang="it-IT" dirty="0" smtClean="0">
                <a:solidFill>
                  <a:srgbClr val="FFFF00"/>
                </a:solidFill>
                <a:latin typeface="+mn-lt"/>
              </a:rPr>
              <a:t> “L’approccio </a:t>
            </a:r>
            <a:r>
              <a:rPr lang="it-IT" dirty="0" err="1" smtClean="0">
                <a:solidFill>
                  <a:srgbClr val="FFFF00"/>
                </a:solidFill>
                <a:latin typeface="+mn-lt"/>
              </a:rPr>
              <a:t>ecologico-sociale</a:t>
            </a:r>
            <a:r>
              <a:rPr lang="it-IT" dirty="0" smtClean="0">
                <a:solidFill>
                  <a:srgbClr val="FFFF00"/>
                </a:solidFill>
                <a:latin typeface="+mn-lt"/>
              </a:rPr>
              <a:t>, la multidimensionalità della vita, i nuovi problemi complessi e gli stili di vita sani”   </a:t>
            </a:r>
            <a:endParaRPr lang="it-IT" dirty="0">
              <a:solidFill>
                <a:srgbClr val="FFFF00"/>
              </a:solidFill>
              <a:latin typeface="+mn-lt"/>
            </a:endParaRPr>
          </a:p>
        </p:txBody>
      </p:sp>
      <p:sp>
        <p:nvSpPr>
          <p:cNvPr id="3" name="Sottotitolo 2"/>
          <p:cNvSpPr>
            <a:spLocks noGrp="1"/>
          </p:cNvSpPr>
          <p:nvPr>
            <p:ph type="subTitle" idx="1"/>
          </p:nvPr>
        </p:nvSpPr>
        <p:spPr>
          <a:xfrm>
            <a:off x="683568" y="4797152"/>
            <a:ext cx="7992888" cy="1248544"/>
          </a:xfrm>
        </p:spPr>
        <p:txBody>
          <a:bodyPr>
            <a:normAutofit fontScale="47500" lnSpcReduction="20000"/>
          </a:bodyPr>
          <a:lstStyle/>
          <a:p>
            <a:r>
              <a:rPr lang="it-IT" dirty="0" smtClean="0">
                <a:solidFill>
                  <a:schemeClr val="bg1"/>
                </a:solidFill>
              </a:rPr>
              <a:t>Giuseppe </a:t>
            </a:r>
            <a:r>
              <a:rPr lang="it-IT" dirty="0" err="1" smtClean="0">
                <a:solidFill>
                  <a:schemeClr val="bg1"/>
                </a:solidFill>
              </a:rPr>
              <a:t>Corlito</a:t>
            </a:r>
            <a:endParaRPr lang="it-IT" dirty="0" smtClean="0">
              <a:solidFill>
                <a:schemeClr val="bg1"/>
              </a:solidFill>
            </a:endParaRPr>
          </a:p>
          <a:p>
            <a:r>
              <a:rPr lang="it-IT" dirty="0" err="1" smtClean="0">
                <a:solidFill>
                  <a:schemeClr val="bg1"/>
                </a:solidFill>
              </a:rPr>
              <a:t>Servitore-insegnante</a:t>
            </a:r>
            <a:r>
              <a:rPr lang="it-IT" dirty="0" smtClean="0">
                <a:solidFill>
                  <a:schemeClr val="bg1"/>
                </a:solidFill>
              </a:rPr>
              <a:t> del Club “</a:t>
            </a:r>
            <a:r>
              <a:rPr lang="it-IT" dirty="0" err="1" smtClean="0">
                <a:solidFill>
                  <a:schemeClr val="bg1"/>
                </a:solidFill>
              </a:rPr>
              <a:t>Pace-Carrari</a:t>
            </a:r>
            <a:r>
              <a:rPr lang="it-IT" dirty="0" smtClean="0">
                <a:solidFill>
                  <a:schemeClr val="bg1"/>
                </a:solidFill>
              </a:rPr>
              <a:t>” di Grosseto, Psichiatra, NPI, Psicoterapeuta, </a:t>
            </a:r>
            <a:r>
              <a:rPr lang="it-IT" dirty="0" err="1" smtClean="0">
                <a:solidFill>
                  <a:schemeClr val="bg1"/>
                </a:solidFill>
              </a:rPr>
              <a:t>Alcologo</a:t>
            </a:r>
            <a:endParaRPr lang="it-IT" dirty="0" smtClean="0">
              <a:solidFill>
                <a:schemeClr val="bg1"/>
              </a:solidFill>
            </a:endParaRPr>
          </a:p>
          <a:p>
            <a:r>
              <a:rPr lang="it-IT" dirty="0" smtClean="0">
                <a:solidFill>
                  <a:schemeClr val="bg1"/>
                </a:solidFill>
              </a:rPr>
              <a:t>Responsabile Scientifico del  Centro di Documentazione degli stili di vita sani di Grosseto</a:t>
            </a:r>
          </a:p>
          <a:p>
            <a:r>
              <a:rPr lang="it-IT" dirty="0" smtClean="0">
                <a:solidFill>
                  <a:schemeClr val="bg1"/>
                </a:solidFill>
              </a:rPr>
              <a:t> </a:t>
            </a:r>
            <a:r>
              <a:rPr lang="it-IT" dirty="0" smtClean="0">
                <a:solidFill>
                  <a:schemeClr val="bg1"/>
                </a:solidFill>
              </a:rPr>
              <a:t>Grosseto</a:t>
            </a:r>
            <a:r>
              <a:rPr lang="it-IT" dirty="0" smtClean="0">
                <a:solidFill>
                  <a:schemeClr val="bg1"/>
                </a:solidFill>
              </a:rPr>
              <a:t>, 7 novembre 2019</a:t>
            </a:r>
            <a:endParaRPr lang="it-IT"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479925" y="3048000"/>
            <a:ext cx="184150" cy="762000"/>
          </a:xfrm>
          <a:prstGeom prst="rect">
            <a:avLst/>
          </a:prstGeom>
          <a:noFill/>
          <a:ln w="9525">
            <a:noFill/>
            <a:miter lim="800000"/>
            <a:headEnd/>
            <a:tailEnd/>
          </a:ln>
        </p:spPr>
        <p:txBody>
          <a:bodyPr wrap="none">
            <a:spAutoFit/>
          </a:bodyPr>
          <a:lstStyle/>
          <a:p>
            <a:pPr eaLnBrk="0" hangingPunct="0"/>
            <a:endParaRPr lang="it-IT" sz="4400">
              <a:latin typeface="Calibri" pitchFamily="34" charset="0"/>
            </a:endParaRPr>
          </a:p>
        </p:txBody>
      </p:sp>
      <p:sp>
        <p:nvSpPr>
          <p:cNvPr id="22531" name="AutoShape 3"/>
          <p:cNvSpPr>
            <a:spLocks noChangeArrowheads="1"/>
          </p:cNvSpPr>
          <p:nvPr/>
        </p:nvSpPr>
        <p:spPr bwMode="auto">
          <a:xfrm rot="5378563">
            <a:off x="2897981" y="73819"/>
            <a:ext cx="3656013" cy="6556375"/>
          </a:xfrm>
          <a:prstGeom prst="triangle">
            <a:avLst>
              <a:gd name="adj" fmla="val 50245"/>
            </a:avLst>
          </a:prstGeom>
          <a:noFill/>
          <a:ln w="38100">
            <a:solidFill>
              <a:srgbClr val="FFFF00"/>
            </a:solidFill>
            <a:miter lim="800000"/>
            <a:headEnd/>
            <a:tailEnd/>
          </a:ln>
        </p:spPr>
        <p:txBody>
          <a:bodyPr wrap="none" anchor="ctr"/>
          <a:lstStyle/>
          <a:p>
            <a:endParaRPr lang="it-IT"/>
          </a:p>
        </p:txBody>
      </p:sp>
      <p:sp>
        <p:nvSpPr>
          <p:cNvPr id="22532" name="Line 4"/>
          <p:cNvSpPr>
            <a:spLocks noChangeShapeType="1"/>
          </p:cNvSpPr>
          <p:nvPr/>
        </p:nvSpPr>
        <p:spPr bwMode="auto">
          <a:xfrm>
            <a:off x="2133600" y="609600"/>
            <a:ext cx="0" cy="5562600"/>
          </a:xfrm>
          <a:prstGeom prst="line">
            <a:avLst/>
          </a:prstGeom>
          <a:noFill/>
          <a:ln w="9525">
            <a:solidFill>
              <a:schemeClr val="bg1"/>
            </a:solidFill>
            <a:round/>
            <a:headEnd/>
            <a:tailEnd/>
          </a:ln>
        </p:spPr>
        <p:txBody>
          <a:bodyPr/>
          <a:lstStyle/>
          <a:p>
            <a:endParaRPr lang="it-IT"/>
          </a:p>
        </p:txBody>
      </p:sp>
      <p:sp>
        <p:nvSpPr>
          <p:cNvPr id="22533" name="Rectangle 5"/>
          <p:cNvSpPr>
            <a:spLocks noChangeArrowheads="1"/>
          </p:cNvSpPr>
          <p:nvPr/>
        </p:nvSpPr>
        <p:spPr bwMode="auto">
          <a:xfrm>
            <a:off x="990600" y="914400"/>
            <a:ext cx="7467600" cy="4876800"/>
          </a:xfrm>
          <a:prstGeom prst="rect">
            <a:avLst/>
          </a:prstGeom>
          <a:noFill/>
          <a:ln w="9525">
            <a:solidFill>
              <a:schemeClr val="bg1"/>
            </a:solidFill>
            <a:miter lim="800000"/>
            <a:headEnd/>
            <a:tailEnd/>
          </a:ln>
        </p:spPr>
        <p:txBody>
          <a:bodyPr wrap="none" anchor="ctr"/>
          <a:lstStyle/>
          <a:p>
            <a:endParaRPr lang="it-IT"/>
          </a:p>
        </p:txBody>
      </p:sp>
      <p:sp>
        <p:nvSpPr>
          <p:cNvPr id="22534" name="Line 6"/>
          <p:cNvSpPr>
            <a:spLocks noChangeShapeType="1"/>
          </p:cNvSpPr>
          <p:nvPr/>
        </p:nvSpPr>
        <p:spPr bwMode="auto">
          <a:xfrm>
            <a:off x="3810000" y="609600"/>
            <a:ext cx="0" cy="5562600"/>
          </a:xfrm>
          <a:prstGeom prst="line">
            <a:avLst/>
          </a:prstGeom>
          <a:noFill/>
          <a:ln w="9525">
            <a:solidFill>
              <a:schemeClr val="bg1"/>
            </a:solidFill>
            <a:round/>
            <a:headEnd/>
            <a:tailEnd/>
          </a:ln>
        </p:spPr>
        <p:txBody>
          <a:bodyPr/>
          <a:lstStyle/>
          <a:p>
            <a:endParaRPr lang="it-IT"/>
          </a:p>
        </p:txBody>
      </p:sp>
      <p:sp>
        <p:nvSpPr>
          <p:cNvPr id="22535" name="Line 7"/>
          <p:cNvSpPr>
            <a:spLocks noChangeShapeType="1"/>
          </p:cNvSpPr>
          <p:nvPr/>
        </p:nvSpPr>
        <p:spPr bwMode="auto">
          <a:xfrm>
            <a:off x="5257800" y="609600"/>
            <a:ext cx="0" cy="5562600"/>
          </a:xfrm>
          <a:prstGeom prst="line">
            <a:avLst/>
          </a:prstGeom>
          <a:noFill/>
          <a:ln w="9525">
            <a:solidFill>
              <a:schemeClr val="bg1"/>
            </a:solidFill>
            <a:round/>
            <a:headEnd/>
            <a:tailEnd/>
          </a:ln>
        </p:spPr>
        <p:txBody>
          <a:bodyPr/>
          <a:lstStyle/>
          <a:p>
            <a:endParaRPr lang="it-IT"/>
          </a:p>
        </p:txBody>
      </p:sp>
      <p:sp>
        <p:nvSpPr>
          <p:cNvPr id="22536" name="Line 8"/>
          <p:cNvSpPr>
            <a:spLocks noChangeShapeType="1"/>
          </p:cNvSpPr>
          <p:nvPr/>
        </p:nvSpPr>
        <p:spPr bwMode="auto">
          <a:xfrm>
            <a:off x="7086600" y="609600"/>
            <a:ext cx="0" cy="5562600"/>
          </a:xfrm>
          <a:prstGeom prst="line">
            <a:avLst/>
          </a:prstGeom>
          <a:noFill/>
          <a:ln w="9525">
            <a:solidFill>
              <a:schemeClr val="bg1"/>
            </a:solidFill>
            <a:round/>
            <a:headEnd/>
            <a:tailEnd/>
          </a:ln>
        </p:spPr>
        <p:txBody>
          <a:bodyPr/>
          <a:lstStyle/>
          <a:p>
            <a:endParaRPr lang="it-IT"/>
          </a:p>
        </p:txBody>
      </p:sp>
      <p:sp>
        <p:nvSpPr>
          <p:cNvPr id="22537" name="Line 9"/>
          <p:cNvSpPr>
            <a:spLocks noChangeShapeType="1"/>
          </p:cNvSpPr>
          <p:nvPr/>
        </p:nvSpPr>
        <p:spPr bwMode="auto">
          <a:xfrm flipH="1">
            <a:off x="1447800" y="3352800"/>
            <a:ext cx="6629400" cy="0"/>
          </a:xfrm>
          <a:prstGeom prst="line">
            <a:avLst/>
          </a:prstGeom>
          <a:noFill/>
          <a:ln w="9525">
            <a:solidFill>
              <a:schemeClr val="bg1"/>
            </a:solidFill>
            <a:prstDash val="sysDot"/>
            <a:round/>
            <a:headEnd/>
            <a:tailEnd type="triangle" w="med" len="med"/>
          </a:ln>
        </p:spPr>
        <p:txBody>
          <a:bodyPr/>
          <a:lstStyle/>
          <a:p>
            <a:endParaRPr lang="it-IT"/>
          </a:p>
        </p:txBody>
      </p:sp>
      <p:sp>
        <p:nvSpPr>
          <p:cNvPr id="22538" name="Line 10"/>
          <p:cNvSpPr>
            <a:spLocks noChangeShapeType="1"/>
          </p:cNvSpPr>
          <p:nvPr/>
        </p:nvSpPr>
        <p:spPr bwMode="auto">
          <a:xfrm>
            <a:off x="21336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39" name="Line 11"/>
          <p:cNvSpPr>
            <a:spLocks noChangeShapeType="1"/>
          </p:cNvSpPr>
          <p:nvPr/>
        </p:nvSpPr>
        <p:spPr bwMode="auto">
          <a:xfrm flipH="1">
            <a:off x="19050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0" name="Line 12"/>
          <p:cNvSpPr>
            <a:spLocks noChangeShapeType="1"/>
          </p:cNvSpPr>
          <p:nvPr/>
        </p:nvSpPr>
        <p:spPr bwMode="auto">
          <a:xfrm flipH="1">
            <a:off x="35814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1" name="Line 13"/>
          <p:cNvSpPr>
            <a:spLocks noChangeShapeType="1"/>
          </p:cNvSpPr>
          <p:nvPr/>
        </p:nvSpPr>
        <p:spPr bwMode="auto">
          <a:xfrm flipH="1" flipV="1">
            <a:off x="50292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2" name="Line 14"/>
          <p:cNvSpPr>
            <a:spLocks noChangeShapeType="1"/>
          </p:cNvSpPr>
          <p:nvPr/>
        </p:nvSpPr>
        <p:spPr bwMode="auto">
          <a:xfrm flipH="1">
            <a:off x="68580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3" name="Line 15"/>
          <p:cNvSpPr>
            <a:spLocks noChangeShapeType="1"/>
          </p:cNvSpPr>
          <p:nvPr/>
        </p:nvSpPr>
        <p:spPr bwMode="auto">
          <a:xfrm>
            <a:off x="38100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4" name="Line 16"/>
          <p:cNvSpPr>
            <a:spLocks noChangeShapeType="1"/>
          </p:cNvSpPr>
          <p:nvPr/>
        </p:nvSpPr>
        <p:spPr bwMode="auto">
          <a:xfrm>
            <a:off x="52578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5" name="Line 17"/>
          <p:cNvSpPr>
            <a:spLocks noChangeShapeType="1"/>
          </p:cNvSpPr>
          <p:nvPr/>
        </p:nvSpPr>
        <p:spPr bwMode="auto">
          <a:xfrm>
            <a:off x="7086600" y="3352800"/>
            <a:ext cx="228600" cy="0"/>
          </a:xfrm>
          <a:prstGeom prst="line">
            <a:avLst/>
          </a:prstGeom>
          <a:noFill/>
          <a:ln w="19050">
            <a:solidFill>
              <a:schemeClr val="bg1"/>
            </a:solidFill>
            <a:round/>
            <a:headEnd/>
            <a:tailEnd type="triangle" w="med" len="med"/>
          </a:ln>
        </p:spPr>
        <p:txBody>
          <a:bodyPr/>
          <a:lstStyle/>
          <a:p>
            <a:endParaRPr lang="it-IT"/>
          </a:p>
        </p:txBody>
      </p:sp>
      <p:sp>
        <p:nvSpPr>
          <p:cNvPr id="22546" name="Text Box 18"/>
          <p:cNvSpPr txBox="1">
            <a:spLocks noChangeArrowheads="1"/>
          </p:cNvSpPr>
          <p:nvPr/>
        </p:nvSpPr>
        <p:spPr bwMode="auto">
          <a:xfrm>
            <a:off x="914400" y="533400"/>
            <a:ext cx="1371600" cy="304800"/>
          </a:xfrm>
          <a:prstGeom prst="rect">
            <a:avLst/>
          </a:prstGeom>
          <a:noFill/>
          <a:ln w="9525">
            <a:noFill/>
            <a:miter lim="800000"/>
            <a:headEnd/>
            <a:tailEnd/>
          </a:ln>
        </p:spPr>
        <p:txBody>
          <a:bodyPr>
            <a:spAutoFit/>
          </a:bodyPr>
          <a:lstStyle/>
          <a:p>
            <a:pPr>
              <a:spcBef>
                <a:spcPct val="50000"/>
              </a:spcBef>
            </a:pPr>
            <a:r>
              <a:rPr lang="it-IT" sz="1200" b="1">
                <a:solidFill>
                  <a:schemeClr val="bg1"/>
                </a:solidFill>
              </a:rPr>
              <a:t>Consumo zero </a:t>
            </a:r>
            <a:r>
              <a:rPr lang="it-IT" sz="1400" b="1">
                <a:solidFill>
                  <a:schemeClr val="bg1"/>
                </a:solidFill>
                <a:sym typeface="Symbol" pitchFamily="18" charset="2"/>
              </a:rPr>
              <a:t>A</a:t>
            </a:r>
            <a:endParaRPr lang="it-IT" sz="1400" b="1">
              <a:solidFill>
                <a:schemeClr val="bg1"/>
              </a:solidFill>
            </a:endParaRPr>
          </a:p>
        </p:txBody>
      </p:sp>
      <p:sp>
        <p:nvSpPr>
          <p:cNvPr id="22547" name="Text Box 19"/>
          <p:cNvSpPr txBox="1">
            <a:spLocks noChangeArrowheads="1"/>
          </p:cNvSpPr>
          <p:nvPr/>
        </p:nvSpPr>
        <p:spPr bwMode="auto">
          <a:xfrm>
            <a:off x="1127125" y="1066800"/>
            <a:ext cx="930275" cy="457200"/>
          </a:xfrm>
          <a:prstGeom prst="rect">
            <a:avLst/>
          </a:prstGeom>
          <a:noFill/>
          <a:ln w="9525">
            <a:noFill/>
            <a:miter lim="800000"/>
            <a:headEnd/>
            <a:tailEnd/>
          </a:ln>
        </p:spPr>
        <p:txBody>
          <a:bodyPr>
            <a:spAutoFit/>
          </a:bodyPr>
          <a:lstStyle/>
          <a:p>
            <a:endParaRPr lang="it-IT"/>
          </a:p>
        </p:txBody>
      </p:sp>
      <p:sp>
        <p:nvSpPr>
          <p:cNvPr id="22548" name="Text Box 20"/>
          <p:cNvSpPr txBox="1">
            <a:spLocks noChangeArrowheads="1"/>
          </p:cNvSpPr>
          <p:nvPr/>
        </p:nvSpPr>
        <p:spPr bwMode="auto">
          <a:xfrm>
            <a:off x="1219200" y="1027113"/>
            <a:ext cx="914400" cy="457200"/>
          </a:xfrm>
          <a:prstGeom prst="rect">
            <a:avLst/>
          </a:prstGeom>
          <a:noFill/>
          <a:ln w="9525">
            <a:noFill/>
            <a:miter lim="800000"/>
            <a:headEnd/>
            <a:tailEnd/>
          </a:ln>
        </p:spPr>
        <p:txBody>
          <a:bodyPr>
            <a:spAutoFit/>
          </a:bodyPr>
          <a:lstStyle/>
          <a:p>
            <a:r>
              <a:rPr lang="it-IT" sz="1200" b="1">
                <a:solidFill>
                  <a:schemeClr val="bg1"/>
                </a:solidFill>
              </a:rPr>
              <a:t>Astemi</a:t>
            </a:r>
          </a:p>
          <a:p>
            <a:r>
              <a:rPr lang="it-IT" sz="1200" b="1">
                <a:solidFill>
                  <a:schemeClr val="bg1"/>
                </a:solidFill>
              </a:rPr>
              <a:t>Astinenti</a:t>
            </a:r>
          </a:p>
        </p:txBody>
      </p:sp>
      <p:sp>
        <p:nvSpPr>
          <p:cNvPr id="22549" name="Text Box 21"/>
          <p:cNvSpPr txBox="1">
            <a:spLocks noChangeArrowheads="1"/>
          </p:cNvSpPr>
          <p:nvPr/>
        </p:nvSpPr>
        <p:spPr bwMode="auto">
          <a:xfrm>
            <a:off x="2743200" y="533400"/>
            <a:ext cx="303213" cy="304800"/>
          </a:xfrm>
          <a:prstGeom prst="rect">
            <a:avLst/>
          </a:prstGeom>
          <a:noFill/>
          <a:ln w="9525">
            <a:noFill/>
            <a:miter lim="800000"/>
            <a:headEnd/>
            <a:tailEnd/>
          </a:ln>
        </p:spPr>
        <p:txBody>
          <a:bodyPr wrap="none">
            <a:spAutoFit/>
          </a:bodyPr>
          <a:lstStyle/>
          <a:p>
            <a:r>
              <a:rPr lang="it-IT" sz="1400" b="1">
                <a:solidFill>
                  <a:schemeClr val="bg1"/>
                </a:solidFill>
                <a:sym typeface="Symbol" pitchFamily="18" charset="2"/>
              </a:rPr>
              <a:t>B</a:t>
            </a:r>
            <a:endParaRPr lang="it-IT" sz="1400" b="1">
              <a:solidFill>
                <a:schemeClr val="bg1"/>
              </a:solidFill>
            </a:endParaRPr>
          </a:p>
        </p:txBody>
      </p:sp>
      <p:sp>
        <p:nvSpPr>
          <p:cNvPr id="22550" name="Text Box 22"/>
          <p:cNvSpPr txBox="1">
            <a:spLocks noChangeArrowheads="1"/>
          </p:cNvSpPr>
          <p:nvPr/>
        </p:nvSpPr>
        <p:spPr bwMode="auto">
          <a:xfrm>
            <a:off x="4267200" y="533400"/>
            <a:ext cx="304800" cy="304800"/>
          </a:xfrm>
          <a:prstGeom prst="rect">
            <a:avLst/>
          </a:prstGeom>
          <a:noFill/>
          <a:ln w="9525">
            <a:noFill/>
            <a:miter lim="800000"/>
            <a:headEnd/>
            <a:tailEnd/>
          </a:ln>
        </p:spPr>
        <p:txBody>
          <a:bodyPr>
            <a:spAutoFit/>
          </a:bodyPr>
          <a:lstStyle/>
          <a:p>
            <a:r>
              <a:rPr lang="it-IT" sz="1400" b="1">
                <a:solidFill>
                  <a:schemeClr val="bg1"/>
                </a:solidFill>
                <a:sym typeface="Symbol" pitchFamily="18" charset="2"/>
              </a:rPr>
              <a:t>C</a:t>
            </a:r>
            <a:endParaRPr lang="it-IT" sz="1400" b="1">
              <a:solidFill>
                <a:schemeClr val="bg1"/>
              </a:solidFill>
            </a:endParaRPr>
          </a:p>
        </p:txBody>
      </p:sp>
      <p:sp>
        <p:nvSpPr>
          <p:cNvPr id="22551" name="Text Box 23"/>
          <p:cNvSpPr txBox="1">
            <a:spLocks noChangeArrowheads="1"/>
          </p:cNvSpPr>
          <p:nvPr/>
        </p:nvSpPr>
        <p:spPr bwMode="auto">
          <a:xfrm>
            <a:off x="6080125" y="533400"/>
            <a:ext cx="320675" cy="304800"/>
          </a:xfrm>
          <a:prstGeom prst="rect">
            <a:avLst/>
          </a:prstGeom>
          <a:noFill/>
          <a:ln w="9525">
            <a:noFill/>
            <a:miter lim="800000"/>
            <a:headEnd/>
            <a:tailEnd/>
          </a:ln>
        </p:spPr>
        <p:txBody>
          <a:bodyPr>
            <a:spAutoFit/>
          </a:bodyPr>
          <a:lstStyle/>
          <a:p>
            <a:r>
              <a:rPr lang="it-IT" sz="1400" b="1">
                <a:solidFill>
                  <a:schemeClr val="bg1"/>
                </a:solidFill>
              </a:rPr>
              <a:t>D</a:t>
            </a:r>
          </a:p>
        </p:txBody>
      </p:sp>
      <p:sp>
        <p:nvSpPr>
          <p:cNvPr id="22552" name="Text Box 24"/>
          <p:cNvSpPr txBox="1">
            <a:spLocks noChangeArrowheads="1"/>
          </p:cNvSpPr>
          <p:nvPr/>
        </p:nvSpPr>
        <p:spPr bwMode="auto">
          <a:xfrm>
            <a:off x="7620000" y="533400"/>
            <a:ext cx="303213" cy="304800"/>
          </a:xfrm>
          <a:prstGeom prst="rect">
            <a:avLst/>
          </a:prstGeom>
          <a:noFill/>
          <a:ln w="9525">
            <a:noFill/>
            <a:miter lim="800000"/>
            <a:headEnd/>
            <a:tailEnd/>
          </a:ln>
        </p:spPr>
        <p:txBody>
          <a:bodyPr wrap="none">
            <a:spAutoFit/>
          </a:bodyPr>
          <a:lstStyle/>
          <a:p>
            <a:r>
              <a:rPr lang="it-IT" sz="1400" b="1">
                <a:solidFill>
                  <a:schemeClr val="bg1"/>
                </a:solidFill>
              </a:rPr>
              <a:t>E</a:t>
            </a:r>
          </a:p>
        </p:txBody>
      </p:sp>
      <p:sp>
        <p:nvSpPr>
          <p:cNvPr id="22553" name="Text Box 25"/>
          <p:cNvSpPr txBox="1">
            <a:spLocks noChangeArrowheads="1"/>
          </p:cNvSpPr>
          <p:nvPr/>
        </p:nvSpPr>
        <p:spPr bwMode="auto">
          <a:xfrm>
            <a:off x="2438400" y="1066800"/>
            <a:ext cx="990600" cy="457200"/>
          </a:xfrm>
          <a:prstGeom prst="rect">
            <a:avLst/>
          </a:prstGeom>
          <a:noFill/>
          <a:ln w="9525">
            <a:noFill/>
            <a:miter lim="800000"/>
            <a:headEnd/>
            <a:tailEnd/>
          </a:ln>
        </p:spPr>
        <p:txBody>
          <a:bodyPr>
            <a:spAutoFit/>
          </a:bodyPr>
          <a:lstStyle/>
          <a:p>
            <a:r>
              <a:rPr lang="it-IT" sz="1200" b="1">
                <a:solidFill>
                  <a:schemeClr val="bg1"/>
                </a:solidFill>
              </a:rPr>
              <a:t>Bevitori “moderati”</a:t>
            </a:r>
          </a:p>
        </p:txBody>
      </p:sp>
      <p:sp>
        <p:nvSpPr>
          <p:cNvPr id="22554" name="Text Box 26"/>
          <p:cNvSpPr txBox="1">
            <a:spLocks noChangeArrowheads="1"/>
          </p:cNvSpPr>
          <p:nvPr/>
        </p:nvSpPr>
        <p:spPr bwMode="auto">
          <a:xfrm>
            <a:off x="3962400" y="1066800"/>
            <a:ext cx="1295400" cy="639763"/>
          </a:xfrm>
          <a:prstGeom prst="rect">
            <a:avLst/>
          </a:prstGeom>
          <a:noFill/>
          <a:ln w="9525">
            <a:noFill/>
            <a:miter lim="800000"/>
            <a:headEnd/>
            <a:tailEnd/>
          </a:ln>
        </p:spPr>
        <p:txBody>
          <a:bodyPr>
            <a:spAutoFit/>
          </a:bodyPr>
          <a:lstStyle/>
          <a:p>
            <a:r>
              <a:rPr lang="it-IT" sz="1200" b="1" dirty="0">
                <a:solidFill>
                  <a:schemeClr val="bg1"/>
                </a:solidFill>
              </a:rPr>
              <a:t>Bevitori “problematici”</a:t>
            </a:r>
          </a:p>
          <a:p>
            <a:r>
              <a:rPr lang="it-IT" sz="1200" b="1" dirty="0">
                <a:solidFill>
                  <a:schemeClr val="bg1"/>
                </a:solidFill>
              </a:rPr>
              <a:t>lievi</a:t>
            </a:r>
          </a:p>
        </p:txBody>
      </p:sp>
      <p:sp>
        <p:nvSpPr>
          <p:cNvPr id="22555" name="Text Box 27"/>
          <p:cNvSpPr txBox="1">
            <a:spLocks noChangeArrowheads="1"/>
          </p:cNvSpPr>
          <p:nvPr/>
        </p:nvSpPr>
        <p:spPr bwMode="auto">
          <a:xfrm>
            <a:off x="5394325" y="1027113"/>
            <a:ext cx="1733550" cy="457200"/>
          </a:xfrm>
          <a:prstGeom prst="rect">
            <a:avLst/>
          </a:prstGeom>
          <a:noFill/>
          <a:ln w="9525">
            <a:noFill/>
            <a:miter lim="800000"/>
            <a:headEnd/>
            <a:tailEnd/>
          </a:ln>
        </p:spPr>
        <p:txBody>
          <a:bodyPr wrap="none">
            <a:spAutoFit/>
          </a:bodyPr>
          <a:lstStyle/>
          <a:p>
            <a:r>
              <a:rPr lang="it-IT" sz="1200" b="1">
                <a:solidFill>
                  <a:schemeClr val="bg1"/>
                </a:solidFill>
              </a:rPr>
              <a:t>Bevitori “problematici”</a:t>
            </a:r>
          </a:p>
          <a:p>
            <a:r>
              <a:rPr lang="it-IT" sz="1200" b="1">
                <a:solidFill>
                  <a:schemeClr val="bg1"/>
                </a:solidFill>
              </a:rPr>
              <a:t>medi</a:t>
            </a:r>
          </a:p>
        </p:txBody>
      </p:sp>
      <p:sp>
        <p:nvSpPr>
          <p:cNvPr id="22556" name="Text Box 28"/>
          <p:cNvSpPr txBox="1">
            <a:spLocks noChangeArrowheads="1"/>
          </p:cNvSpPr>
          <p:nvPr/>
        </p:nvSpPr>
        <p:spPr bwMode="auto">
          <a:xfrm>
            <a:off x="7162800" y="990600"/>
            <a:ext cx="1143000" cy="822325"/>
          </a:xfrm>
          <a:prstGeom prst="rect">
            <a:avLst/>
          </a:prstGeom>
          <a:noFill/>
          <a:ln w="9525">
            <a:noFill/>
            <a:miter lim="800000"/>
            <a:headEnd/>
            <a:tailEnd/>
          </a:ln>
        </p:spPr>
        <p:txBody>
          <a:bodyPr>
            <a:spAutoFit/>
          </a:bodyPr>
          <a:lstStyle/>
          <a:p>
            <a:pPr>
              <a:spcBef>
                <a:spcPct val="50000"/>
              </a:spcBef>
            </a:pPr>
            <a:r>
              <a:rPr lang="it-IT" sz="1200" b="1">
                <a:solidFill>
                  <a:schemeClr val="bg1"/>
                </a:solidFill>
              </a:rPr>
              <a:t>Bevitori problematici  gravi (“alcolisti”)</a:t>
            </a:r>
          </a:p>
        </p:txBody>
      </p:sp>
      <p:sp>
        <p:nvSpPr>
          <p:cNvPr id="22557" name="Text Box 29"/>
          <p:cNvSpPr txBox="1">
            <a:spLocks noChangeArrowheads="1"/>
          </p:cNvSpPr>
          <p:nvPr/>
        </p:nvSpPr>
        <p:spPr bwMode="auto">
          <a:xfrm>
            <a:off x="685800" y="6165304"/>
            <a:ext cx="8229600" cy="338554"/>
          </a:xfrm>
          <a:prstGeom prst="rect">
            <a:avLst/>
          </a:prstGeom>
          <a:noFill/>
          <a:ln w="9525">
            <a:noFill/>
            <a:miter lim="800000"/>
            <a:headEnd/>
            <a:tailEnd/>
          </a:ln>
        </p:spPr>
        <p:txBody>
          <a:bodyPr wrap="square">
            <a:spAutoFit/>
          </a:bodyPr>
          <a:lstStyle/>
          <a:p>
            <a:pPr>
              <a:spcBef>
                <a:spcPct val="50000"/>
              </a:spcBef>
            </a:pPr>
            <a:r>
              <a:rPr lang="it-IT" sz="1600" b="1" dirty="0">
                <a:solidFill>
                  <a:srgbClr val="FFFF00"/>
                </a:solidFill>
              </a:rPr>
              <a:t>Il concetto di </a:t>
            </a:r>
            <a:r>
              <a:rPr lang="it-IT" sz="1600" b="1" i="1" dirty="0">
                <a:solidFill>
                  <a:srgbClr val="FFFF00"/>
                </a:solidFill>
              </a:rPr>
              <a:t>continuum </a:t>
            </a:r>
            <a:r>
              <a:rPr lang="it-IT" sz="1600" b="1" dirty="0">
                <a:solidFill>
                  <a:srgbClr val="FFFF00"/>
                </a:solidFill>
              </a:rPr>
              <a:t>(da un’idea di G. Edwards </a:t>
            </a:r>
            <a:r>
              <a:rPr lang="it-IT" sz="1600" b="1" dirty="0" err="1">
                <a:solidFill>
                  <a:srgbClr val="FFFF00"/>
                </a:solidFill>
              </a:rPr>
              <a:t>et</a:t>
            </a:r>
            <a:r>
              <a:rPr lang="it-IT" sz="1600" b="1" dirty="0">
                <a:solidFill>
                  <a:srgbClr val="FFFF00"/>
                </a:solidFill>
              </a:rPr>
              <a:t> al., 1994, ripresa da A. Di Salvatore, 2008)</a:t>
            </a:r>
            <a:endParaRPr lang="it-IT" sz="1600" b="1" i="1" dirty="0">
              <a:solidFill>
                <a:srgbClr val="FFFF00"/>
              </a:solidFill>
            </a:endParaRPr>
          </a:p>
        </p:txBody>
      </p:sp>
      <p:sp>
        <p:nvSpPr>
          <p:cNvPr id="22558" name="AutoShape 30"/>
          <p:cNvSpPr>
            <a:spLocks/>
          </p:cNvSpPr>
          <p:nvPr/>
        </p:nvSpPr>
        <p:spPr bwMode="auto">
          <a:xfrm>
            <a:off x="8153400" y="28575"/>
            <a:ext cx="990600" cy="762000"/>
          </a:xfrm>
          <a:prstGeom prst="borderCallout1">
            <a:avLst>
              <a:gd name="adj1" fmla="val 15000"/>
              <a:gd name="adj2" fmla="val -7694"/>
              <a:gd name="adj3" fmla="val 75173"/>
              <a:gd name="adj4" fmla="val -32606"/>
            </a:avLst>
          </a:prstGeom>
          <a:noFill/>
          <a:ln w="9525">
            <a:solidFill>
              <a:schemeClr val="bg1"/>
            </a:solidFill>
            <a:miter lim="800000"/>
            <a:headEnd/>
            <a:tailEnd/>
          </a:ln>
        </p:spPr>
        <p:txBody>
          <a:bodyPr/>
          <a:lstStyle/>
          <a:p>
            <a:pPr algn="ctr"/>
            <a:r>
              <a:rPr lang="it-IT" sz="1200" dirty="0">
                <a:solidFill>
                  <a:schemeClr val="bg1"/>
                </a:solidFill>
              </a:rPr>
              <a:t>I consumi B, C, D, E sono indefinibili</a:t>
            </a:r>
          </a:p>
        </p:txBody>
      </p:sp>
      <p:sp>
        <p:nvSpPr>
          <p:cNvPr id="32" name="Segnaposto numero diapositiva 31"/>
          <p:cNvSpPr>
            <a:spLocks noGrp="1"/>
          </p:cNvSpPr>
          <p:nvPr>
            <p:ph type="sldNum" sz="quarter" idx="11"/>
          </p:nvPr>
        </p:nvSpPr>
        <p:spPr>
          <a:xfrm>
            <a:off x="7164288" y="6492875"/>
            <a:ext cx="1872208" cy="365125"/>
          </a:xfrm>
        </p:spPr>
        <p:txBody>
          <a:bodyPr/>
          <a:lstStyle/>
          <a:p>
            <a:pPr>
              <a:defRPr/>
            </a:pPr>
            <a:r>
              <a:rPr lang="it-IT" dirty="0" smtClean="0"/>
              <a:t>8</a:t>
            </a:r>
            <a:endParaRPr lang="it-IT" dirty="0"/>
          </a:p>
        </p:txBody>
      </p:sp>
      <p:sp>
        <p:nvSpPr>
          <p:cNvPr id="33" name="Segnaposto piè di pagina 32"/>
          <p:cNvSpPr>
            <a:spLocks noGrp="1"/>
          </p:cNvSpPr>
          <p:nvPr>
            <p:ph type="ftr" sz="quarter" idx="10"/>
          </p:nvPr>
        </p:nvSpPr>
        <p:spPr>
          <a:xfrm>
            <a:off x="4067944" y="6492875"/>
            <a:ext cx="2133600" cy="365125"/>
          </a:xfrm>
        </p:spPr>
        <p:txBody>
          <a:bodyPr/>
          <a:lstStyle/>
          <a:p>
            <a:pPr>
              <a:defRPr/>
            </a:pPr>
            <a:r>
              <a:rPr lang="it-IT" dirty="0" err="1" smtClean="0"/>
              <a:t>Corlito</a:t>
            </a:r>
            <a:r>
              <a:rPr lang="it-IT" dirty="0" smtClean="0"/>
              <a:t>, Grosseto, 7.11.2019</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piè di pagina 4"/>
          <p:cNvSpPr>
            <a:spLocks noGrp="1"/>
          </p:cNvSpPr>
          <p:nvPr>
            <p:ph type="ftr" sz="quarter" idx="10"/>
          </p:nvPr>
        </p:nvSpPr>
        <p:spPr>
          <a:xfrm>
            <a:off x="3131840" y="6165304"/>
            <a:ext cx="2808287" cy="457200"/>
          </a:xfrm>
        </p:spPr>
        <p:txBody>
          <a:bodyPr/>
          <a:lstStyle/>
          <a:p>
            <a:pPr algn="r">
              <a:defRPr/>
            </a:pPr>
            <a:r>
              <a:rPr lang="it-IT" dirty="0" err="1" smtClean="0"/>
              <a:t>Corlito</a:t>
            </a:r>
            <a:r>
              <a:rPr lang="it-IT" dirty="0" smtClean="0"/>
              <a:t>, Grosseto, 7.11.2019</a:t>
            </a:r>
            <a:endParaRPr lang="it-IT" dirty="0"/>
          </a:p>
        </p:txBody>
      </p:sp>
      <p:sp>
        <p:nvSpPr>
          <p:cNvPr id="13315" name="Segnaposto numero diapositiva 5"/>
          <p:cNvSpPr>
            <a:spLocks noGrp="1"/>
          </p:cNvSpPr>
          <p:nvPr>
            <p:ph type="sldNum" sz="quarter" idx="11"/>
          </p:nvPr>
        </p:nvSpPr>
        <p:spPr>
          <a:xfrm>
            <a:off x="6588125" y="5949950"/>
            <a:ext cx="2133600" cy="574675"/>
          </a:xfrm>
        </p:spPr>
        <p:txBody>
          <a:bodyPr/>
          <a:lstStyle/>
          <a:p>
            <a:pPr algn="ctr">
              <a:defRPr/>
            </a:pPr>
            <a:r>
              <a:rPr lang="it-IT" dirty="0" smtClean="0"/>
              <a:t>9</a:t>
            </a:r>
            <a:endParaRPr lang="it-IT" dirty="0"/>
          </a:p>
        </p:txBody>
      </p:sp>
      <p:sp>
        <p:nvSpPr>
          <p:cNvPr id="23556" name="Rectangle 2"/>
          <p:cNvSpPr>
            <a:spLocks noGrp="1"/>
          </p:cNvSpPr>
          <p:nvPr>
            <p:ph type="title"/>
          </p:nvPr>
        </p:nvSpPr>
        <p:spPr/>
        <p:txBody>
          <a:bodyPr/>
          <a:lstStyle/>
          <a:p>
            <a:pPr eaLnBrk="1" hangingPunct="1"/>
            <a:r>
              <a:rPr lang="it-IT" dirty="0" smtClean="0">
                <a:solidFill>
                  <a:srgbClr val="FFFF00"/>
                </a:solidFill>
                <a:latin typeface="+mn-lt"/>
              </a:rPr>
              <a:t>Il concetto di continuum</a:t>
            </a:r>
          </a:p>
        </p:txBody>
      </p:sp>
      <p:sp>
        <p:nvSpPr>
          <p:cNvPr id="23557" name="Rectangle 3"/>
          <p:cNvSpPr>
            <a:spLocks noGrp="1"/>
          </p:cNvSpPr>
          <p:nvPr>
            <p:ph type="body" sz="half" idx="1"/>
          </p:nvPr>
        </p:nvSpPr>
        <p:spPr>
          <a:xfrm>
            <a:off x="457200" y="1600200"/>
            <a:ext cx="3657600" cy="4525963"/>
          </a:xfrm>
        </p:spPr>
        <p:txBody>
          <a:bodyPr/>
          <a:lstStyle/>
          <a:p>
            <a:pPr eaLnBrk="1" hangingPunct="1">
              <a:buFontTx/>
              <a:buNone/>
            </a:pPr>
            <a:r>
              <a:rPr lang="it-IT" sz="2400" dirty="0" smtClean="0">
                <a:solidFill>
                  <a:schemeClr val="bg1"/>
                </a:solidFill>
                <a:cs typeface="Times New Roman" pitchFamily="18" charset="0"/>
              </a:rPr>
              <a:t>     Il concetto è stato via via accolto nella letteratura scientifica (Edwards, 1994) e in quella dell’OMS, fino a che il DSM-5 nel 2013 in una logica di diagnosi “dimensionale” ne ha tratto le conseguenze</a:t>
            </a:r>
            <a:r>
              <a:rPr lang="it-IT" sz="2400" dirty="0" smtClean="0">
                <a:solidFill>
                  <a:schemeClr val="bg1"/>
                </a:solidFill>
              </a:rPr>
              <a:t> </a:t>
            </a:r>
          </a:p>
        </p:txBody>
      </p:sp>
      <p:sp>
        <p:nvSpPr>
          <p:cNvPr id="23558" name="Rectangle 4"/>
          <p:cNvSpPr>
            <a:spLocks noGrp="1"/>
          </p:cNvSpPr>
          <p:nvPr>
            <p:ph type="body" sz="half" idx="2"/>
          </p:nvPr>
        </p:nvSpPr>
        <p:spPr>
          <a:xfrm>
            <a:off x="4427538" y="1628775"/>
            <a:ext cx="4320926" cy="3733800"/>
          </a:xfrm>
        </p:spPr>
        <p:txBody>
          <a:bodyPr>
            <a:normAutofit fontScale="92500" lnSpcReduction="10000"/>
          </a:bodyPr>
          <a:lstStyle/>
          <a:p>
            <a:pPr algn="just" eaLnBrk="1" hangingPunct="1">
              <a:lnSpc>
                <a:spcPct val="90000"/>
              </a:lnSpc>
              <a:buFontTx/>
              <a:buNone/>
            </a:pPr>
            <a:r>
              <a:rPr lang="it-IT" sz="2400" dirty="0" smtClean="0">
                <a:cs typeface="Times New Roman" pitchFamily="18" charset="0"/>
              </a:rPr>
              <a:t>      </a:t>
            </a:r>
            <a:r>
              <a:rPr lang="it-IT" sz="2400" dirty="0" smtClean="0">
                <a:solidFill>
                  <a:schemeClr val="bg1"/>
                </a:solidFill>
                <a:cs typeface="Times New Roman" pitchFamily="18" charset="0"/>
              </a:rPr>
              <a:t>Il DSM-5 (2013) ha abbandonato la definizione di “dipendenza” “a causa della sua incerta definizione e della sua connotazione potenzialmente negativa” e ha introdotto il continuum nella graduazione di un unico “</a:t>
            </a:r>
            <a:r>
              <a:rPr lang="it-IT" sz="2400" dirty="0" smtClean="0">
                <a:solidFill>
                  <a:srgbClr val="FF3300"/>
                </a:solidFill>
                <a:cs typeface="Times New Roman" pitchFamily="18" charset="0"/>
              </a:rPr>
              <a:t>disturbo da uso di alcol</a:t>
            </a:r>
            <a:r>
              <a:rPr lang="it-IT" sz="2400" dirty="0" smtClean="0">
                <a:solidFill>
                  <a:schemeClr val="bg1"/>
                </a:solidFill>
                <a:cs typeface="Times New Roman" pitchFamily="18" charset="0"/>
              </a:rPr>
              <a:t>” in     </a:t>
            </a:r>
          </a:p>
          <a:p>
            <a:pPr algn="just" eaLnBrk="1" hangingPunct="1">
              <a:lnSpc>
                <a:spcPct val="90000"/>
              </a:lnSpc>
              <a:buFontTx/>
              <a:buNone/>
            </a:pPr>
            <a:r>
              <a:rPr lang="it-IT" sz="2400" dirty="0" smtClean="0">
                <a:solidFill>
                  <a:schemeClr val="bg1"/>
                </a:solidFill>
                <a:cs typeface="Times New Roman" pitchFamily="18" charset="0"/>
              </a:rPr>
              <a:t>    </a:t>
            </a:r>
            <a:r>
              <a:rPr lang="it-IT" sz="2400" dirty="0" smtClean="0">
                <a:solidFill>
                  <a:srgbClr val="FF3300"/>
                </a:solidFill>
                <a:cs typeface="Times New Roman" pitchFamily="18" charset="0"/>
              </a:rPr>
              <a:t>- lieve </a:t>
            </a:r>
          </a:p>
          <a:p>
            <a:pPr algn="just" eaLnBrk="1" hangingPunct="1">
              <a:lnSpc>
                <a:spcPct val="90000"/>
              </a:lnSpc>
              <a:buFontTx/>
              <a:buNone/>
            </a:pPr>
            <a:r>
              <a:rPr lang="it-IT" sz="2400" dirty="0" smtClean="0">
                <a:solidFill>
                  <a:srgbClr val="FF3300"/>
                </a:solidFill>
                <a:cs typeface="Times New Roman" pitchFamily="18" charset="0"/>
              </a:rPr>
              <a:t>    - moderato </a:t>
            </a:r>
          </a:p>
          <a:p>
            <a:pPr algn="just" eaLnBrk="1" hangingPunct="1">
              <a:lnSpc>
                <a:spcPct val="90000"/>
              </a:lnSpc>
              <a:buFontTx/>
              <a:buNone/>
            </a:pPr>
            <a:r>
              <a:rPr lang="it-IT" sz="2400" dirty="0" smtClean="0">
                <a:solidFill>
                  <a:srgbClr val="FF3300"/>
                </a:solidFill>
                <a:cs typeface="Times New Roman" pitchFamily="18" charset="0"/>
              </a:rPr>
              <a:t>    - grave</a:t>
            </a:r>
          </a:p>
          <a:p>
            <a:pPr eaLnBrk="1" hangingPunct="1">
              <a:lnSpc>
                <a:spcPct val="90000"/>
              </a:lnSpc>
              <a:buFontTx/>
              <a:buNone/>
            </a:pPr>
            <a:endParaRPr lang="it-IT" sz="2400" dirty="0" smtClean="0">
              <a:solidFill>
                <a:srgbClr val="FF33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piè di pagina 4"/>
          <p:cNvSpPr>
            <a:spLocks noGrp="1"/>
          </p:cNvSpPr>
          <p:nvPr>
            <p:ph type="ftr" sz="quarter" idx="10"/>
          </p:nvPr>
        </p:nvSpPr>
        <p:spPr>
          <a:xfrm>
            <a:off x="2339752" y="6165850"/>
            <a:ext cx="3528392" cy="457200"/>
          </a:xfrm>
        </p:spPr>
        <p:txBody>
          <a:bodyPr/>
          <a:lstStyle/>
          <a:p>
            <a:pPr algn="ctr">
              <a:defRPr/>
            </a:pPr>
            <a:r>
              <a:rPr lang="it-IT" dirty="0" err="1" smtClean="0"/>
              <a:t>Corlito</a:t>
            </a:r>
            <a:r>
              <a:rPr lang="it-IT" dirty="0" smtClean="0"/>
              <a:t>, Grosseto, 7.11.2019</a:t>
            </a:r>
            <a:endParaRPr lang="it-IT" dirty="0"/>
          </a:p>
        </p:txBody>
      </p:sp>
      <p:sp>
        <p:nvSpPr>
          <p:cNvPr id="8195" name="Segnaposto numero diapositiva 5"/>
          <p:cNvSpPr>
            <a:spLocks noGrp="1"/>
          </p:cNvSpPr>
          <p:nvPr>
            <p:ph type="sldNum" sz="quarter" idx="11"/>
          </p:nvPr>
        </p:nvSpPr>
        <p:spPr>
          <a:xfrm>
            <a:off x="7451725" y="6021388"/>
            <a:ext cx="936625" cy="700087"/>
          </a:xfrm>
        </p:spPr>
        <p:txBody>
          <a:bodyPr/>
          <a:lstStyle/>
          <a:p>
            <a:pPr>
              <a:defRPr/>
            </a:pPr>
            <a:r>
              <a:rPr lang="it-IT" dirty="0" smtClean="0"/>
              <a:t>10</a:t>
            </a:r>
            <a:endParaRPr lang="it-IT" dirty="0"/>
          </a:p>
        </p:txBody>
      </p:sp>
      <p:sp>
        <p:nvSpPr>
          <p:cNvPr id="18436" name="Rectangle 2"/>
          <p:cNvSpPr>
            <a:spLocks noGrp="1"/>
          </p:cNvSpPr>
          <p:nvPr>
            <p:ph type="title"/>
          </p:nvPr>
        </p:nvSpPr>
        <p:spPr/>
        <p:txBody>
          <a:bodyPr/>
          <a:lstStyle/>
          <a:p>
            <a:pPr eaLnBrk="1" hangingPunct="1"/>
            <a:r>
              <a:rPr lang="it-IT" dirty="0" smtClean="0">
                <a:solidFill>
                  <a:srgbClr val="FFFF00"/>
                </a:solidFill>
                <a:latin typeface="+mn-lt"/>
                <a:cs typeface="Times New Roman" pitchFamily="18" charset="0"/>
              </a:rPr>
              <a:t>Lo sviluppo delle neuroscienze </a:t>
            </a:r>
          </a:p>
        </p:txBody>
      </p:sp>
      <p:sp>
        <p:nvSpPr>
          <p:cNvPr id="18437" name="Rectangle 3"/>
          <p:cNvSpPr>
            <a:spLocks noGrp="1"/>
          </p:cNvSpPr>
          <p:nvPr>
            <p:ph type="body" idx="1"/>
          </p:nvPr>
        </p:nvSpPr>
        <p:spPr/>
        <p:txBody>
          <a:bodyPr>
            <a:normAutofit fontScale="85000" lnSpcReduction="20000"/>
          </a:bodyPr>
          <a:lstStyle/>
          <a:p>
            <a:pPr eaLnBrk="1" hangingPunct="1"/>
            <a:r>
              <a:rPr lang="it-IT" dirty="0" smtClean="0">
                <a:solidFill>
                  <a:schemeClr val="bg1"/>
                </a:solidFill>
                <a:cs typeface="Times New Roman" pitchFamily="18" charset="0"/>
              </a:rPr>
              <a:t>Ha messo in crisi la teoria “forte” della dipendenza come “fame recettoriale”, che non ha mai spiegato i problemi legati all’uso dell’alcol, che agisce sulla struttura della membrana neuronale più che sulle sue sezioni specializzate come i recettori.</a:t>
            </a:r>
          </a:p>
          <a:p>
            <a:pPr eaLnBrk="1" hangingPunct="1">
              <a:buNone/>
            </a:pPr>
            <a:endParaRPr lang="it-IT" dirty="0" smtClean="0">
              <a:solidFill>
                <a:schemeClr val="bg1"/>
              </a:solidFill>
              <a:cs typeface="Times New Roman" pitchFamily="18" charset="0"/>
            </a:endParaRPr>
          </a:p>
          <a:p>
            <a:pPr eaLnBrk="1" hangingPunct="1"/>
            <a:r>
              <a:rPr lang="it-IT" dirty="0" smtClean="0">
                <a:solidFill>
                  <a:schemeClr val="bg1"/>
                </a:solidFill>
                <a:cs typeface="Times New Roman" pitchFamily="18" charset="0"/>
              </a:rPr>
              <a:t>Inoltre l’affermarsi in termini epidemiologici nella comunità delle cosiddette “dipendenze senza sostanza” ha sbriciolato tale teoria della dipendenza e posto le basi per una teoria unitaria degli stili di vita e delle loro conseguenze comportamentali positive o negative che siano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piè di pagina 5"/>
          <p:cNvSpPr>
            <a:spLocks noGrp="1"/>
          </p:cNvSpPr>
          <p:nvPr>
            <p:ph type="ftr" sz="quarter" idx="11"/>
          </p:nvPr>
        </p:nvSpPr>
        <p:spPr/>
        <p:txBody>
          <a:bodyPr/>
          <a:lstStyle/>
          <a:p>
            <a:pPr>
              <a:defRPr/>
            </a:pPr>
            <a:r>
              <a:rPr lang="it-IT" smtClean="0"/>
              <a:t>Corlito, Grosseto, 7.11.2019</a:t>
            </a:r>
            <a:endParaRPr lang="it-IT" dirty="0"/>
          </a:p>
        </p:txBody>
      </p:sp>
      <p:sp>
        <p:nvSpPr>
          <p:cNvPr id="9219" name="Segnaposto numero diapositiva 6"/>
          <p:cNvSpPr>
            <a:spLocks noGrp="1"/>
          </p:cNvSpPr>
          <p:nvPr>
            <p:ph type="sldNum" sz="quarter" idx="12"/>
          </p:nvPr>
        </p:nvSpPr>
        <p:spPr/>
        <p:txBody>
          <a:bodyPr/>
          <a:lstStyle/>
          <a:p>
            <a:pPr>
              <a:defRPr/>
            </a:pPr>
            <a:fld id="{EC6868F8-28EB-4FC0-BDE2-805D99B53A64}" type="slidenum">
              <a:rPr lang="it-IT" smtClean="0"/>
              <a:pPr>
                <a:defRPr/>
              </a:pPr>
              <a:t>13</a:t>
            </a:fld>
            <a:endParaRPr lang="it-IT" smtClean="0"/>
          </a:p>
        </p:txBody>
      </p:sp>
      <p:sp>
        <p:nvSpPr>
          <p:cNvPr id="19460" name="Rectangle 2"/>
          <p:cNvSpPr>
            <a:spLocks noGrp="1"/>
          </p:cNvSpPr>
          <p:nvPr>
            <p:ph type="title"/>
          </p:nvPr>
        </p:nvSpPr>
        <p:spPr/>
        <p:txBody>
          <a:bodyPr/>
          <a:lstStyle/>
          <a:p>
            <a:pPr eaLnBrk="1" hangingPunct="1"/>
            <a:r>
              <a:rPr lang="it-IT" dirty="0" smtClean="0">
                <a:solidFill>
                  <a:srgbClr val="FFFF00"/>
                </a:solidFill>
                <a:latin typeface="+mn-lt"/>
                <a:cs typeface="Times New Roman" pitchFamily="18" charset="0"/>
              </a:rPr>
              <a:t>Il circuito della ricompensa</a:t>
            </a:r>
            <a:r>
              <a:rPr lang="it-IT" dirty="0" smtClean="0">
                <a:solidFill>
                  <a:srgbClr val="FFFF00"/>
                </a:solidFill>
                <a:latin typeface="+mn-lt"/>
              </a:rPr>
              <a:t> </a:t>
            </a:r>
          </a:p>
        </p:txBody>
      </p:sp>
      <p:sp>
        <p:nvSpPr>
          <p:cNvPr id="19461" name="Rectangle 3"/>
          <p:cNvSpPr>
            <a:spLocks noGrp="1"/>
          </p:cNvSpPr>
          <p:nvPr>
            <p:ph type="body" sz="half" idx="1"/>
          </p:nvPr>
        </p:nvSpPr>
        <p:spPr>
          <a:xfrm>
            <a:off x="250825" y="1557338"/>
            <a:ext cx="4752975" cy="4568825"/>
          </a:xfrm>
        </p:spPr>
        <p:txBody>
          <a:bodyPr>
            <a:normAutofit fontScale="92500"/>
          </a:bodyPr>
          <a:lstStyle/>
          <a:p>
            <a:pPr eaLnBrk="1" hangingPunct="1"/>
            <a:r>
              <a:rPr lang="it-IT" sz="2400" dirty="0" smtClean="0">
                <a:solidFill>
                  <a:schemeClr val="bg1"/>
                </a:solidFill>
                <a:cs typeface="Times New Roman" pitchFamily="18" charset="0"/>
              </a:rPr>
              <a:t>La spiegazione dei “comportamenti additivi” sembra più fondarsi sui fenomeni di neuro-adattamento, legati al circuito della ricompensa.</a:t>
            </a:r>
          </a:p>
          <a:p>
            <a:pPr eaLnBrk="1" hangingPunct="1">
              <a:buNone/>
            </a:pPr>
            <a:endParaRPr lang="it-IT" sz="2400" dirty="0" smtClean="0">
              <a:solidFill>
                <a:schemeClr val="bg1"/>
              </a:solidFill>
              <a:cs typeface="Times New Roman" pitchFamily="18" charset="0"/>
            </a:endParaRPr>
          </a:p>
          <a:p>
            <a:pPr eaLnBrk="1" hangingPunct="1"/>
            <a:r>
              <a:rPr lang="it-IT" sz="2400" dirty="0" smtClean="0">
                <a:solidFill>
                  <a:schemeClr val="bg1"/>
                </a:solidFill>
                <a:cs typeface="Times New Roman" pitchFamily="18" charset="0"/>
              </a:rPr>
              <a:t>I comportamenti, che danno piacere, tendono  essere ripetuti; più si ripetono più diventano abitudine, nonostante il danno.</a:t>
            </a:r>
          </a:p>
          <a:p>
            <a:pPr eaLnBrk="1" hangingPunct="1">
              <a:buNone/>
            </a:pPr>
            <a:endParaRPr lang="it-IT" sz="2400" dirty="0" smtClean="0">
              <a:solidFill>
                <a:schemeClr val="bg1"/>
              </a:solidFill>
              <a:cs typeface="Times New Roman" pitchFamily="18" charset="0"/>
            </a:endParaRPr>
          </a:p>
          <a:p>
            <a:pPr eaLnBrk="1" hangingPunct="1"/>
            <a:r>
              <a:rPr lang="it-IT" sz="2400" dirty="0" smtClean="0">
                <a:solidFill>
                  <a:schemeClr val="bg1"/>
                </a:solidFill>
                <a:cs typeface="Times New Roman" pitchFamily="18" charset="0"/>
              </a:rPr>
              <a:t>È quello che Freud definiva “coazione a ripetere”</a:t>
            </a:r>
          </a:p>
          <a:p>
            <a:pPr eaLnBrk="1" hangingPunct="1"/>
            <a:endParaRPr lang="it-IT" sz="2800" dirty="0" smtClean="0"/>
          </a:p>
        </p:txBody>
      </p:sp>
      <p:pic>
        <p:nvPicPr>
          <p:cNvPr id="19462" name="Picture 11" descr="Nei circuiti cerebrali l'inclinazione naturale alle dipendenze"/>
          <p:cNvPicPr>
            <a:picLocks noGrp="1" noChangeAspect="1" noChangeArrowheads="1"/>
          </p:cNvPicPr>
          <p:nvPr>
            <p:ph type="clipArt" sz="half" idx="2"/>
          </p:nvPr>
        </p:nvPicPr>
        <p:blipFill>
          <a:blip r:embed="rId3" cstate="print"/>
          <a:srcRect/>
          <a:stretch>
            <a:fillRect/>
          </a:stretch>
        </p:blipFill>
        <p:spPr>
          <a:xfrm>
            <a:off x="5148263" y="1557338"/>
            <a:ext cx="3319462" cy="452596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0" y="685800"/>
            <a:ext cx="4953000" cy="371513"/>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dirty="0">
                <a:solidFill>
                  <a:srgbClr val="FF0000"/>
                </a:solidFill>
              </a:rPr>
              <a:t>Intensità di uno stile di </a:t>
            </a:r>
            <a:r>
              <a:rPr lang="it-IT" b="1" dirty="0" err="1">
                <a:solidFill>
                  <a:srgbClr val="FF0000"/>
                </a:solidFill>
              </a:rPr>
              <a:t>vita…</a:t>
            </a:r>
            <a:endParaRPr lang="it-IT" b="1" dirty="0">
              <a:solidFill>
                <a:srgbClr val="FF0000"/>
              </a:solidFill>
            </a:endParaRPr>
          </a:p>
        </p:txBody>
      </p:sp>
      <p:sp>
        <p:nvSpPr>
          <p:cNvPr id="28674" name="Text Box 2"/>
          <p:cNvSpPr txBox="1">
            <a:spLocks noChangeArrowheads="1"/>
          </p:cNvSpPr>
          <p:nvPr/>
        </p:nvSpPr>
        <p:spPr bwMode="auto">
          <a:xfrm>
            <a:off x="395536" y="5949280"/>
            <a:ext cx="8568952" cy="371513"/>
          </a:xfrm>
          <a:prstGeom prst="rect">
            <a:avLst/>
          </a:prstGeom>
          <a:noFill/>
          <a:ln w="9525">
            <a:noFill/>
            <a:round/>
            <a:headEnd/>
            <a:tailEnd/>
          </a:ln>
        </p:spPr>
        <p:txBody>
          <a:bodyPr wrap="square" lIns="90000" tIns="46800" rIns="90000" bIns="46800">
            <a:spAutoFit/>
          </a:bodyPr>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b="1" dirty="0">
                <a:solidFill>
                  <a:srgbClr val="FFFFFF"/>
                </a:solidFill>
              </a:rPr>
              <a:t>Gli stili di vita  si APPRENDONO e allo stesso modo si possono CAMBIARE</a:t>
            </a:r>
          </a:p>
        </p:txBody>
      </p:sp>
      <p:sp>
        <p:nvSpPr>
          <p:cNvPr id="28675" name="AutoShape 3"/>
          <p:cNvSpPr>
            <a:spLocks noChangeArrowheads="1"/>
          </p:cNvSpPr>
          <p:nvPr/>
        </p:nvSpPr>
        <p:spPr bwMode="auto">
          <a:xfrm>
            <a:off x="1981200" y="1219200"/>
            <a:ext cx="6191250" cy="431800"/>
          </a:xfrm>
          <a:prstGeom prst="rightArrow">
            <a:avLst>
              <a:gd name="adj1" fmla="val 50000"/>
              <a:gd name="adj2" fmla="val 358456"/>
            </a:avLst>
          </a:prstGeom>
          <a:solidFill>
            <a:srgbClr val="00CC99"/>
          </a:solidFill>
          <a:ln w="9360" cap="sq">
            <a:solidFill>
              <a:srgbClr val="000000"/>
            </a:solidFill>
            <a:miter lim="800000"/>
            <a:headEnd/>
            <a:tailEnd/>
          </a:ln>
        </p:spPr>
        <p:txBody>
          <a:bodyPr wrap="none" anchor="ctr"/>
          <a:lstStyle/>
          <a:p>
            <a:endParaRPr lang="it-IT"/>
          </a:p>
        </p:txBody>
      </p:sp>
      <p:sp>
        <p:nvSpPr>
          <p:cNvPr id="28676" name="Text Box 4"/>
          <p:cNvSpPr txBox="1">
            <a:spLocks noChangeArrowheads="1"/>
          </p:cNvSpPr>
          <p:nvPr/>
        </p:nvSpPr>
        <p:spPr bwMode="auto">
          <a:xfrm>
            <a:off x="4427538" y="188913"/>
            <a:ext cx="4213225" cy="1008062"/>
          </a:xfrm>
          <a:prstGeom prst="rect">
            <a:avLst/>
          </a:prstGeom>
          <a:noFill/>
          <a:ln w="9525">
            <a:noFill/>
            <a:round/>
            <a:headEnd/>
            <a:tailEnd/>
          </a:ln>
        </p:spPr>
        <p:txBody>
          <a:bodyPr lIns="90000" tIns="46800" rIns="90000" bIns="46800">
            <a:spAutoFit/>
          </a:bodyPr>
          <a:lstStyle/>
          <a:p>
            <a:pPr algn="ctr" eaLnBrk="0" hangingPunct="0">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sz="2000" b="1" dirty="0">
                <a:solidFill>
                  <a:srgbClr val="FFFF00"/>
                </a:solidFill>
              </a:rPr>
              <a:t>Problemi personali,famigliari , costi sociali diretti/indiretti, impatto ambientale sul pianeta</a:t>
            </a:r>
          </a:p>
        </p:txBody>
      </p:sp>
      <p:sp>
        <p:nvSpPr>
          <p:cNvPr id="28677" name="AutoShape 5"/>
          <p:cNvSpPr>
            <a:spLocks noChangeArrowheads="1"/>
          </p:cNvSpPr>
          <p:nvPr/>
        </p:nvSpPr>
        <p:spPr bwMode="auto">
          <a:xfrm rot="10800000">
            <a:off x="1066800" y="5487988"/>
            <a:ext cx="7162800" cy="457200"/>
          </a:xfrm>
          <a:prstGeom prst="rightArrow">
            <a:avLst>
              <a:gd name="adj1" fmla="val 37630"/>
              <a:gd name="adj2" fmla="val 400515"/>
            </a:avLst>
          </a:prstGeom>
          <a:solidFill>
            <a:srgbClr val="00CC99"/>
          </a:solidFill>
          <a:ln w="9360" cap="sq">
            <a:solidFill>
              <a:srgbClr val="000000"/>
            </a:solidFill>
            <a:miter lim="800000"/>
            <a:headEnd/>
            <a:tailEnd/>
          </a:ln>
        </p:spPr>
        <p:txBody>
          <a:bodyPr wrap="none" anchor="ctr"/>
          <a:lstStyle/>
          <a:p>
            <a:endParaRPr lang="it-IT"/>
          </a:p>
        </p:txBody>
      </p:sp>
      <p:pic>
        <p:nvPicPr>
          <p:cNvPr id="24583" name="Picture 6"/>
          <p:cNvPicPr>
            <a:picLocks noChangeAspect="1" noChangeArrowheads="1"/>
          </p:cNvPicPr>
          <p:nvPr/>
        </p:nvPicPr>
        <p:blipFill>
          <a:blip r:embed="rId3" cstate="print"/>
          <a:srcRect/>
          <a:stretch>
            <a:fillRect/>
          </a:stretch>
        </p:blipFill>
        <p:spPr bwMode="auto">
          <a:xfrm>
            <a:off x="250825" y="1700213"/>
            <a:ext cx="8686800" cy="3657600"/>
          </a:xfrm>
          <a:prstGeom prst="rect">
            <a:avLst/>
          </a:prstGeom>
          <a:noFill/>
          <a:ln w="9525">
            <a:noFill/>
            <a:round/>
            <a:headEnd/>
            <a:tailEnd/>
          </a:ln>
        </p:spPr>
      </p:pic>
      <p:sp>
        <p:nvSpPr>
          <p:cNvPr id="28679" name="Text Box 7"/>
          <p:cNvSpPr txBox="1">
            <a:spLocks noChangeArrowheads="1"/>
          </p:cNvSpPr>
          <p:nvPr/>
        </p:nvSpPr>
        <p:spPr bwMode="auto">
          <a:xfrm>
            <a:off x="7308304" y="2924944"/>
            <a:ext cx="503238" cy="1152525"/>
          </a:xfrm>
          <a:prstGeom prst="rect">
            <a:avLst/>
          </a:prstGeom>
          <a:noFill/>
          <a:ln w="9525">
            <a:noFill/>
            <a:round/>
            <a:headEnd/>
            <a:tailEnd/>
          </a:ln>
        </p:spPr>
        <p:txBody>
          <a:bodyPr vert="eaVert" wrap="none" lIns="90000" tIns="46800" rIns="90000" bIns="46800"/>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b="1" dirty="0">
                <a:solidFill>
                  <a:srgbClr val="FF0000"/>
                </a:solidFill>
              </a:rPr>
              <a:t>GRAVE</a:t>
            </a:r>
          </a:p>
        </p:txBody>
      </p:sp>
      <p:sp>
        <p:nvSpPr>
          <p:cNvPr id="28680" name="Text Box 8"/>
          <p:cNvSpPr txBox="1">
            <a:spLocks noChangeArrowheads="1"/>
          </p:cNvSpPr>
          <p:nvPr/>
        </p:nvSpPr>
        <p:spPr bwMode="auto">
          <a:xfrm>
            <a:off x="5003800" y="2349500"/>
            <a:ext cx="792163" cy="2374900"/>
          </a:xfrm>
          <a:prstGeom prst="rect">
            <a:avLst/>
          </a:prstGeom>
          <a:noFill/>
          <a:ln w="9525">
            <a:noFill/>
            <a:round/>
            <a:headEnd/>
            <a:tailEnd/>
          </a:ln>
          <a:effectLst/>
        </p:spPr>
        <p:txBody>
          <a:bodyPr vert="eaVert" wrap="none" lIns="90000" tIns="46800" rIns="90000" bIns="46800"/>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b="1" dirty="0">
                <a:solidFill>
                  <a:schemeClr val="accent2">
                    <a:lumMod val="50000"/>
                  </a:schemeClr>
                </a:solidFill>
                <a:cs typeface="Arial Unicode MS" charset="0"/>
              </a:rPr>
              <a:t>PROBLEMÁTICO</a:t>
            </a:r>
          </a:p>
        </p:txBody>
      </p:sp>
      <p:sp>
        <p:nvSpPr>
          <p:cNvPr id="28681" name="Text Box 9"/>
          <p:cNvSpPr txBox="1">
            <a:spLocks noChangeArrowheads="1"/>
          </p:cNvSpPr>
          <p:nvPr/>
        </p:nvSpPr>
        <p:spPr bwMode="auto">
          <a:xfrm>
            <a:off x="3708400" y="2492375"/>
            <a:ext cx="576263" cy="2232025"/>
          </a:xfrm>
          <a:prstGeom prst="rect">
            <a:avLst/>
          </a:prstGeom>
          <a:noFill/>
          <a:ln w="9525">
            <a:noFill/>
            <a:round/>
            <a:headEnd/>
            <a:tailEnd/>
          </a:ln>
        </p:spPr>
        <p:txBody>
          <a:bodyPr vert="eaVert" wrap="none" lIns="90000" tIns="46800" rIns="90000" bIns="46800"/>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b="1" dirty="0">
                <a:solidFill>
                  <a:schemeClr val="accent6">
                    <a:lumMod val="50000"/>
                  </a:schemeClr>
                </a:solidFill>
              </a:rPr>
              <a:t>MODERATO</a:t>
            </a:r>
          </a:p>
        </p:txBody>
      </p:sp>
      <p:sp>
        <p:nvSpPr>
          <p:cNvPr id="28682" name="Text Box 10"/>
          <p:cNvSpPr txBox="1">
            <a:spLocks noChangeArrowheads="1"/>
          </p:cNvSpPr>
          <p:nvPr/>
        </p:nvSpPr>
        <p:spPr bwMode="auto">
          <a:xfrm>
            <a:off x="1835150" y="2349500"/>
            <a:ext cx="649288" cy="2374900"/>
          </a:xfrm>
          <a:prstGeom prst="rect">
            <a:avLst/>
          </a:prstGeom>
          <a:noFill/>
          <a:ln w="9525">
            <a:noFill/>
            <a:round/>
            <a:headEnd/>
            <a:tailEnd/>
          </a:ln>
          <a:effectLst/>
        </p:spPr>
        <p:txBody>
          <a:bodyPr vert="eaVert" wrap="none" lIns="90000" tIns="46800" rIns="90000" bIns="46800"/>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s-ES" b="1" dirty="0">
                <a:solidFill>
                  <a:srgbClr val="FFFF00"/>
                </a:solidFill>
                <a:cs typeface="Arial Unicode MS" charset="0"/>
              </a:rPr>
              <a:t>LEGGERO</a:t>
            </a:r>
          </a:p>
        </p:txBody>
      </p:sp>
      <p:sp>
        <p:nvSpPr>
          <p:cNvPr id="28683" name="Text Box 11"/>
          <p:cNvSpPr txBox="1">
            <a:spLocks noChangeArrowheads="1"/>
          </p:cNvSpPr>
          <p:nvPr/>
        </p:nvSpPr>
        <p:spPr bwMode="auto">
          <a:xfrm>
            <a:off x="900113" y="2924944"/>
            <a:ext cx="358775" cy="1264469"/>
          </a:xfrm>
          <a:prstGeom prst="rect">
            <a:avLst/>
          </a:prstGeom>
          <a:noFill/>
          <a:ln w="9525">
            <a:noFill/>
            <a:round/>
            <a:headEnd/>
            <a:tailEnd/>
          </a:ln>
        </p:spPr>
        <p:txBody>
          <a:bodyPr vert="eaVert" wrap="none" lIns="90000" tIns="46800" rIns="90000" bIns="46800"/>
          <a:lstStyle/>
          <a:p>
            <a:pPr algn="ctr" eaLnBrk="0" hangingPunct="0">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dirty="0">
                <a:solidFill>
                  <a:srgbClr val="0070C0"/>
                </a:solidFill>
              </a:rPr>
              <a:t>NESSUNO</a:t>
            </a:r>
          </a:p>
        </p:txBody>
      </p:sp>
      <p:sp>
        <p:nvSpPr>
          <p:cNvPr id="24589" name="Rectangle 12"/>
          <p:cNvSpPr>
            <a:spLocks noChangeArrowheads="1"/>
          </p:cNvSpPr>
          <p:nvPr/>
        </p:nvSpPr>
        <p:spPr bwMode="auto">
          <a:xfrm>
            <a:off x="0" y="0"/>
            <a:ext cx="4572000" cy="586957"/>
          </a:xfrm>
          <a:prstGeom prst="rect">
            <a:avLst/>
          </a:prstGeom>
          <a:noFill/>
          <a:ln w="9525">
            <a:noFill/>
            <a:round/>
            <a:headEnd/>
            <a:tailEnd/>
          </a:ln>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dirty="0">
                <a:solidFill>
                  <a:srgbClr val="FFFF00"/>
                </a:solidFill>
              </a:rPr>
              <a:t>TUTTI NELLA STESSA PIRAMIDE E TUTTI CORRESPONSABILI!!!</a:t>
            </a:r>
          </a:p>
        </p:txBody>
      </p:sp>
      <p:sp>
        <p:nvSpPr>
          <p:cNvPr id="24590" name="Rectangle 13"/>
          <p:cNvSpPr>
            <a:spLocks noChangeArrowheads="1"/>
          </p:cNvSpPr>
          <p:nvPr/>
        </p:nvSpPr>
        <p:spPr bwMode="auto">
          <a:xfrm>
            <a:off x="4572000" y="228600"/>
            <a:ext cx="3962400" cy="914400"/>
          </a:xfrm>
          <a:prstGeom prst="rect">
            <a:avLst/>
          </a:prstGeom>
          <a:noFill/>
          <a:ln w="28440" cap="sq">
            <a:solidFill>
              <a:srgbClr val="FF0000"/>
            </a:solidFill>
            <a:miter lim="800000"/>
            <a:headEnd/>
            <a:tailEnd/>
          </a:ln>
        </p:spPr>
        <p:txBody>
          <a:bodyPr wrap="none" anchor="ctr"/>
          <a:lstStyle/>
          <a:p>
            <a:endParaRPr lang="it-IT"/>
          </a:p>
        </p:txBody>
      </p:sp>
      <p:sp>
        <p:nvSpPr>
          <p:cNvPr id="15" name="Segnaposto numero diapositiva 14"/>
          <p:cNvSpPr>
            <a:spLocks noGrp="1"/>
          </p:cNvSpPr>
          <p:nvPr>
            <p:ph type="sldNum" sz="quarter" idx="12"/>
          </p:nvPr>
        </p:nvSpPr>
        <p:spPr/>
        <p:txBody>
          <a:bodyPr/>
          <a:lstStyle/>
          <a:p>
            <a:fld id="{B007B441-5312-499D-93C3-6E37886527FA}" type="slidenum">
              <a:rPr lang="it-IT" smtClean="0"/>
              <a:pPr/>
              <a:t>14</a:t>
            </a:fld>
            <a:endParaRPr lang="it-IT"/>
          </a:p>
        </p:txBody>
      </p:sp>
      <p:sp>
        <p:nvSpPr>
          <p:cNvPr id="16" name="Segnaposto piè di pagina 15"/>
          <p:cNvSpPr>
            <a:spLocks noGrp="1"/>
          </p:cNvSpPr>
          <p:nvPr>
            <p:ph type="ftr" sz="quarter" idx="11"/>
          </p:nvPr>
        </p:nvSpPr>
        <p:spPr/>
        <p:txBody>
          <a:bodyPr/>
          <a:lstStyle/>
          <a:p>
            <a:r>
              <a:rPr lang="it-IT" smtClean="0"/>
              <a:t>Corlito, Grosseto, 7.11.2019</a:t>
            </a:r>
            <a:endParaRPr lang="it-IT"/>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iterate type="lt">
                                    <p:tmPct val="100000"/>
                                  </p:iterate>
                                  <p:childTnLst>
                                    <p:set>
                                      <p:cBhvr additive="repl">
                                        <p:cTn id="6" dur="1" fill="hold">
                                          <p:stCondLst>
                                            <p:cond delay="0"/>
                                          </p:stCondLst>
                                        </p:cTn>
                                        <p:tgtEl>
                                          <p:spTgt spid="28674">
                                            <p:txEl>
                                              <p:pRg st="0" end="0"/>
                                            </p:txEl>
                                          </p:spTgt>
                                        </p:tgtEl>
                                        <p:attrNameLst>
                                          <p:attrName>style.visibility</p:attrName>
                                        </p:attrNameLst>
                                      </p:cBhvr>
                                      <p:to>
                                        <p:strVal val="visible"/>
                                      </p:to>
                                    </p:set>
                                    <p:animEffect transition="in" filter="wipe(up)">
                                      <p:cBhvr additive="repl">
                                        <p:cTn id="7" dur="75"/>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additive="repl">
                                        <p:cTn id="11" dur="1" fill="hold">
                                          <p:stCondLst>
                                            <p:cond delay="0"/>
                                          </p:stCondLst>
                                        </p:cTn>
                                        <p:tgtEl>
                                          <p:spTgt spid="28675"/>
                                        </p:tgtEl>
                                        <p:attrNameLst>
                                          <p:attrName>style.visibility</p:attrName>
                                        </p:attrNameLst>
                                      </p:cBhvr>
                                      <p:to>
                                        <p:strVal val="visible"/>
                                      </p:to>
                                    </p:set>
                                    <p:anim calcmode="lin" valueType="num">
                                      <p:cBhvr>
                                        <p:cTn id="12" dur="500" fill="hold"/>
                                        <p:tgtEl>
                                          <p:spTgt spid="28675"/>
                                        </p:tgtEl>
                                        <p:attrNameLst>
                                          <p:attrName>ppt_x</p:attrName>
                                        </p:attrNameLst>
                                      </p:cBhvr>
                                      <p:tavLst>
                                        <p:tav tm="100000">
                                          <p:val>
                                            <p:strVal val="0-#ppt_w/2"/>
                                          </p:val>
                                        </p:tav>
                                        <p:tav>
                                          <p:val>
                                            <p:strVal val="#ppt_x"/>
                                          </p:val>
                                        </p:tav>
                                      </p:tavLst>
                                    </p:anim>
                                    <p:anim calcmode="lin" valueType="num">
                                      <p:cBhvr>
                                        <p:cTn id="13" dur="500" fill="hold"/>
                                        <p:tgtEl>
                                          <p:spTgt spid="28675"/>
                                        </p:tgtEl>
                                        <p:attrNameLst>
                                          <p:attrName>ppt_y</p:attrName>
                                        </p:attrNameLst>
                                      </p:cBhvr>
                                      <p:tavLst>
                                        <p:tav tm="100000">
                                          <p:val>
                                            <p:strVal val="#ppt_y"/>
                                          </p:val>
                                        </p:tav>
                                        <p:tav>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fill="hold" nodeType="clickEffect">
                                  <p:stCondLst>
                                    <p:cond delay="0"/>
                                  </p:stCondLst>
                                  <p:childTnLst>
                                    <p:set>
                                      <p:cBhvr additive="repl">
                                        <p:cTn id="17" dur="1" fill="hold">
                                          <p:stCondLst>
                                            <p:cond delay="0"/>
                                          </p:stCondLst>
                                        </p:cTn>
                                        <p:tgtEl>
                                          <p:spTgt spid="28676"/>
                                        </p:tgtEl>
                                        <p:attrNameLst>
                                          <p:attrName>style.visibility</p:attrName>
                                        </p:attrNameLst>
                                      </p:cBhvr>
                                      <p:to>
                                        <p:strVal val="visible"/>
                                      </p:to>
                                    </p:set>
                                    <p:anim calcmode="lin" valueType="num">
                                      <p:cBhvr additive="repl">
                                        <p:cTn id="18" dur="1000" fill="hold"/>
                                        <p:tgtEl>
                                          <p:spTgt spid="28676"/>
                                        </p:tgtEl>
                                        <p:attrNameLst>
                                          <p:attrName>ppt_w</p:attrName>
                                        </p:attrNameLst>
                                      </p:cBhvr>
                                      <p:tavLst>
                                        <p:tav tm="100000">
                                          <p:val>
                                            <p:fltVal val="0"/>
                                          </p:val>
                                        </p:tav>
                                        <p:tav>
                                          <p:val>
                                            <p:strVal val="#ppt_w"/>
                                          </p:val>
                                        </p:tav>
                                      </p:tavLst>
                                    </p:anim>
                                    <p:anim calcmode="lin" valueType="num">
                                      <p:cBhvr additive="repl">
                                        <p:cTn id="19" dur="1000" fill="hold"/>
                                        <p:tgtEl>
                                          <p:spTgt spid="28676"/>
                                        </p:tgtEl>
                                        <p:attrNameLst>
                                          <p:attrName>ppt_h</p:attrName>
                                        </p:attrNameLst>
                                      </p:cBhvr>
                                      <p:tavLst>
                                        <p:tav tm="100000">
                                          <p:val>
                                            <p:fltVal val="0"/>
                                          </p:val>
                                        </p:tav>
                                        <p:tav>
                                          <p:val>
                                            <p:strVal val="#ppt_h"/>
                                          </p:val>
                                        </p:tav>
                                      </p:tavLst>
                                    </p:anim>
                                    <p:anim calcmode="lin" valueType="num">
                                      <p:cBhvr additive="repl">
                                        <p:cTn id="20" dur="1000" fill="hold"/>
                                        <p:tgtEl>
                                          <p:spTgt spid="28676"/>
                                        </p:tgtEl>
                                        <p:attrNameLst>
                                          <p:attrName>ppt_x</p:attrName>
                                        </p:attrNameLst>
                                      </p:cBhvr>
                                      <p:tavLst>
                                        <p:tav tm="0" fmla="#ppt_x+(cos(-2*pi*(1-$))*-#ppt_x-sin(-2*pi*(1-$))*(1-#ppt_y))*(1-$)">
                                          <p:val>
                                            <p:fltVal val="0"/>
                                          </p:val>
                                        </p:tav>
                                        <p:tav tm="100000">
                                          <p:val>
                                            <p:fltVal val="1"/>
                                          </p:val>
                                        </p:tav>
                                      </p:tavLst>
                                    </p:anim>
                                    <p:anim calcmode="lin" valueType="num">
                                      <p:cBhvr additive="repl">
                                        <p:cTn id="21" dur="1000" fill="hold"/>
                                        <p:tgtEl>
                                          <p:spTgt spid="2867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additive="repl">
                                        <p:cTn id="25" dur="1" fill="hold">
                                          <p:stCondLst>
                                            <p:cond delay="0"/>
                                          </p:stCondLst>
                                        </p:cTn>
                                        <p:tgtEl>
                                          <p:spTgt spid="28677"/>
                                        </p:tgtEl>
                                        <p:attrNameLst>
                                          <p:attrName>style.visibility</p:attrName>
                                        </p:attrNameLst>
                                      </p:cBhvr>
                                      <p:to>
                                        <p:strVal val="visible"/>
                                      </p:to>
                                    </p:set>
                                    <p:anim calcmode="lin" valueType="num">
                                      <p:cBhvr>
                                        <p:cTn id="26" dur="500" fill="hold"/>
                                        <p:tgtEl>
                                          <p:spTgt spid="28677"/>
                                        </p:tgtEl>
                                        <p:attrNameLst>
                                          <p:attrName>ppt_x</p:attrName>
                                        </p:attrNameLst>
                                      </p:cBhvr>
                                      <p:tavLst>
                                        <p:tav tm="100000">
                                          <p:val>
                                            <p:strVal val="0-#ppt_w/2"/>
                                          </p:val>
                                        </p:tav>
                                        <p:tav>
                                          <p:val>
                                            <p:strVal val="#ppt_x"/>
                                          </p:val>
                                        </p:tav>
                                      </p:tavLst>
                                    </p:anim>
                                    <p:anim calcmode="lin" valueType="num">
                                      <p:cBhvr>
                                        <p:cTn id="27" dur="500" fill="hold"/>
                                        <p:tgtEl>
                                          <p:spTgt spid="28677"/>
                                        </p:tgtEl>
                                        <p:attrNameLst>
                                          <p:attrName>ppt_y</p:attrName>
                                        </p:attrNameLst>
                                      </p:cBhvr>
                                      <p:tavLst>
                                        <p:tav tm="100000">
                                          <p:val>
                                            <p:strVal val="#ppt_y"/>
                                          </p:val>
                                        </p:tav>
                                        <p:tav>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nodeType="clickEffect">
                                  <p:stCondLst>
                                    <p:cond delay="0"/>
                                  </p:stCondLst>
                                  <p:childTnLst>
                                    <p:set>
                                      <p:cBhvr additive="repl">
                                        <p:cTn id="31" dur="1" fill="hold">
                                          <p:stCondLst>
                                            <p:cond delay="0"/>
                                          </p:stCondLst>
                                        </p:cTn>
                                        <p:tgtEl>
                                          <p:spTgt spid="28679"/>
                                        </p:tgtEl>
                                        <p:attrNameLst>
                                          <p:attrName>style.visibility</p:attrName>
                                        </p:attrNameLst>
                                      </p:cBhvr>
                                      <p:to>
                                        <p:strVal val="visible"/>
                                      </p:to>
                                    </p:set>
                                    <p:animEffect transition="in" filter="barn(outHorizontal)">
                                      <p:cBhvr additive="repl">
                                        <p:cTn id="32" dur="500"/>
                                        <p:tgtEl>
                                          <p:spTgt spid="2867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additive="repl">
                                        <p:cTn id="36" dur="1" fill="hold">
                                          <p:stCondLst>
                                            <p:cond delay="0"/>
                                          </p:stCondLst>
                                        </p:cTn>
                                        <p:tgtEl>
                                          <p:spTgt spid="28680"/>
                                        </p:tgtEl>
                                        <p:attrNameLst>
                                          <p:attrName>style.visibility</p:attrName>
                                        </p:attrNameLst>
                                      </p:cBhvr>
                                      <p:to>
                                        <p:strVal val="visible"/>
                                      </p:to>
                                    </p:set>
                                    <p:animEffect transition="in" filter="wipe(right)">
                                      <p:cBhvr additive="repl">
                                        <p:cTn id="37" dur="500"/>
                                        <p:tgtEl>
                                          <p:spTgt spid="28680"/>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528" fill="hold" nodeType="clickEffect">
                                  <p:stCondLst>
                                    <p:cond delay="0"/>
                                  </p:stCondLst>
                                  <p:childTnLst>
                                    <p:set>
                                      <p:cBhvr additive="repl">
                                        <p:cTn id="41" dur="1" fill="hold">
                                          <p:stCondLst>
                                            <p:cond delay="0"/>
                                          </p:stCondLst>
                                        </p:cTn>
                                        <p:tgtEl>
                                          <p:spTgt spid="28681"/>
                                        </p:tgtEl>
                                        <p:attrNameLst>
                                          <p:attrName>style.visibility</p:attrName>
                                        </p:attrNameLst>
                                      </p:cBhvr>
                                      <p:to>
                                        <p:strVal val="visible"/>
                                      </p:to>
                                    </p:set>
                                    <p:anim calcmode="lin" valueType="num">
                                      <p:cBhvr additive="repl">
                                        <p:cTn id="42" dur="500" fill="hold"/>
                                        <p:tgtEl>
                                          <p:spTgt spid="28681"/>
                                        </p:tgtEl>
                                        <p:attrNameLst>
                                          <p:attrName>ppt_w</p:attrName>
                                        </p:attrNameLst>
                                      </p:cBhvr>
                                      <p:tavLst>
                                        <p:tav tm="100000">
                                          <p:val>
                                            <p:fltVal val="0"/>
                                          </p:val>
                                        </p:tav>
                                        <p:tav>
                                          <p:val>
                                            <p:strVal val="#ppt_w"/>
                                          </p:val>
                                        </p:tav>
                                      </p:tavLst>
                                    </p:anim>
                                    <p:anim calcmode="lin" valueType="num">
                                      <p:cBhvr additive="repl">
                                        <p:cTn id="43" dur="500" fill="hold"/>
                                        <p:tgtEl>
                                          <p:spTgt spid="28681"/>
                                        </p:tgtEl>
                                        <p:attrNameLst>
                                          <p:attrName>ppt_h</p:attrName>
                                        </p:attrNameLst>
                                      </p:cBhvr>
                                      <p:tavLst>
                                        <p:tav tm="100000">
                                          <p:val>
                                            <p:fltVal val="0"/>
                                          </p:val>
                                        </p:tav>
                                        <p:tav>
                                          <p:val>
                                            <p:strVal val="#ppt_h"/>
                                          </p:val>
                                        </p:tav>
                                      </p:tavLst>
                                    </p:anim>
                                    <p:anim calcmode="lin" valueType="num">
                                      <p:cBhvr additive="repl">
                                        <p:cTn id="44" dur="500" fill="hold"/>
                                        <p:tgtEl>
                                          <p:spTgt spid="28681"/>
                                        </p:tgtEl>
                                        <p:attrNameLst>
                                          <p:attrName>ppt_x</p:attrName>
                                        </p:attrNameLst>
                                      </p:cBhvr>
                                      <p:tavLst>
                                        <p:tav tm="100000">
                                          <p:val>
                                            <p:fltVal val="0.5"/>
                                          </p:val>
                                        </p:tav>
                                        <p:tav>
                                          <p:val>
                                            <p:strVal val="#ppt_x"/>
                                          </p:val>
                                        </p:tav>
                                      </p:tavLst>
                                    </p:anim>
                                    <p:anim calcmode="lin" valueType="num">
                                      <p:cBhvr additive="repl">
                                        <p:cTn id="45" dur="500" fill="hold"/>
                                        <p:tgtEl>
                                          <p:spTgt spid="28681"/>
                                        </p:tgtEl>
                                        <p:attrNameLst>
                                          <p:attrName>ppt_y</p:attrName>
                                        </p:attrNameLst>
                                      </p:cBhvr>
                                      <p:tavLst>
                                        <p:tav tm="100000">
                                          <p:val>
                                            <p:fltVal val="0.5"/>
                                          </p:val>
                                        </p:tav>
                                        <p:tav>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528" fill="hold" nodeType="clickEffect">
                                  <p:stCondLst>
                                    <p:cond delay="0"/>
                                  </p:stCondLst>
                                  <p:childTnLst>
                                    <p:set>
                                      <p:cBhvr additive="repl">
                                        <p:cTn id="49" dur="1" fill="hold">
                                          <p:stCondLst>
                                            <p:cond delay="0"/>
                                          </p:stCondLst>
                                        </p:cTn>
                                        <p:tgtEl>
                                          <p:spTgt spid="28682"/>
                                        </p:tgtEl>
                                        <p:attrNameLst>
                                          <p:attrName>style.visibility</p:attrName>
                                        </p:attrNameLst>
                                      </p:cBhvr>
                                      <p:to>
                                        <p:strVal val="visible"/>
                                      </p:to>
                                    </p:set>
                                    <p:anim calcmode="lin" valueType="num">
                                      <p:cBhvr additive="repl">
                                        <p:cTn id="50" dur="500" fill="hold"/>
                                        <p:tgtEl>
                                          <p:spTgt spid="28682"/>
                                        </p:tgtEl>
                                        <p:attrNameLst>
                                          <p:attrName>ppt_w</p:attrName>
                                        </p:attrNameLst>
                                      </p:cBhvr>
                                      <p:tavLst>
                                        <p:tav tm="100000">
                                          <p:val>
                                            <p:fltVal val="0"/>
                                          </p:val>
                                        </p:tav>
                                        <p:tav>
                                          <p:val>
                                            <p:strVal val="#ppt_w"/>
                                          </p:val>
                                        </p:tav>
                                      </p:tavLst>
                                    </p:anim>
                                    <p:anim calcmode="lin" valueType="num">
                                      <p:cBhvr additive="repl">
                                        <p:cTn id="51" dur="500" fill="hold"/>
                                        <p:tgtEl>
                                          <p:spTgt spid="28682"/>
                                        </p:tgtEl>
                                        <p:attrNameLst>
                                          <p:attrName>ppt_h</p:attrName>
                                        </p:attrNameLst>
                                      </p:cBhvr>
                                      <p:tavLst>
                                        <p:tav tm="100000">
                                          <p:val>
                                            <p:fltVal val="0"/>
                                          </p:val>
                                        </p:tav>
                                        <p:tav>
                                          <p:val>
                                            <p:strVal val="#ppt_h"/>
                                          </p:val>
                                        </p:tav>
                                      </p:tavLst>
                                    </p:anim>
                                    <p:anim calcmode="lin" valueType="num">
                                      <p:cBhvr additive="repl">
                                        <p:cTn id="52" dur="500" fill="hold"/>
                                        <p:tgtEl>
                                          <p:spTgt spid="28682"/>
                                        </p:tgtEl>
                                        <p:attrNameLst>
                                          <p:attrName>ppt_x</p:attrName>
                                        </p:attrNameLst>
                                      </p:cBhvr>
                                      <p:tavLst>
                                        <p:tav tm="100000">
                                          <p:val>
                                            <p:fltVal val="0.5"/>
                                          </p:val>
                                        </p:tav>
                                        <p:tav>
                                          <p:val>
                                            <p:strVal val="#ppt_x"/>
                                          </p:val>
                                        </p:tav>
                                      </p:tavLst>
                                    </p:anim>
                                    <p:anim calcmode="lin" valueType="num">
                                      <p:cBhvr additive="repl">
                                        <p:cTn id="53" dur="500" fill="hold"/>
                                        <p:tgtEl>
                                          <p:spTgt spid="28682"/>
                                        </p:tgtEl>
                                        <p:attrNameLst>
                                          <p:attrName>ppt_y</p:attrName>
                                        </p:attrNameLst>
                                      </p:cBhvr>
                                      <p:tavLst>
                                        <p:tav tm="100000">
                                          <p:val>
                                            <p:fltVal val="0.5"/>
                                          </p:val>
                                        </p:tav>
                                        <p:tav>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10" fill="hold" nodeType="clickEffect">
                                  <p:stCondLst>
                                    <p:cond delay="0"/>
                                  </p:stCondLst>
                                  <p:childTnLst>
                                    <p:set>
                                      <p:cBhvr additive="repl">
                                        <p:cTn id="57" dur="1" fill="hold">
                                          <p:stCondLst>
                                            <p:cond delay="0"/>
                                          </p:stCondLst>
                                        </p:cTn>
                                        <p:tgtEl>
                                          <p:spTgt spid="28683"/>
                                        </p:tgtEl>
                                        <p:attrNameLst>
                                          <p:attrName>style.visibility</p:attrName>
                                        </p:attrNameLst>
                                      </p:cBhvr>
                                      <p:to>
                                        <p:strVal val="visible"/>
                                      </p:to>
                                    </p:set>
                                    <p:anim calcmode="lin" valueType="num">
                                      <p:cBhvr additive="repl">
                                        <p:cTn id="58" dur="500" fill="hold"/>
                                        <p:tgtEl>
                                          <p:spTgt spid="28683"/>
                                        </p:tgtEl>
                                        <p:attrNameLst>
                                          <p:attrName>ppt_w</p:attrName>
                                        </p:attrNameLst>
                                      </p:cBhvr>
                                      <p:tavLst>
                                        <p:tav tm="100000">
                                          <p:val>
                                            <p:fltVal val="0"/>
                                          </p:val>
                                        </p:tav>
                                        <p:tav>
                                          <p:val>
                                            <p:strVal val="#ppt_w"/>
                                          </p:val>
                                        </p:tav>
                                      </p:tavLst>
                                    </p:anim>
                                    <p:anim calcmode="lin" valueType="num">
                                      <p:cBhvr additive="repl">
                                        <p:cTn id="59" dur="500" fill="hold"/>
                                        <p:tgtEl>
                                          <p:spTgt spid="28683"/>
                                        </p:tgtEl>
                                        <p:attrNameLst>
                                          <p:attrName>ppt_h</p:attrName>
                                        </p:attrNameLst>
                                      </p:cBhvr>
                                      <p:tavLst>
                                        <p:tav tm="100000">
                                          <p:val>
                                            <p:strVal val="#ppt_h"/>
                                          </p:val>
                                        </p:tav>
                                        <p:tav>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0A274FCF-A319-412D-914B-32F55119EB1A}" type="slidenum">
              <a:rPr lang="it-IT"/>
              <a:pPr/>
              <a:t>15</a:t>
            </a:fld>
            <a:endParaRPr lang="it-IT"/>
          </a:p>
        </p:txBody>
      </p:sp>
      <p:sp>
        <p:nvSpPr>
          <p:cNvPr id="66562" name="Rectangle 2"/>
          <p:cNvSpPr>
            <a:spLocks noGrp="1" noChangeArrowheads="1"/>
          </p:cNvSpPr>
          <p:nvPr>
            <p:ph type="title"/>
          </p:nvPr>
        </p:nvSpPr>
        <p:spPr>
          <a:xfrm>
            <a:off x="304800" y="304800"/>
            <a:ext cx="8534400" cy="1295400"/>
          </a:xfrm>
        </p:spPr>
        <p:txBody>
          <a:bodyPr/>
          <a:lstStyle/>
          <a:p>
            <a:r>
              <a:rPr lang="it-IT" sz="3200" dirty="0">
                <a:solidFill>
                  <a:srgbClr val="FFFF00"/>
                </a:solidFill>
              </a:rPr>
              <a:t>L’APPROCCIO ECOLOGICO-SOCIALE E I PROBLEMI MULTIDIMENSIONALI</a:t>
            </a:r>
          </a:p>
        </p:txBody>
      </p:sp>
      <p:sp>
        <p:nvSpPr>
          <p:cNvPr id="66563" name="Rectangle 3"/>
          <p:cNvSpPr>
            <a:spLocks noGrp="1" noChangeArrowheads="1"/>
          </p:cNvSpPr>
          <p:nvPr>
            <p:ph type="body" idx="1"/>
          </p:nvPr>
        </p:nvSpPr>
        <p:spPr>
          <a:xfrm>
            <a:off x="457200" y="1752600"/>
            <a:ext cx="8458200" cy="4343400"/>
          </a:xfrm>
        </p:spPr>
        <p:txBody>
          <a:bodyPr/>
          <a:lstStyle/>
          <a:p>
            <a:pPr>
              <a:lnSpc>
                <a:spcPct val="90000"/>
              </a:lnSpc>
            </a:pPr>
            <a:r>
              <a:rPr lang="it-IT" sz="2800" dirty="0">
                <a:solidFill>
                  <a:schemeClr val="bg1"/>
                </a:solidFill>
              </a:rPr>
              <a:t>“Noi abbiamo sviluppato il concetto ecologico sociale per il controllo dei problemi </a:t>
            </a:r>
            <a:r>
              <a:rPr lang="it-IT" sz="2800" dirty="0" err="1">
                <a:solidFill>
                  <a:schemeClr val="bg1"/>
                </a:solidFill>
              </a:rPr>
              <a:t>alcolcorrelati</a:t>
            </a:r>
            <a:r>
              <a:rPr lang="it-IT" sz="2800" dirty="0">
                <a:solidFill>
                  <a:schemeClr val="bg1"/>
                </a:solidFill>
              </a:rPr>
              <a:t> e complessi. Lo stesso tipo di lavoro può essere applicato, con minime modifiche, per  tutte le altre sofferenze comportamentali e varie loro </a:t>
            </a:r>
            <a:r>
              <a:rPr lang="it-IT" sz="2800" dirty="0" smtClean="0">
                <a:solidFill>
                  <a:schemeClr val="bg1"/>
                </a:solidFill>
              </a:rPr>
              <a:t>complicazioni”</a:t>
            </a:r>
          </a:p>
          <a:p>
            <a:pPr>
              <a:lnSpc>
                <a:spcPct val="90000"/>
              </a:lnSpc>
              <a:buNone/>
            </a:pPr>
            <a:endParaRPr lang="it-IT" sz="2800" dirty="0">
              <a:solidFill>
                <a:schemeClr val="bg1"/>
              </a:solidFill>
            </a:endParaRPr>
          </a:p>
          <a:p>
            <a:pPr>
              <a:lnSpc>
                <a:spcPct val="90000"/>
              </a:lnSpc>
            </a:pPr>
            <a:r>
              <a:rPr lang="it-IT" sz="2800" dirty="0">
                <a:solidFill>
                  <a:schemeClr val="bg1"/>
                </a:solidFill>
              </a:rPr>
              <a:t>“Il concetto ecologico sociale si basa sul lavoro dei club”</a:t>
            </a:r>
          </a:p>
          <a:p>
            <a:pPr>
              <a:lnSpc>
                <a:spcPct val="90000"/>
              </a:lnSpc>
              <a:buFontTx/>
              <a:buNone/>
            </a:pPr>
            <a:endParaRPr lang="it-IT" sz="2800" dirty="0"/>
          </a:p>
          <a:p>
            <a:pPr algn="r">
              <a:lnSpc>
                <a:spcPct val="90000"/>
              </a:lnSpc>
              <a:buFontTx/>
              <a:buNone/>
            </a:pPr>
            <a:r>
              <a:rPr lang="it-IT" sz="1600" b="0" i="1" dirty="0"/>
              <a:t> </a:t>
            </a:r>
            <a:r>
              <a:rPr lang="it-IT" sz="1600" b="0" i="1" dirty="0">
                <a:solidFill>
                  <a:schemeClr val="bg1"/>
                </a:solidFill>
              </a:rPr>
              <a:t>V. </a:t>
            </a:r>
            <a:r>
              <a:rPr lang="it-IT" sz="1600" b="0" i="1" dirty="0" err="1">
                <a:solidFill>
                  <a:schemeClr val="bg1"/>
                </a:solidFill>
              </a:rPr>
              <a:t>Hudolin</a:t>
            </a:r>
            <a:r>
              <a:rPr lang="it-IT" sz="1600" b="0" i="1" dirty="0">
                <a:solidFill>
                  <a:schemeClr val="bg1"/>
                </a:solidFill>
              </a:rPr>
              <a:t>, La sofferenza multidimensionale della famiglia, 1995, p. 92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0CD7CEB2-FD7D-4885-9C83-61CF34BFFECA}" type="slidenum">
              <a:rPr lang="it-IT"/>
              <a:pPr/>
              <a:t>16</a:t>
            </a:fld>
            <a:endParaRPr lang="it-IT"/>
          </a:p>
        </p:txBody>
      </p:sp>
      <p:sp>
        <p:nvSpPr>
          <p:cNvPr id="14338" name="Rectangle 2"/>
          <p:cNvSpPr>
            <a:spLocks noGrp="1" noChangeArrowheads="1"/>
          </p:cNvSpPr>
          <p:nvPr>
            <p:ph type="title"/>
          </p:nvPr>
        </p:nvSpPr>
        <p:spPr>
          <a:xfrm>
            <a:off x="0" y="228600"/>
            <a:ext cx="9144000" cy="1143000"/>
          </a:xfrm>
        </p:spPr>
        <p:txBody>
          <a:bodyPr/>
          <a:lstStyle/>
          <a:p>
            <a:r>
              <a:rPr lang="it-IT" dirty="0">
                <a:solidFill>
                  <a:schemeClr val="bg1"/>
                </a:solidFill>
              </a:rPr>
              <a:t> </a:t>
            </a:r>
            <a:r>
              <a:rPr lang="it-IT" dirty="0">
                <a:solidFill>
                  <a:srgbClr val="FFFF00"/>
                </a:solidFill>
                <a:latin typeface="+mn-lt"/>
              </a:rPr>
              <a:t>SUI PROBLEMI COMPLESSI</a:t>
            </a:r>
          </a:p>
        </p:txBody>
      </p:sp>
      <p:sp>
        <p:nvSpPr>
          <p:cNvPr id="14339" name="Rectangle 3"/>
          <p:cNvSpPr>
            <a:spLocks noGrp="1" noChangeArrowheads="1"/>
          </p:cNvSpPr>
          <p:nvPr>
            <p:ph type="body" idx="1"/>
          </p:nvPr>
        </p:nvSpPr>
        <p:spPr>
          <a:xfrm>
            <a:off x="304800" y="1524000"/>
            <a:ext cx="8534400" cy="4572000"/>
          </a:xfrm>
        </p:spPr>
        <p:txBody>
          <a:bodyPr>
            <a:normAutofit fontScale="92500" lnSpcReduction="10000"/>
          </a:bodyPr>
          <a:lstStyle/>
          <a:p>
            <a:r>
              <a:rPr lang="it-IT" sz="2800" dirty="0">
                <a:solidFill>
                  <a:schemeClr val="bg1"/>
                </a:solidFill>
              </a:rPr>
              <a:t>Per i problemi complessi i Club e i servizi pubblici devono </a:t>
            </a:r>
            <a:r>
              <a:rPr lang="it-IT" sz="2800" dirty="0" smtClean="0">
                <a:solidFill>
                  <a:schemeClr val="bg1"/>
                </a:solidFill>
              </a:rPr>
              <a:t>cooperare</a:t>
            </a:r>
          </a:p>
          <a:p>
            <a:pPr>
              <a:buNone/>
            </a:pPr>
            <a:endParaRPr lang="it-IT" sz="2800" dirty="0">
              <a:solidFill>
                <a:schemeClr val="bg1"/>
              </a:solidFill>
            </a:endParaRPr>
          </a:p>
          <a:p>
            <a:r>
              <a:rPr lang="it-IT" sz="2800" dirty="0">
                <a:solidFill>
                  <a:schemeClr val="bg1"/>
                </a:solidFill>
              </a:rPr>
              <a:t>Non solo nell’invio, ma per l’intero </a:t>
            </a:r>
            <a:r>
              <a:rPr lang="it-IT" sz="2800" dirty="0" smtClean="0">
                <a:solidFill>
                  <a:schemeClr val="bg1"/>
                </a:solidFill>
              </a:rPr>
              <a:t>programma</a:t>
            </a:r>
          </a:p>
          <a:p>
            <a:pPr>
              <a:buNone/>
            </a:pPr>
            <a:r>
              <a:rPr lang="it-IT" sz="2800" dirty="0" smtClean="0">
                <a:solidFill>
                  <a:schemeClr val="bg1"/>
                </a:solidFill>
              </a:rPr>
              <a:t> </a:t>
            </a:r>
            <a:endParaRPr lang="it-IT" sz="2800" dirty="0">
              <a:solidFill>
                <a:schemeClr val="bg1"/>
              </a:solidFill>
            </a:endParaRPr>
          </a:p>
          <a:p>
            <a:r>
              <a:rPr lang="it-IT" sz="2800" dirty="0">
                <a:solidFill>
                  <a:schemeClr val="bg1"/>
                </a:solidFill>
              </a:rPr>
              <a:t>Tale combinazione può essere </a:t>
            </a:r>
            <a:r>
              <a:rPr lang="it-IT" sz="2800" i="1" dirty="0">
                <a:solidFill>
                  <a:srgbClr val="FFFF00"/>
                </a:solidFill>
                <a:effectLst>
                  <a:outerShdw blurRad="38100" dist="38100" dir="2700000" algn="tl">
                    <a:srgbClr val="000000"/>
                  </a:outerShdw>
                </a:effectLst>
              </a:rPr>
              <a:t>causale</a:t>
            </a:r>
            <a:r>
              <a:rPr lang="it-IT" sz="2800" dirty="0">
                <a:solidFill>
                  <a:schemeClr val="bg1"/>
                </a:solidFill>
              </a:rPr>
              <a:t> (è la minoranza dei casi) o </a:t>
            </a:r>
            <a:r>
              <a:rPr lang="it-IT" sz="2800" i="1" dirty="0">
                <a:solidFill>
                  <a:srgbClr val="FFFF00"/>
                </a:solidFill>
                <a:effectLst>
                  <a:outerShdw blurRad="38100" dist="38100" dir="2700000" algn="tl">
                    <a:srgbClr val="000000"/>
                  </a:outerShdw>
                </a:effectLst>
              </a:rPr>
              <a:t>casuale</a:t>
            </a:r>
            <a:r>
              <a:rPr lang="it-IT" sz="2800" dirty="0">
                <a:solidFill>
                  <a:schemeClr val="bg1"/>
                </a:solidFill>
              </a:rPr>
              <a:t> (è la maggior parte) perché la loro incidenza e prevalenza sono alte nella popolazione </a:t>
            </a:r>
            <a:r>
              <a:rPr lang="it-IT" sz="2800" dirty="0" smtClean="0">
                <a:solidFill>
                  <a:schemeClr val="bg1"/>
                </a:solidFill>
              </a:rPr>
              <a:t>generale</a:t>
            </a:r>
          </a:p>
          <a:p>
            <a:pPr>
              <a:buNone/>
            </a:pPr>
            <a:endParaRPr lang="it-IT" sz="2800" dirty="0">
              <a:solidFill>
                <a:schemeClr val="bg1"/>
              </a:solidFill>
            </a:endParaRPr>
          </a:p>
          <a:p>
            <a:r>
              <a:rPr lang="it-IT" sz="2800" dirty="0">
                <a:solidFill>
                  <a:schemeClr val="bg1"/>
                </a:solidFill>
              </a:rPr>
              <a:t>L’approccio </a:t>
            </a:r>
            <a:r>
              <a:rPr lang="it-IT" sz="2800" dirty="0" err="1">
                <a:solidFill>
                  <a:schemeClr val="bg1"/>
                </a:solidFill>
              </a:rPr>
              <a:t>ecologico-sociale</a:t>
            </a:r>
            <a:r>
              <a:rPr lang="it-IT" sz="2800" dirty="0">
                <a:solidFill>
                  <a:schemeClr val="bg1"/>
                </a:solidFill>
              </a:rPr>
              <a:t> dei Club è utile per entrambi i problemi.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B03F7D5F-A040-4428-B79D-4655D2D39388}" type="slidenum">
              <a:rPr lang="it-IT"/>
              <a:pPr/>
              <a:t>17</a:t>
            </a:fld>
            <a:endParaRPr lang="it-IT"/>
          </a:p>
        </p:txBody>
      </p:sp>
      <p:sp>
        <p:nvSpPr>
          <p:cNvPr id="11266" name="Rectangle 2"/>
          <p:cNvSpPr>
            <a:spLocks noGrp="1" noChangeArrowheads="1"/>
          </p:cNvSpPr>
          <p:nvPr>
            <p:ph type="title"/>
          </p:nvPr>
        </p:nvSpPr>
        <p:spPr>
          <a:xfrm>
            <a:off x="0" y="-304800"/>
            <a:ext cx="9144000" cy="1371600"/>
          </a:xfrm>
        </p:spPr>
        <p:txBody>
          <a:bodyPr/>
          <a:lstStyle/>
          <a:p>
            <a:r>
              <a:rPr lang="it-IT" sz="3200" dirty="0">
                <a:solidFill>
                  <a:srgbClr val="FFFF00"/>
                </a:solidFill>
              </a:rPr>
              <a:t>EVIDENZE EPIDEMIOLOGICHE</a:t>
            </a:r>
          </a:p>
        </p:txBody>
      </p:sp>
      <p:sp>
        <p:nvSpPr>
          <p:cNvPr id="11267" name="Rectangle 3"/>
          <p:cNvSpPr>
            <a:spLocks noGrp="1" noChangeArrowheads="1"/>
          </p:cNvSpPr>
          <p:nvPr>
            <p:ph type="body" idx="1"/>
          </p:nvPr>
        </p:nvSpPr>
        <p:spPr>
          <a:xfrm>
            <a:off x="0" y="990600"/>
            <a:ext cx="9144000" cy="5105400"/>
          </a:xfrm>
        </p:spPr>
        <p:txBody>
          <a:bodyPr>
            <a:normAutofit fontScale="85000" lnSpcReduction="20000"/>
          </a:bodyPr>
          <a:lstStyle/>
          <a:p>
            <a:pPr>
              <a:lnSpc>
                <a:spcPct val="90000"/>
              </a:lnSpc>
            </a:pPr>
            <a:r>
              <a:rPr lang="it-IT" sz="2400" dirty="0">
                <a:solidFill>
                  <a:schemeClr val="bg1"/>
                </a:solidFill>
              </a:rPr>
              <a:t>Vi è un aumento dei disturbi emotivi (dal 25% della popolazione generale trovato nel 1985 al 30% del 1995</a:t>
            </a:r>
            <a:r>
              <a:rPr lang="it-IT" sz="2400" dirty="0" smtClean="0">
                <a:solidFill>
                  <a:schemeClr val="bg1"/>
                </a:solidFill>
              </a:rPr>
              <a:t>)</a:t>
            </a:r>
          </a:p>
          <a:p>
            <a:pPr>
              <a:lnSpc>
                <a:spcPct val="90000"/>
              </a:lnSpc>
              <a:buNone/>
            </a:pPr>
            <a:endParaRPr lang="it-IT" sz="2400" dirty="0">
              <a:solidFill>
                <a:schemeClr val="bg1"/>
              </a:solidFill>
            </a:endParaRPr>
          </a:p>
          <a:p>
            <a:pPr>
              <a:lnSpc>
                <a:spcPct val="90000"/>
              </a:lnSpc>
            </a:pPr>
            <a:r>
              <a:rPr lang="it-IT" sz="2400" dirty="0">
                <a:solidFill>
                  <a:schemeClr val="bg1"/>
                </a:solidFill>
              </a:rPr>
              <a:t>I consumi di alcol rimangono elevati in tutto l’Occidente (per quanto in riduzione) e in aumento nel terzo e quarto </a:t>
            </a:r>
            <a:r>
              <a:rPr lang="it-IT" sz="2400" dirty="0" smtClean="0">
                <a:solidFill>
                  <a:schemeClr val="bg1"/>
                </a:solidFill>
              </a:rPr>
              <a:t>mondo</a:t>
            </a:r>
          </a:p>
          <a:p>
            <a:pPr>
              <a:lnSpc>
                <a:spcPct val="90000"/>
              </a:lnSpc>
              <a:buNone/>
            </a:pPr>
            <a:endParaRPr lang="it-IT" sz="2400" dirty="0">
              <a:solidFill>
                <a:schemeClr val="bg1"/>
              </a:solidFill>
            </a:endParaRPr>
          </a:p>
          <a:p>
            <a:pPr>
              <a:lnSpc>
                <a:spcPct val="90000"/>
              </a:lnSpc>
            </a:pPr>
            <a:r>
              <a:rPr lang="it-IT" sz="2400" dirty="0">
                <a:solidFill>
                  <a:schemeClr val="bg1"/>
                </a:solidFill>
              </a:rPr>
              <a:t>Sono aumentati i rischi psico-patologici connessi all’uso delle droghe sintetiche (cd. “nuove droghe”), agli allucinogeni e alla cannabis soprattutto tra i </a:t>
            </a:r>
            <a:r>
              <a:rPr lang="it-IT" sz="2400" dirty="0" smtClean="0">
                <a:solidFill>
                  <a:schemeClr val="bg1"/>
                </a:solidFill>
              </a:rPr>
              <a:t>giovani</a:t>
            </a:r>
          </a:p>
          <a:p>
            <a:pPr>
              <a:lnSpc>
                <a:spcPct val="90000"/>
              </a:lnSpc>
              <a:buNone/>
            </a:pPr>
            <a:endParaRPr lang="it-IT" sz="2400" dirty="0">
              <a:solidFill>
                <a:schemeClr val="bg1"/>
              </a:solidFill>
            </a:endParaRPr>
          </a:p>
          <a:p>
            <a:pPr>
              <a:lnSpc>
                <a:spcPct val="90000"/>
              </a:lnSpc>
            </a:pPr>
            <a:r>
              <a:rPr lang="it-IT" sz="2400" dirty="0">
                <a:solidFill>
                  <a:schemeClr val="bg1"/>
                </a:solidFill>
              </a:rPr>
              <a:t>In Italia sono aumentati i consumi relativi di alcol tra i giovani (hanno ridotto i consumi i “forti bevitori” più anziani</a:t>
            </a:r>
            <a:r>
              <a:rPr lang="it-IT" sz="2400" dirty="0" smtClean="0">
                <a:solidFill>
                  <a:schemeClr val="bg1"/>
                </a:solidFill>
              </a:rPr>
              <a:t>)</a:t>
            </a:r>
          </a:p>
          <a:p>
            <a:pPr>
              <a:lnSpc>
                <a:spcPct val="90000"/>
              </a:lnSpc>
              <a:buNone/>
            </a:pPr>
            <a:endParaRPr lang="it-IT" sz="2400" dirty="0">
              <a:solidFill>
                <a:schemeClr val="bg1"/>
              </a:solidFill>
            </a:endParaRPr>
          </a:p>
          <a:p>
            <a:pPr>
              <a:lnSpc>
                <a:spcPct val="90000"/>
              </a:lnSpc>
            </a:pPr>
            <a:r>
              <a:rPr lang="it-IT" sz="2400" dirty="0">
                <a:solidFill>
                  <a:schemeClr val="bg1"/>
                </a:solidFill>
              </a:rPr>
              <a:t>Circa la metà degli utenti dei servizi psichiatrici fanno uso di alcol o di </a:t>
            </a:r>
            <a:r>
              <a:rPr lang="it-IT" sz="2400" dirty="0" smtClean="0">
                <a:solidFill>
                  <a:schemeClr val="bg1"/>
                </a:solidFill>
              </a:rPr>
              <a:t>sostanze o hanno altri comportamenti additivi combinati</a:t>
            </a:r>
          </a:p>
          <a:p>
            <a:pPr>
              <a:lnSpc>
                <a:spcPct val="90000"/>
              </a:lnSpc>
              <a:buNone/>
            </a:pPr>
            <a:endParaRPr lang="it-IT" sz="2400" dirty="0">
              <a:solidFill>
                <a:schemeClr val="bg1"/>
              </a:solidFill>
            </a:endParaRPr>
          </a:p>
          <a:p>
            <a:pPr>
              <a:lnSpc>
                <a:spcPct val="90000"/>
              </a:lnSpc>
            </a:pPr>
            <a:r>
              <a:rPr lang="it-IT" sz="2400" dirty="0">
                <a:solidFill>
                  <a:schemeClr val="bg1"/>
                </a:solidFill>
              </a:rPr>
              <a:t>Circa la metà degli utenti dei </a:t>
            </a:r>
            <a:r>
              <a:rPr lang="it-IT" sz="2400" dirty="0" smtClean="0">
                <a:solidFill>
                  <a:schemeClr val="bg1"/>
                </a:solidFill>
              </a:rPr>
              <a:t>SERD </a:t>
            </a:r>
            <a:r>
              <a:rPr lang="it-IT" sz="2400" dirty="0">
                <a:solidFill>
                  <a:schemeClr val="bg1"/>
                </a:solidFill>
              </a:rPr>
              <a:t>hanno un disturbo </a:t>
            </a:r>
            <a:r>
              <a:rPr lang="it-IT" sz="2400" dirty="0" smtClean="0">
                <a:solidFill>
                  <a:schemeClr val="bg1"/>
                </a:solidFill>
              </a:rPr>
              <a:t>psichico</a:t>
            </a:r>
          </a:p>
          <a:p>
            <a:pPr>
              <a:lnSpc>
                <a:spcPct val="90000"/>
              </a:lnSpc>
              <a:buNone/>
            </a:pPr>
            <a:endParaRPr lang="it-IT" sz="2400" dirty="0" smtClean="0"/>
          </a:p>
          <a:p>
            <a:pPr>
              <a:lnSpc>
                <a:spcPct val="90000"/>
              </a:lnSpc>
            </a:pPr>
            <a:r>
              <a:rPr lang="it-IT" sz="2400" dirty="0" smtClean="0">
                <a:solidFill>
                  <a:schemeClr val="bg1"/>
                </a:solidFill>
              </a:rPr>
              <a:t>Questi con gergo drammaticamente alpinistico “</a:t>
            </a:r>
            <a:r>
              <a:rPr lang="it-IT" sz="2400" dirty="0" err="1" smtClean="0">
                <a:solidFill>
                  <a:schemeClr val="bg1"/>
                </a:solidFill>
              </a:rPr>
              <a:t>follow</a:t>
            </a:r>
            <a:r>
              <a:rPr lang="it-IT" sz="2400" dirty="0" smtClean="0">
                <a:solidFill>
                  <a:schemeClr val="bg1"/>
                </a:solidFill>
              </a:rPr>
              <a:t> in the crick”</a:t>
            </a:r>
            <a:endParaRPr lang="it-IT" sz="24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5F3D3FCC-25C4-4D1B-8C40-5C5C9F85F4EE}" type="slidenum">
              <a:rPr lang="it-IT"/>
              <a:pPr/>
              <a:t>18</a:t>
            </a:fld>
            <a:endParaRPr lang="it-IT"/>
          </a:p>
        </p:txBody>
      </p:sp>
      <p:sp>
        <p:nvSpPr>
          <p:cNvPr id="12290" name="Rectangle 2"/>
          <p:cNvSpPr>
            <a:spLocks noGrp="1" noChangeArrowheads="1"/>
          </p:cNvSpPr>
          <p:nvPr>
            <p:ph type="title"/>
          </p:nvPr>
        </p:nvSpPr>
        <p:spPr>
          <a:xfrm>
            <a:off x="0" y="0"/>
            <a:ext cx="9144000" cy="1143000"/>
          </a:xfrm>
        </p:spPr>
        <p:txBody>
          <a:bodyPr/>
          <a:lstStyle/>
          <a:p>
            <a:r>
              <a:rPr lang="it-IT" sz="3200" dirty="0">
                <a:solidFill>
                  <a:srgbClr val="FFFF00"/>
                </a:solidFill>
              </a:rPr>
              <a:t>PROBLEMI DOPPI E “DOPPIA DIAGNOSI”</a:t>
            </a:r>
          </a:p>
        </p:txBody>
      </p:sp>
      <p:sp>
        <p:nvSpPr>
          <p:cNvPr id="12291" name="Rectangle 3"/>
          <p:cNvSpPr>
            <a:spLocks noGrp="1" noChangeArrowheads="1"/>
          </p:cNvSpPr>
          <p:nvPr>
            <p:ph type="body" idx="1"/>
          </p:nvPr>
        </p:nvSpPr>
        <p:spPr>
          <a:xfrm>
            <a:off x="304800" y="1066800"/>
            <a:ext cx="8610600" cy="5029200"/>
          </a:xfrm>
        </p:spPr>
        <p:txBody>
          <a:bodyPr>
            <a:normAutofit lnSpcReduction="10000"/>
          </a:bodyPr>
          <a:lstStyle/>
          <a:p>
            <a:r>
              <a:rPr lang="it-IT" sz="2400" dirty="0">
                <a:solidFill>
                  <a:schemeClr val="bg1"/>
                </a:solidFill>
              </a:rPr>
              <a:t>È di moda parlare di </a:t>
            </a:r>
            <a:r>
              <a:rPr lang="it-IT" sz="2400" i="1" dirty="0">
                <a:solidFill>
                  <a:schemeClr val="bg1"/>
                </a:solidFill>
                <a:effectLst>
                  <a:outerShdw blurRad="38100" dist="38100" dir="2700000" algn="tl">
                    <a:srgbClr val="000000"/>
                  </a:outerShdw>
                </a:effectLst>
              </a:rPr>
              <a:t>doppia diagnosi</a:t>
            </a:r>
            <a:r>
              <a:rPr lang="it-IT" sz="2400" dirty="0">
                <a:solidFill>
                  <a:schemeClr val="bg1"/>
                </a:solidFill>
              </a:rPr>
              <a:t>, essa è una definizione amministrativa, cioè un problema di competenze tra servizi, soprattutto oggi che questi problemi sono in </a:t>
            </a:r>
            <a:r>
              <a:rPr lang="it-IT" sz="2400" dirty="0" smtClean="0">
                <a:solidFill>
                  <a:schemeClr val="bg1"/>
                </a:solidFill>
              </a:rPr>
              <a:t>aumento</a:t>
            </a:r>
          </a:p>
          <a:p>
            <a:endParaRPr lang="it-IT" sz="2400" dirty="0">
              <a:solidFill>
                <a:schemeClr val="bg1"/>
              </a:solidFill>
            </a:endParaRPr>
          </a:p>
          <a:p>
            <a:r>
              <a:rPr lang="it-IT" sz="2400" dirty="0">
                <a:solidFill>
                  <a:schemeClr val="bg1"/>
                </a:solidFill>
              </a:rPr>
              <a:t>Si è tornati a parlare di “malattia” e non di comportamenti e stili di vita </a:t>
            </a:r>
            <a:r>
              <a:rPr lang="it-IT" sz="2400" dirty="0" smtClean="0">
                <a:solidFill>
                  <a:schemeClr val="bg1"/>
                </a:solidFill>
              </a:rPr>
              <a:t>(cfr. in Italia molte società scientifiche)</a:t>
            </a:r>
          </a:p>
          <a:p>
            <a:pPr>
              <a:buNone/>
            </a:pPr>
            <a:endParaRPr lang="it-IT" sz="2400" dirty="0">
              <a:solidFill>
                <a:schemeClr val="bg1"/>
              </a:solidFill>
            </a:endParaRPr>
          </a:p>
          <a:p>
            <a:r>
              <a:rPr lang="it-IT" sz="2400" dirty="0">
                <a:solidFill>
                  <a:schemeClr val="bg1"/>
                </a:solidFill>
              </a:rPr>
              <a:t>È pericolosa la soluzione istituzionale che </a:t>
            </a:r>
            <a:r>
              <a:rPr lang="it-IT" sz="2400" dirty="0" smtClean="0">
                <a:solidFill>
                  <a:schemeClr val="bg1"/>
                </a:solidFill>
              </a:rPr>
              <a:t>è stata </a:t>
            </a:r>
            <a:r>
              <a:rPr lang="it-IT" sz="2400" dirty="0">
                <a:solidFill>
                  <a:schemeClr val="bg1"/>
                </a:solidFill>
              </a:rPr>
              <a:t>prospettata, cioè le </a:t>
            </a:r>
            <a:r>
              <a:rPr lang="it-IT" sz="2400" i="1" dirty="0">
                <a:solidFill>
                  <a:schemeClr val="bg1"/>
                </a:solidFill>
                <a:effectLst>
                  <a:outerShdw blurRad="38100" dist="38100" dir="2700000" algn="tl">
                    <a:srgbClr val="000000"/>
                  </a:outerShdw>
                </a:effectLst>
              </a:rPr>
              <a:t>comunità terapeutica separata</a:t>
            </a:r>
            <a:r>
              <a:rPr lang="it-IT" sz="2400" dirty="0">
                <a:solidFill>
                  <a:schemeClr val="bg1"/>
                </a:solidFill>
              </a:rPr>
              <a:t>, un nuovo piccolo manicomio</a:t>
            </a:r>
            <a:r>
              <a:rPr lang="it-IT" sz="2400" dirty="0" smtClean="0">
                <a:solidFill>
                  <a:schemeClr val="bg1"/>
                </a:solidFill>
              </a:rPr>
              <a:t>. Fra l’altro è anche molto costosa.</a:t>
            </a:r>
          </a:p>
          <a:p>
            <a:endParaRPr lang="it-IT" sz="2400" dirty="0">
              <a:solidFill>
                <a:schemeClr val="bg1"/>
              </a:solidFill>
            </a:endParaRPr>
          </a:p>
          <a:p>
            <a:r>
              <a:rPr lang="it-IT" sz="2400" dirty="0">
                <a:solidFill>
                  <a:schemeClr val="bg1"/>
                </a:solidFill>
              </a:rPr>
              <a:t>Per noi è più utile rimanere fedeli alla lezione di </a:t>
            </a:r>
            <a:r>
              <a:rPr lang="it-IT" sz="2400" dirty="0" err="1">
                <a:solidFill>
                  <a:schemeClr val="bg1"/>
                </a:solidFill>
              </a:rPr>
              <a:t>Hudolin</a:t>
            </a:r>
            <a:r>
              <a:rPr lang="it-IT" sz="2400" dirty="0">
                <a:solidFill>
                  <a:schemeClr val="bg1"/>
                </a:solidFill>
              </a:rPr>
              <a:t> e di gran parte della letteratura scientifica e parlare di </a:t>
            </a:r>
            <a:r>
              <a:rPr lang="it-IT" sz="2400" i="1" dirty="0">
                <a:solidFill>
                  <a:schemeClr val="bg1"/>
                </a:solidFill>
                <a:effectLst>
                  <a:outerShdw blurRad="38100" dist="38100" dir="2700000" algn="tl">
                    <a:srgbClr val="000000"/>
                  </a:outerShdw>
                </a:effectLst>
              </a:rPr>
              <a:t>problemi doppi</a:t>
            </a:r>
            <a:r>
              <a:rPr lang="it-IT" sz="2400" dirty="0">
                <a:solidFill>
                  <a:schemeClr val="bg1"/>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p:cNvSpPr>
            <a:spLocks noGrp="1"/>
          </p:cNvSpPr>
          <p:nvPr>
            <p:ph type="title"/>
          </p:nvPr>
        </p:nvSpPr>
        <p:spPr>
          <a:xfrm>
            <a:off x="685800" y="188913"/>
            <a:ext cx="7772400" cy="792162"/>
          </a:xfrm>
        </p:spPr>
        <p:txBody>
          <a:bodyPr/>
          <a:lstStyle/>
          <a:p>
            <a:r>
              <a:rPr lang="it-IT" sz="3600" dirty="0" smtClean="0">
                <a:solidFill>
                  <a:srgbClr val="FFFF00"/>
                </a:solidFill>
              </a:rPr>
              <a:t>LO STILE </a:t>
            </a:r>
            <a:r>
              <a:rPr lang="it-IT" sz="3600" dirty="0" err="1" smtClean="0">
                <a:solidFill>
                  <a:srgbClr val="FFFF00"/>
                </a:solidFill>
              </a:rPr>
              <a:t>DI</a:t>
            </a:r>
            <a:r>
              <a:rPr lang="it-IT" sz="3600" dirty="0" smtClean="0">
                <a:solidFill>
                  <a:srgbClr val="FFFF00"/>
                </a:solidFill>
              </a:rPr>
              <a:t> VITA “DEPRESSO”</a:t>
            </a:r>
          </a:p>
        </p:txBody>
      </p:sp>
      <p:sp>
        <p:nvSpPr>
          <p:cNvPr id="29699" name="Segnaposto contenuto 2"/>
          <p:cNvSpPr>
            <a:spLocks noGrp="1"/>
          </p:cNvSpPr>
          <p:nvPr>
            <p:ph idx="1"/>
          </p:nvPr>
        </p:nvSpPr>
        <p:spPr>
          <a:xfrm>
            <a:off x="539750" y="1125538"/>
            <a:ext cx="8208963" cy="4826000"/>
          </a:xfrm>
        </p:spPr>
        <p:txBody>
          <a:bodyPr>
            <a:normAutofit lnSpcReduction="10000"/>
          </a:bodyPr>
          <a:lstStyle/>
          <a:p>
            <a:pPr>
              <a:defRPr/>
            </a:pPr>
            <a:r>
              <a:rPr lang="it-IT" sz="2800" dirty="0" smtClean="0">
                <a:solidFill>
                  <a:schemeClr val="bg1"/>
                </a:solidFill>
              </a:rPr>
              <a:t>Le persone depresse hanno uno stile di vita simile a quello dei cardiopatici:</a:t>
            </a:r>
          </a:p>
          <a:p>
            <a:pPr marL="514350" indent="-514350">
              <a:buFontTx/>
              <a:buAutoNum type="arabicPeriod"/>
              <a:defRPr/>
            </a:pPr>
            <a:r>
              <a:rPr lang="it-IT" sz="1800" dirty="0" smtClean="0">
                <a:solidFill>
                  <a:schemeClr val="bg1"/>
                </a:solidFill>
              </a:rPr>
              <a:t>Vita stressante;</a:t>
            </a:r>
          </a:p>
          <a:p>
            <a:pPr marL="514350" indent="-514350">
              <a:buFontTx/>
              <a:buAutoNum type="arabicPeriod"/>
              <a:defRPr/>
            </a:pPr>
            <a:r>
              <a:rPr lang="it-IT" sz="1800" dirty="0" smtClean="0">
                <a:solidFill>
                  <a:schemeClr val="bg1"/>
                </a:solidFill>
              </a:rPr>
              <a:t>Vita sedentaria;</a:t>
            </a:r>
          </a:p>
          <a:p>
            <a:pPr marL="514350" indent="-514350">
              <a:buFontTx/>
              <a:buAutoNum type="arabicPeriod"/>
              <a:defRPr/>
            </a:pPr>
            <a:r>
              <a:rPr lang="it-IT" sz="1800" dirty="0" smtClean="0">
                <a:solidFill>
                  <a:schemeClr val="bg1"/>
                </a:solidFill>
              </a:rPr>
              <a:t>Dieta ricca di zuccheri.</a:t>
            </a:r>
          </a:p>
          <a:p>
            <a:pPr marL="514350" indent="-514350">
              <a:defRPr/>
            </a:pPr>
            <a:r>
              <a:rPr lang="it-IT" sz="2800" dirty="0" smtClean="0">
                <a:solidFill>
                  <a:schemeClr val="bg1"/>
                </a:solidFill>
              </a:rPr>
              <a:t>Non sappiamo se questo è la causa della depressione o la conseguenza, con tutta probabilità vale una causalità circolare</a:t>
            </a:r>
          </a:p>
          <a:p>
            <a:pPr marL="514350" indent="-514350">
              <a:defRPr/>
            </a:pPr>
            <a:r>
              <a:rPr lang="it-IT" sz="2800" dirty="0" smtClean="0">
                <a:solidFill>
                  <a:schemeClr val="bg1"/>
                </a:solidFill>
              </a:rPr>
              <a:t>Si sta cominciando a provare una “terapia del benessere” (G. Fava, Bologna, 2017)</a:t>
            </a:r>
          </a:p>
          <a:p>
            <a:pPr marL="514350" indent="-514350">
              <a:defRPr/>
            </a:pPr>
            <a:r>
              <a:rPr lang="it-IT" sz="2800" dirty="0" smtClean="0">
                <a:solidFill>
                  <a:schemeClr val="bg1"/>
                </a:solidFill>
              </a:rPr>
              <a:t>Purtroppo non abbiamo studi approfonditi in merito alle varie “patologie” psichiche.</a:t>
            </a:r>
          </a:p>
          <a:p>
            <a:pPr marL="514350" indent="-514350">
              <a:defRPr/>
            </a:pPr>
            <a:endParaRPr lang="it-IT" dirty="0" smtClean="0">
              <a:solidFill>
                <a:schemeClr val="bg1"/>
              </a:solidFill>
            </a:endParaRPr>
          </a:p>
        </p:txBody>
      </p:sp>
      <p:sp>
        <p:nvSpPr>
          <p:cNvPr id="34820" name="Segnaposto piè di pagina 3"/>
          <p:cNvSpPr>
            <a:spLocks noGrp="1"/>
          </p:cNvSpPr>
          <p:nvPr>
            <p:ph type="ftr" sz="quarter" idx="11"/>
          </p:nvPr>
        </p:nvSpPr>
        <p:spPr>
          <a:xfrm>
            <a:off x="2771775" y="6308725"/>
            <a:ext cx="3165475" cy="457200"/>
          </a:xfrm>
          <a:noFill/>
        </p:spPr>
        <p:txBody>
          <a:bodyPr/>
          <a:lstStyle/>
          <a:p>
            <a:pPr algn="l"/>
            <a:endParaRPr lang="it-IT" smtClean="0">
              <a:latin typeface="Comic Sans MS" pitchFamily="66" charset="0"/>
            </a:endParaRPr>
          </a:p>
          <a:p>
            <a:pPr algn="l"/>
            <a:r>
              <a:rPr lang="it-IT" smtClean="0">
                <a:latin typeface="Comic Sans MS" pitchFamily="66" charset="0"/>
              </a:rPr>
              <a:t>Corlito, Grosseto,  3.12.2018</a:t>
            </a:r>
          </a:p>
        </p:txBody>
      </p:sp>
      <p:sp>
        <p:nvSpPr>
          <p:cNvPr id="34821" name="Segnaposto numero diapositiva 4"/>
          <p:cNvSpPr>
            <a:spLocks noGrp="1"/>
          </p:cNvSpPr>
          <p:nvPr>
            <p:ph type="sldNum" sz="quarter" idx="12"/>
          </p:nvPr>
        </p:nvSpPr>
        <p:spPr>
          <a:xfrm>
            <a:off x="6553200" y="6248400"/>
            <a:ext cx="2195513" cy="457200"/>
          </a:xfrm>
          <a:noFill/>
        </p:spPr>
        <p:txBody>
          <a:bodyPr/>
          <a:lstStyle/>
          <a:p>
            <a:pPr algn="ctr"/>
            <a:endParaRPr lang="it-IT" smtClean="0"/>
          </a:p>
          <a:p>
            <a:pPr algn="ctr"/>
            <a:fld id="{EEF8CA78-CC8C-45B1-9E2D-B5790E32E13F}" type="slidenum">
              <a:rPr lang="it-IT" smtClean="0">
                <a:latin typeface="Comic Sans MS" pitchFamily="66" charset="0"/>
              </a:rPr>
              <a:pPr algn="ctr"/>
              <a:t>19</a:t>
            </a:fld>
            <a:endParaRPr lang="it-IT" smtClean="0">
              <a:latin typeface="Comic Sans MS" pitchFamily="66" charset="0"/>
            </a:endParaRPr>
          </a:p>
        </p:txBody>
      </p:sp>
      <p:sp>
        <p:nvSpPr>
          <p:cNvPr id="6" name="Segnaposto contenuto 2"/>
          <p:cNvSpPr txBox="1">
            <a:spLocks/>
          </p:cNvSpPr>
          <p:nvPr/>
        </p:nvSpPr>
        <p:spPr bwMode="auto">
          <a:xfrm>
            <a:off x="539552" y="1124744"/>
            <a:ext cx="8208963" cy="482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FontTx/>
              <a:buChar char="•"/>
              <a:tabLst/>
              <a:defRPr/>
            </a:pPr>
            <a:endParaRPr kumimoji="0" lang="it-IT" sz="3200" b="0"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Segnaposto numero diapositiva 5"/>
          <p:cNvSpPr>
            <a:spLocks noGrp="1"/>
          </p:cNvSpPr>
          <p:nvPr>
            <p:ph type="sldNum" sz="quarter" idx="12"/>
          </p:nvPr>
        </p:nvSpPr>
        <p:spPr/>
        <p:txBody>
          <a:bodyPr/>
          <a:lstStyle/>
          <a:p>
            <a:fld id="{24B9C320-262B-4BD2-8005-3295BBE66161}" type="slidenum">
              <a:rPr lang="it-IT"/>
              <a:pPr/>
              <a:t>2</a:t>
            </a:fld>
            <a:endParaRPr lang="it-IT"/>
          </a:p>
        </p:txBody>
      </p:sp>
      <p:sp>
        <p:nvSpPr>
          <p:cNvPr id="52226" name="Rectangle 2"/>
          <p:cNvSpPr>
            <a:spLocks noGrp="1" noChangeArrowheads="1"/>
          </p:cNvSpPr>
          <p:nvPr>
            <p:ph type="title"/>
          </p:nvPr>
        </p:nvSpPr>
        <p:spPr>
          <a:xfrm>
            <a:off x="1295400" y="304800"/>
            <a:ext cx="7162800" cy="914400"/>
          </a:xfrm>
        </p:spPr>
        <p:txBody>
          <a:bodyPr/>
          <a:lstStyle/>
          <a:p>
            <a:r>
              <a:rPr lang="it-IT" sz="3200" dirty="0">
                <a:solidFill>
                  <a:srgbClr val="FFFF00"/>
                </a:solidFill>
                <a:latin typeface="+mn-lt"/>
              </a:rPr>
              <a:t>QUESTO CORSO HA UNA STORIA</a:t>
            </a:r>
          </a:p>
        </p:txBody>
      </p:sp>
      <p:sp>
        <p:nvSpPr>
          <p:cNvPr id="52227" name="Rectangle 3"/>
          <p:cNvSpPr>
            <a:spLocks noGrp="1" noChangeArrowheads="1"/>
          </p:cNvSpPr>
          <p:nvPr>
            <p:ph type="body" idx="1"/>
          </p:nvPr>
        </p:nvSpPr>
        <p:spPr>
          <a:xfrm>
            <a:off x="1219200" y="1371600"/>
            <a:ext cx="7239000" cy="4724400"/>
          </a:xfrm>
        </p:spPr>
        <p:txBody>
          <a:bodyPr>
            <a:normAutofit lnSpcReduction="10000"/>
          </a:bodyPr>
          <a:lstStyle/>
          <a:p>
            <a:pPr>
              <a:lnSpc>
                <a:spcPct val="90000"/>
              </a:lnSpc>
            </a:pPr>
            <a:r>
              <a:rPr lang="it-IT" sz="2600" dirty="0">
                <a:solidFill>
                  <a:schemeClr val="bg1"/>
                </a:solidFill>
              </a:rPr>
              <a:t>È stato teorizzato da </a:t>
            </a:r>
            <a:r>
              <a:rPr lang="it-IT" sz="2600" dirty="0" err="1">
                <a:solidFill>
                  <a:schemeClr val="bg1"/>
                </a:solidFill>
              </a:rPr>
              <a:t>Hudolin</a:t>
            </a:r>
            <a:r>
              <a:rPr lang="it-IT" sz="2600" dirty="0">
                <a:solidFill>
                  <a:schemeClr val="bg1"/>
                </a:solidFill>
              </a:rPr>
              <a:t> (1995)</a:t>
            </a:r>
          </a:p>
          <a:p>
            <a:pPr>
              <a:lnSpc>
                <a:spcPct val="90000"/>
              </a:lnSpc>
            </a:pPr>
            <a:r>
              <a:rPr lang="it-IT" sz="2600" dirty="0">
                <a:solidFill>
                  <a:schemeClr val="bg1"/>
                </a:solidFill>
              </a:rPr>
              <a:t>È stato tenuto la prima volta da </a:t>
            </a:r>
            <a:r>
              <a:rPr lang="it-IT" sz="2600" dirty="0" err="1">
                <a:solidFill>
                  <a:schemeClr val="bg1"/>
                </a:solidFill>
              </a:rPr>
              <a:t>Hudolin</a:t>
            </a:r>
            <a:r>
              <a:rPr lang="it-IT" sz="2600" dirty="0">
                <a:solidFill>
                  <a:schemeClr val="bg1"/>
                </a:solidFill>
              </a:rPr>
              <a:t> all’</a:t>
            </a:r>
            <a:r>
              <a:rPr lang="it-IT" sz="2600" dirty="0" err="1">
                <a:solidFill>
                  <a:schemeClr val="bg1"/>
                </a:solidFill>
              </a:rPr>
              <a:t>Amiata</a:t>
            </a:r>
            <a:r>
              <a:rPr lang="it-IT" sz="2600" dirty="0">
                <a:solidFill>
                  <a:schemeClr val="bg1"/>
                </a:solidFill>
              </a:rPr>
              <a:t> (1995) </a:t>
            </a:r>
          </a:p>
          <a:p>
            <a:pPr>
              <a:lnSpc>
                <a:spcPct val="90000"/>
              </a:lnSpc>
            </a:pPr>
            <a:r>
              <a:rPr lang="it-IT" sz="2600" dirty="0">
                <a:solidFill>
                  <a:schemeClr val="bg1"/>
                </a:solidFill>
              </a:rPr>
              <a:t>Ripetuto a Genova (2005) </a:t>
            </a:r>
          </a:p>
          <a:p>
            <a:pPr>
              <a:lnSpc>
                <a:spcPct val="90000"/>
              </a:lnSpc>
            </a:pPr>
            <a:r>
              <a:rPr lang="it-IT" sz="2600" dirty="0">
                <a:solidFill>
                  <a:schemeClr val="bg1"/>
                </a:solidFill>
              </a:rPr>
              <a:t>Poi </a:t>
            </a:r>
            <a:r>
              <a:rPr lang="it-IT" sz="2600" dirty="0" smtClean="0">
                <a:solidFill>
                  <a:schemeClr val="bg1"/>
                </a:solidFill>
              </a:rPr>
              <a:t>al SERT di Avellino (2007</a:t>
            </a:r>
            <a:r>
              <a:rPr lang="it-IT" sz="2600" dirty="0">
                <a:solidFill>
                  <a:schemeClr val="bg1"/>
                </a:solidFill>
              </a:rPr>
              <a:t>)</a:t>
            </a:r>
          </a:p>
          <a:p>
            <a:pPr>
              <a:lnSpc>
                <a:spcPct val="90000"/>
              </a:lnSpc>
            </a:pPr>
            <a:r>
              <a:rPr lang="it-IT" sz="2600" dirty="0" smtClean="0">
                <a:solidFill>
                  <a:schemeClr val="bg1"/>
                </a:solidFill>
              </a:rPr>
              <a:t>In </a:t>
            </a:r>
            <a:r>
              <a:rPr lang="it-IT" sz="2600" dirty="0">
                <a:solidFill>
                  <a:schemeClr val="bg1"/>
                </a:solidFill>
              </a:rPr>
              <a:t>una versione rinnovata </a:t>
            </a:r>
            <a:r>
              <a:rPr lang="it-IT" sz="2600" dirty="0" smtClean="0">
                <a:solidFill>
                  <a:schemeClr val="bg1"/>
                </a:solidFill>
              </a:rPr>
              <a:t>a </a:t>
            </a:r>
          </a:p>
          <a:p>
            <a:pPr>
              <a:lnSpc>
                <a:spcPct val="90000"/>
              </a:lnSpc>
              <a:buNone/>
            </a:pPr>
            <a:r>
              <a:rPr lang="it-IT" sz="2600" dirty="0" smtClean="0">
                <a:solidFill>
                  <a:schemeClr val="bg1"/>
                </a:solidFill>
              </a:rPr>
              <a:t>   Grosseto con </a:t>
            </a:r>
            <a:r>
              <a:rPr lang="it-IT" sz="2600" dirty="0">
                <a:solidFill>
                  <a:schemeClr val="bg1"/>
                </a:solidFill>
              </a:rPr>
              <a:t>il contributo </a:t>
            </a:r>
            <a:r>
              <a:rPr lang="it-IT" sz="2600" dirty="0" smtClean="0">
                <a:solidFill>
                  <a:schemeClr val="bg1"/>
                </a:solidFill>
              </a:rPr>
              <a:t>del  </a:t>
            </a:r>
          </a:p>
          <a:p>
            <a:pPr>
              <a:lnSpc>
                <a:spcPct val="90000"/>
              </a:lnSpc>
              <a:buNone/>
            </a:pPr>
            <a:r>
              <a:rPr lang="it-IT" sz="2600" dirty="0" smtClean="0">
                <a:solidFill>
                  <a:schemeClr val="bg1"/>
                </a:solidFill>
              </a:rPr>
              <a:t>   Forum </a:t>
            </a:r>
            <a:r>
              <a:rPr lang="it-IT" sz="2600" dirty="0">
                <a:solidFill>
                  <a:schemeClr val="bg1"/>
                </a:solidFill>
              </a:rPr>
              <a:t>Nazionale </a:t>
            </a:r>
            <a:r>
              <a:rPr lang="it-IT" sz="2600" dirty="0" err="1">
                <a:solidFill>
                  <a:schemeClr val="bg1"/>
                </a:solidFill>
              </a:rPr>
              <a:t>E.E.C.</a:t>
            </a:r>
            <a:r>
              <a:rPr lang="it-IT" sz="2600" dirty="0">
                <a:solidFill>
                  <a:schemeClr val="bg1"/>
                </a:solidFill>
              </a:rPr>
              <a:t> di </a:t>
            </a:r>
            <a:r>
              <a:rPr lang="it-IT" sz="2600" dirty="0" smtClean="0">
                <a:solidFill>
                  <a:schemeClr val="bg1"/>
                </a:solidFill>
              </a:rPr>
              <a:t>Fiuggi (2014)</a:t>
            </a:r>
          </a:p>
          <a:p>
            <a:pPr>
              <a:lnSpc>
                <a:spcPct val="90000"/>
              </a:lnSpc>
            </a:pPr>
            <a:r>
              <a:rPr lang="it-IT" sz="2600" dirty="0" smtClean="0">
                <a:solidFill>
                  <a:schemeClr val="bg1"/>
                </a:solidFill>
              </a:rPr>
              <a:t>Ad </a:t>
            </a:r>
            <a:r>
              <a:rPr lang="it-IT" sz="2600" dirty="0" err="1" smtClean="0">
                <a:solidFill>
                  <a:schemeClr val="bg1"/>
                </a:solidFill>
              </a:rPr>
              <a:t>Attigliano</a:t>
            </a:r>
            <a:r>
              <a:rPr lang="it-IT" sz="2600" dirty="0" smtClean="0">
                <a:solidFill>
                  <a:schemeClr val="bg1"/>
                </a:solidFill>
              </a:rPr>
              <a:t> in Umbria  (2014)</a:t>
            </a:r>
          </a:p>
          <a:p>
            <a:pPr>
              <a:lnSpc>
                <a:spcPct val="90000"/>
              </a:lnSpc>
            </a:pPr>
            <a:r>
              <a:rPr lang="it-IT" sz="2600" dirty="0" smtClean="0">
                <a:solidFill>
                  <a:schemeClr val="bg1"/>
                </a:solidFill>
              </a:rPr>
              <a:t>A Monfalcone in Friuli (2016)</a:t>
            </a:r>
          </a:p>
          <a:p>
            <a:pPr>
              <a:lnSpc>
                <a:spcPct val="90000"/>
              </a:lnSpc>
            </a:pPr>
            <a:r>
              <a:rPr lang="it-IT" sz="2600" dirty="0" smtClean="0">
                <a:solidFill>
                  <a:schemeClr val="bg1"/>
                </a:solidFill>
              </a:rPr>
              <a:t>Questa è la II ^ </a:t>
            </a:r>
            <a:r>
              <a:rPr lang="it-IT" sz="2600" smtClean="0">
                <a:solidFill>
                  <a:schemeClr val="bg1"/>
                </a:solidFill>
              </a:rPr>
              <a:t>edizione grossetana  </a:t>
            </a:r>
            <a:endParaRPr lang="it-IT" sz="2600" dirty="0" smtClean="0">
              <a:solidFill>
                <a:schemeClr val="bg1"/>
              </a:solidFill>
            </a:endParaRPr>
          </a:p>
          <a:p>
            <a:pPr>
              <a:lnSpc>
                <a:spcPct val="90000"/>
              </a:lnSpc>
            </a:pPr>
            <a:endParaRPr lang="it-IT" dirty="0">
              <a:solidFill>
                <a:schemeClr val="bg1"/>
              </a:solidFill>
              <a:latin typeface="Comic Sans MS" pitchFamily="66" charset="0"/>
            </a:endParaRPr>
          </a:p>
        </p:txBody>
      </p:sp>
      <p:sp>
        <p:nvSpPr>
          <p:cNvPr id="52229" name="AutoShape 5" descr="data:image/jpeg;base64,/9j/4AAQSkZJRgABAQAAAQABAAD/2wCEAAkGBhISERQREg4QEhAVEBAVDxAVDxAPDxAUFBQVFRQUFRQXHCYeFxkvGRYSIDEgIycpLC0sFR4xNTAqNSYrLCkBCQoKDgwOGg8PGikgHxwpNSksLCwpLCksKSwsLCwpNCwpKSwvKSkpLCwpKSkpNSksLCksLCkpKSwqKS8sKSkpKf/AABEIAKAAbgMBIgACEQEDEQH/xAAaAAACAwEBAAAAAAAAAAAAAAACAwABBAYF/8QAOxAAAQMCAwQGCAQGAwAAAAAAAQACEQMhEjFBBFGBkRMiYXGx8AUGIzJCosHRUmKSoTRDcrLh8RQVJP/EABoBAAIDAQEAAAAAAAAAAAAAAAECAAMEBQb/xAAkEQACAgIBBAIDAQAAAAAAAAAAAQIRAyExBBITQTJRIjNxFP/aAAwDAQACEQMRAD8A99pPnuRocW7zZAXcV4Pk9mtjHOSnVED3KkVEZImNUVFbAnoeisJCiIvlCUUQIN8VbnmFTb8lRPYlrYBe0+5xCxLbtD+plqEuhsBcAQ5onKZ3xoFqxJtGLO6lszKytf8A1jt45Ov+yVX2fCQJBtKvcWuShSTNjneeCrEhnzwUWCjppaIoorCgxbQqyVqi5AhQVtbKEI4siRl0rGFHi6pwsDzTXCQlbFZm2odXvIS6O0AAdZwInLFrfQrTglpFrSY7hJ8Cm7H6Ix3EE2lu4FpId3TC2YLrRh6hru2ZDttvfeeLh9UmrXxGTMxq4u8V0OzeiqZrFhpNgNa/M5OHukd88kG3+ihPs6AEOcLSQRDSD4rQ4yaMynFM8sjw+ipE5CuaddEAR02q6ajzBS36DYJtZRrZRVXTBQ09yK4IFSapWbqhaYThcJW62B/YBbLUynkra20KmtS2KZnCDlMEEiYXv7DTpiqwgEexlhnqxeQe268/0fSDqzQe05A850W91GHVcZxhrHOpgGCGuaQQP3C6XT/Gzn9U7lQNV7n7QwtIaWvex0xcWItrYle4afaecLlvRlBtTA8E421Gzf8AD42C6BvpNnSOpT1mgHXWPutcH7Mc0cifPJE2yEH6eCN3YuOd4j2xBUdcTqqBJsqwncUEgkaJCjG6omNv2JgpRe6AHKhdYIWuOidUbvsoxm5C9A7lQaqFIUc6AkEGUdoNM4x70EDjvT6fpzrFzmSS0AxEf6WFxlsrMtOLJKKpCvDGe2erS2sM9xsdcu0iCZj6I3ba3pTUwGS0AiRzXnUnHLRNKPnmtWVywQTMxb54IqQ5KBu/zZWaaqbNKeiYoKNpcbNmbmI3XSSmbPWLHB4Fw4HMCd4PZEjingvyW6FyaV1ZfS1IxSYmJtY5/RHSqGMytOGmMbcTS01ZZcX9k/BPHCErZ8BwyA04wKgn4YbDh83JXzxy9SM/ki18Re0vcIubiQbGxyKqjtDjr3ZLVVwFjbguDaIuRGGDi7jkhFFo6waHM3lzT8cYiJmIjio8LfDAsse3aFEHil1nQtlYMAdBbYEshwJPtCPCP2WR5kLNPG4SpluOfdsCk6bIOjvClMkFW90OlCt6L6obTbCJUx0hWkZUxDioKpyTWsH7fRJcyCnVMsVEjtTRstg4uABcWycpDQb8wOKTCZRxZCYJmMxOUp40uSSv0x+zbPiaSLxZwABIyuRnF9BonNoBocbQWSLXHtQyUllNwjCXAg2IBkceSGp0hBBLogyI0Jxbt91ZCWNcp2ZZKbfKoezZhLpNmurN402Y57knaaBb8QxBrbRctd1onXRKDqk5vuSTbVwwnTUJwa6L4jprw0RlKEV+KYeySdtouvsowziybTcbaPhC7ZcBhzxfpI7Sx2EjvkHkrqOcBfFEAG2gyCz1HuObiZJPbJzUUsdcMMVk+0aqXo/rlpcSG1HMNokhjnA5/lQ7Hs0uY6ZGOniBbHv4vsg6Z2eIziDid7oInkShNVwgh7rYfl93TRNHJivgDjlerDbRw5uE4GOA3h17HlzUQUicpMQI7BuTFmyNOWiyn7FmpHnsQlwPehe0+e5DKFFqQ5lNQOAtDpm0EQpTMhFhQU3EVq+Roq2+L9ShePz/AKgghSFPKyvxoEkA/HH9QlNbUH58vxLO9FSCfyugvGqJWqjI47/mSXOGgI7zKbWbZZ0VPuRZCKQ5jpVlLpN1TSq3yF8kYyDwTFTSolEZU/TwS6jdUceeCohRBQNI6J0oGsRQpJhZcqJNZmqGnVjuUUbQe2+AyUTCgCNgUYA5SKrQnIHslRaInQNEWVyrYyEuo6E3LDyxrHKys9N0FaFHGhZKivsFIS21BE9g8AjaUtEClKFZMzWd7YRikxoo0F4IzWYiFSIH/CZRodKi2OTmFZ2lPpFSSFkg1apRViCNu20UmF5BIBFhE3XjP9Z6ZPuP+X7rb6x/w7u9viuNldPpOnhkh3S5Cjox6y0/wP8Al+6az1qpj+XU+X7rmArC2/48T9BezuGC3AeARyVdKkYFtBp2BMFFcUKaFtdCaYKAsVYLpWiNAVWwgT3slD0aKYyYtOpJYCbTCEuAS4GKKQpCrKzy/WP+Hd3s8VztLbacMDqZOFsGCBJ6Rzpn+kwuj9Yx/wCd3ez+4LjV2+g/W/6SrRv/AOVRgA0nWxfEBMxHEX5pO01aZAwMLTrLsUrMFF0bJ2pH/9k="/>
          <p:cNvSpPr>
            <a:spLocks noChangeAspect="1" noChangeArrowheads="1"/>
          </p:cNvSpPr>
          <p:nvPr/>
        </p:nvSpPr>
        <p:spPr bwMode="auto">
          <a:xfrm>
            <a:off x="4424363" y="3281363"/>
            <a:ext cx="296862" cy="296862"/>
          </a:xfrm>
          <a:prstGeom prst="rect">
            <a:avLst/>
          </a:prstGeom>
          <a:noFill/>
        </p:spPr>
        <p:txBody>
          <a:bodyPr/>
          <a:lstStyle/>
          <a:p>
            <a:endParaRPr lang="it-IT"/>
          </a:p>
        </p:txBody>
      </p:sp>
      <p:pic>
        <p:nvPicPr>
          <p:cNvPr id="52231" name="Picture 7" descr="http://www.bonadonnalibri.it/Images//Scheda//Schedatsd-42.jpg"/>
          <p:cNvPicPr>
            <a:picLocks noChangeAspect="1" noChangeArrowheads="1"/>
          </p:cNvPicPr>
          <p:nvPr/>
        </p:nvPicPr>
        <p:blipFill>
          <a:blip r:embed="rId3" cstate="print"/>
          <a:srcRect/>
          <a:stretch>
            <a:fillRect/>
          </a:stretch>
        </p:blipFill>
        <p:spPr bwMode="auto">
          <a:xfrm>
            <a:off x="7848600" y="2996952"/>
            <a:ext cx="1295400" cy="1676400"/>
          </a:xfrm>
          <a:prstGeom prst="rect">
            <a:avLst/>
          </a:prstGeom>
          <a:noFill/>
        </p:spPr>
      </p:pic>
      <p:pic>
        <p:nvPicPr>
          <p:cNvPr id="52233" name="Picture 9"/>
          <p:cNvPicPr>
            <a:picLocks noChangeAspect="1" noChangeArrowheads="1"/>
          </p:cNvPicPr>
          <p:nvPr/>
        </p:nvPicPr>
        <p:blipFill>
          <a:blip r:embed="rId4" cstate="print"/>
          <a:srcRect/>
          <a:stretch>
            <a:fillRect/>
          </a:stretch>
        </p:blipFill>
        <p:spPr bwMode="auto">
          <a:xfrm>
            <a:off x="7810500" y="980728"/>
            <a:ext cx="1333500" cy="1676400"/>
          </a:xfrm>
          <a:prstGeom prst="rect">
            <a:avLst/>
          </a:prstGeom>
          <a:noFill/>
          <a:ln w="9525">
            <a:noFill/>
            <a:miter lim="800000"/>
            <a:headEnd/>
            <a:tailEnd/>
          </a:ln>
          <a:effectLst/>
        </p:spPr>
      </p:pic>
      <p:pic>
        <p:nvPicPr>
          <p:cNvPr id="52234" name="Picture 10"/>
          <p:cNvPicPr>
            <a:picLocks noChangeAspect="1" noChangeArrowheads="1"/>
          </p:cNvPicPr>
          <p:nvPr/>
        </p:nvPicPr>
        <p:blipFill>
          <a:blip r:embed="rId5" cstate="print"/>
          <a:srcRect/>
          <a:stretch>
            <a:fillRect/>
          </a:stretch>
        </p:blipFill>
        <p:spPr bwMode="auto">
          <a:xfrm>
            <a:off x="0" y="836712"/>
            <a:ext cx="1266825" cy="1990725"/>
          </a:xfrm>
          <a:prstGeom prst="rect">
            <a:avLst/>
          </a:prstGeom>
          <a:noFill/>
          <a:ln w="9525">
            <a:noFill/>
            <a:miter lim="800000"/>
            <a:headEnd/>
            <a:tailEnd/>
          </a:ln>
          <a:effectLst/>
        </p:spPr>
      </p:pic>
      <p:sp>
        <p:nvSpPr>
          <p:cNvPr id="52235" name="Line 11"/>
          <p:cNvSpPr>
            <a:spLocks noChangeShapeType="1"/>
          </p:cNvSpPr>
          <p:nvPr/>
        </p:nvSpPr>
        <p:spPr bwMode="auto">
          <a:xfrm flipH="1" flipV="1">
            <a:off x="1259632" y="1700808"/>
            <a:ext cx="360040" cy="0"/>
          </a:xfrm>
          <a:prstGeom prst="line">
            <a:avLst/>
          </a:prstGeom>
          <a:noFill/>
          <a:ln w="38100">
            <a:solidFill>
              <a:srgbClr val="FF3300"/>
            </a:solidFill>
            <a:round/>
            <a:headEnd/>
            <a:tailEnd type="triangle" w="med" len="med"/>
          </a:ln>
          <a:effectLst/>
        </p:spPr>
        <p:txBody>
          <a:bodyPr/>
          <a:lstStyle/>
          <a:p>
            <a:endParaRPr lang="it-IT"/>
          </a:p>
        </p:txBody>
      </p:sp>
      <p:sp>
        <p:nvSpPr>
          <p:cNvPr id="52236" name="Line 12"/>
          <p:cNvSpPr>
            <a:spLocks noChangeShapeType="1"/>
          </p:cNvSpPr>
          <p:nvPr/>
        </p:nvSpPr>
        <p:spPr bwMode="auto">
          <a:xfrm>
            <a:off x="4355976" y="2348880"/>
            <a:ext cx="3456384" cy="144016"/>
          </a:xfrm>
          <a:prstGeom prst="line">
            <a:avLst/>
          </a:prstGeom>
          <a:noFill/>
          <a:ln w="38100">
            <a:solidFill>
              <a:srgbClr val="FF3300"/>
            </a:solidFill>
            <a:round/>
            <a:headEnd/>
            <a:tailEnd type="triangle" w="med" len="med"/>
          </a:ln>
          <a:effectLst/>
        </p:spPr>
        <p:txBody>
          <a:bodyPr/>
          <a:lstStyle/>
          <a:p>
            <a:endParaRPr lang="it-IT"/>
          </a:p>
        </p:txBody>
      </p:sp>
      <p:sp>
        <p:nvSpPr>
          <p:cNvPr id="52237" name="Line 13"/>
          <p:cNvSpPr>
            <a:spLocks noChangeShapeType="1"/>
          </p:cNvSpPr>
          <p:nvPr/>
        </p:nvSpPr>
        <p:spPr bwMode="auto">
          <a:xfrm>
            <a:off x="5652120" y="2780928"/>
            <a:ext cx="2088232" cy="648072"/>
          </a:xfrm>
          <a:prstGeom prst="line">
            <a:avLst/>
          </a:prstGeom>
          <a:noFill/>
          <a:ln w="38100">
            <a:solidFill>
              <a:srgbClr val="FF3300"/>
            </a:solidFill>
            <a:round/>
            <a:headEnd/>
            <a:tailEnd type="triangle" w="med" len="med"/>
          </a:ln>
          <a:effectLst/>
        </p:spPr>
        <p:txBody>
          <a:bodyPr/>
          <a:lstStyle/>
          <a:p>
            <a:endParaRPr lang="it-IT"/>
          </a:p>
        </p:txBody>
      </p:sp>
      <p:sp>
        <p:nvSpPr>
          <p:cNvPr id="14" name="Segnaposto piè di pagina 13"/>
          <p:cNvSpPr>
            <a:spLocks noGrp="1"/>
          </p:cNvSpPr>
          <p:nvPr>
            <p:ph type="ftr" sz="quarter" idx="11"/>
          </p:nvPr>
        </p:nvSpPr>
        <p:spPr/>
        <p:txBody>
          <a:bodyPr/>
          <a:lstStyle/>
          <a:p>
            <a:r>
              <a:rPr lang="it-IT" smtClean="0"/>
              <a:t>Corlito, Grosseto, 7.11.2019</a:t>
            </a: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 calcmode="lin" valueType="num">
                                      <p:cBhvr additive="base">
                                        <p:cTn id="31"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 calcmode="lin" valueType="num">
                                      <p:cBhvr additive="base">
                                        <p:cTn id="37"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2227">
                                            <p:txEl>
                                              <p:pRg st="6" end="6"/>
                                            </p:txEl>
                                          </p:spTgt>
                                        </p:tgtEl>
                                        <p:attrNameLst>
                                          <p:attrName>style.visibility</p:attrName>
                                        </p:attrNameLst>
                                      </p:cBhvr>
                                      <p:to>
                                        <p:strVal val="visible"/>
                                      </p:to>
                                    </p:set>
                                    <p:anim calcmode="lin" valueType="num">
                                      <p:cBhvr additive="base">
                                        <p:cTn id="43"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52227">
                                            <p:txEl>
                                              <p:pRg st="7" end="7"/>
                                            </p:txEl>
                                          </p:spTgt>
                                        </p:tgtEl>
                                        <p:attrNameLst>
                                          <p:attrName>style.visibility</p:attrName>
                                        </p:attrNameLst>
                                      </p:cBhvr>
                                      <p:to>
                                        <p:strVal val="visible"/>
                                      </p:to>
                                    </p:set>
                                    <p:anim calcmode="lin" valueType="num">
                                      <p:cBhvr additive="base">
                                        <p:cTn id="49" dur="500" fill="hold"/>
                                        <p:tgtEl>
                                          <p:spTgt spid="5222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222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52227">
                                            <p:txEl>
                                              <p:pRg st="8" end="8"/>
                                            </p:txEl>
                                          </p:spTgt>
                                        </p:tgtEl>
                                        <p:attrNameLst>
                                          <p:attrName>style.visibility</p:attrName>
                                        </p:attrNameLst>
                                      </p:cBhvr>
                                      <p:to>
                                        <p:strVal val="visible"/>
                                      </p:to>
                                    </p:set>
                                    <p:anim calcmode="lin" valueType="num">
                                      <p:cBhvr additive="base">
                                        <p:cTn id="55" dur="500" fill="hold"/>
                                        <p:tgtEl>
                                          <p:spTgt spid="5222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5222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52227">
                                            <p:txEl>
                                              <p:pRg st="9" end="9"/>
                                            </p:txEl>
                                          </p:spTgt>
                                        </p:tgtEl>
                                        <p:attrNameLst>
                                          <p:attrName>style.visibility</p:attrName>
                                        </p:attrNameLst>
                                      </p:cBhvr>
                                      <p:to>
                                        <p:strVal val="visible"/>
                                      </p:to>
                                    </p:set>
                                    <p:anim calcmode="lin" valueType="num">
                                      <p:cBhvr additive="base">
                                        <p:cTn id="61" dur="500" fill="hold"/>
                                        <p:tgtEl>
                                          <p:spTgt spid="5222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222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52235"/>
                                        </p:tgtEl>
                                        <p:attrNameLst>
                                          <p:attrName>style.visibility</p:attrName>
                                        </p:attrNameLst>
                                      </p:cBhvr>
                                      <p:to>
                                        <p:strVal val="visible"/>
                                      </p:to>
                                    </p:set>
                                    <p:anim calcmode="lin" valueType="num">
                                      <p:cBhvr additive="base">
                                        <p:cTn id="67" dur="500" fill="hold"/>
                                        <p:tgtEl>
                                          <p:spTgt spid="52235"/>
                                        </p:tgtEl>
                                        <p:attrNameLst>
                                          <p:attrName>ppt_x</p:attrName>
                                        </p:attrNameLst>
                                      </p:cBhvr>
                                      <p:tavLst>
                                        <p:tav tm="0">
                                          <p:val>
                                            <p:strVal val="0-#ppt_w/2"/>
                                          </p:val>
                                        </p:tav>
                                        <p:tav tm="100000">
                                          <p:val>
                                            <p:strVal val="#ppt_x"/>
                                          </p:val>
                                        </p:tav>
                                      </p:tavLst>
                                    </p:anim>
                                    <p:anim calcmode="lin" valueType="num">
                                      <p:cBhvr additive="base">
                                        <p:cTn id="68" dur="500" fill="hold"/>
                                        <p:tgtEl>
                                          <p:spTgt spid="52235"/>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52234"/>
                                        </p:tgtEl>
                                        <p:attrNameLst>
                                          <p:attrName>style.visibility</p:attrName>
                                        </p:attrNameLst>
                                      </p:cBhvr>
                                      <p:to>
                                        <p:strVal val="visible"/>
                                      </p:to>
                                    </p:set>
                                    <p:anim calcmode="lin" valueType="num">
                                      <p:cBhvr additive="base">
                                        <p:cTn id="73" dur="500" fill="hold"/>
                                        <p:tgtEl>
                                          <p:spTgt spid="52234"/>
                                        </p:tgtEl>
                                        <p:attrNameLst>
                                          <p:attrName>ppt_x</p:attrName>
                                        </p:attrNameLst>
                                      </p:cBhvr>
                                      <p:tavLst>
                                        <p:tav tm="0">
                                          <p:val>
                                            <p:strVal val="0-#ppt_w/2"/>
                                          </p:val>
                                        </p:tav>
                                        <p:tav tm="100000">
                                          <p:val>
                                            <p:strVal val="#ppt_x"/>
                                          </p:val>
                                        </p:tav>
                                      </p:tavLst>
                                    </p:anim>
                                    <p:anim calcmode="lin" valueType="num">
                                      <p:cBhvr additive="base">
                                        <p:cTn id="74" dur="500" fill="hold"/>
                                        <p:tgtEl>
                                          <p:spTgt spid="52234"/>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52236"/>
                                        </p:tgtEl>
                                        <p:attrNameLst>
                                          <p:attrName>style.visibility</p:attrName>
                                        </p:attrNameLst>
                                      </p:cBhvr>
                                      <p:to>
                                        <p:strVal val="visible"/>
                                      </p:to>
                                    </p:set>
                                    <p:anim calcmode="lin" valueType="num">
                                      <p:cBhvr additive="base">
                                        <p:cTn id="79" dur="500" fill="hold"/>
                                        <p:tgtEl>
                                          <p:spTgt spid="52236"/>
                                        </p:tgtEl>
                                        <p:attrNameLst>
                                          <p:attrName>ppt_x</p:attrName>
                                        </p:attrNameLst>
                                      </p:cBhvr>
                                      <p:tavLst>
                                        <p:tav tm="0">
                                          <p:val>
                                            <p:strVal val="0-#ppt_w/2"/>
                                          </p:val>
                                        </p:tav>
                                        <p:tav tm="100000">
                                          <p:val>
                                            <p:strVal val="#ppt_x"/>
                                          </p:val>
                                        </p:tav>
                                      </p:tavLst>
                                    </p:anim>
                                    <p:anim calcmode="lin" valueType="num">
                                      <p:cBhvr additive="base">
                                        <p:cTn id="80" dur="500" fill="hold"/>
                                        <p:tgtEl>
                                          <p:spTgt spid="5223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52233"/>
                                        </p:tgtEl>
                                        <p:attrNameLst>
                                          <p:attrName>style.visibility</p:attrName>
                                        </p:attrNameLst>
                                      </p:cBhvr>
                                      <p:to>
                                        <p:strVal val="visible"/>
                                      </p:to>
                                    </p:set>
                                    <p:anim calcmode="lin" valueType="num">
                                      <p:cBhvr additive="base">
                                        <p:cTn id="85" dur="500" fill="hold"/>
                                        <p:tgtEl>
                                          <p:spTgt spid="52233"/>
                                        </p:tgtEl>
                                        <p:attrNameLst>
                                          <p:attrName>ppt_x</p:attrName>
                                        </p:attrNameLst>
                                      </p:cBhvr>
                                      <p:tavLst>
                                        <p:tav tm="0">
                                          <p:val>
                                            <p:strVal val="0-#ppt_w/2"/>
                                          </p:val>
                                        </p:tav>
                                        <p:tav tm="100000">
                                          <p:val>
                                            <p:strVal val="#ppt_x"/>
                                          </p:val>
                                        </p:tav>
                                      </p:tavLst>
                                    </p:anim>
                                    <p:anim calcmode="lin" valueType="num">
                                      <p:cBhvr additive="base">
                                        <p:cTn id="86" dur="500" fill="hold"/>
                                        <p:tgtEl>
                                          <p:spTgt spid="52233"/>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52237"/>
                                        </p:tgtEl>
                                        <p:attrNameLst>
                                          <p:attrName>style.visibility</p:attrName>
                                        </p:attrNameLst>
                                      </p:cBhvr>
                                      <p:to>
                                        <p:strVal val="visible"/>
                                      </p:to>
                                    </p:set>
                                    <p:anim calcmode="lin" valueType="num">
                                      <p:cBhvr additive="base">
                                        <p:cTn id="91" dur="500" fill="hold"/>
                                        <p:tgtEl>
                                          <p:spTgt spid="52237"/>
                                        </p:tgtEl>
                                        <p:attrNameLst>
                                          <p:attrName>ppt_x</p:attrName>
                                        </p:attrNameLst>
                                      </p:cBhvr>
                                      <p:tavLst>
                                        <p:tav tm="0">
                                          <p:val>
                                            <p:strVal val="0-#ppt_w/2"/>
                                          </p:val>
                                        </p:tav>
                                        <p:tav tm="100000">
                                          <p:val>
                                            <p:strVal val="#ppt_x"/>
                                          </p:val>
                                        </p:tav>
                                      </p:tavLst>
                                    </p:anim>
                                    <p:anim calcmode="lin" valueType="num">
                                      <p:cBhvr additive="base">
                                        <p:cTn id="92" dur="500" fill="hold"/>
                                        <p:tgtEl>
                                          <p:spTgt spid="52237"/>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52231"/>
                                        </p:tgtEl>
                                        <p:attrNameLst>
                                          <p:attrName>style.visibility</p:attrName>
                                        </p:attrNameLst>
                                      </p:cBhvr>
                                      <p:to>
                                        <p:strVal val="visible"/>
                                      </p:to>
                                    </p:set>
                                    <p:anim calcmode="lin" valueType="num">
                                      <p:cBhvr additive="base">
                                        <p:cTn id="97" dur="500" fill="hold"/>
                                        <p:tgtEl>
                                          <p:spTgt spid="52231"/>
                                        </p:tgtEl>
                                        <p:attrNameLst>
                                          <p:attrName>ppt_x</p:attrName>
                                        </p:attrNameLst>
                                      </p:cBhvr>
                                      <p:tavLst>
                                        <p:tav tm="0">
                                          <p:val>
                                            <p:strVal val="0-#ppt_w/2"/>
                                          </p:val>
                                        </p:tav>
                                        <p:tav tm="100000">
                                          <p:val>
                                            <p:strVal val="#ppt_x"/>
                                          </p:val>
                                        </p:tav>
                                      </p:tavLst>
                                    </p:anim>
                                    <p:anim calcmode="lin" valueType="num">
                                      <p:cBhvr additive="base">
                                        <p:cTn id="98" dur="500" fill="hold"/>
                                        <p:tgtEl>
                                          <p:spTgt spid="522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P spid="52235" grpId="0" animBg="1"/>
      <p:bldP spid="52236" grpId="0" animBg="1"/>
      <p:bldP spid="5223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04DDFC13-5DC2-48FC-A1D7-BFA1B6618CC9}" type="slidenum">
              <a:rPr lang="it-IT"/>
              <a:pPr/>
              <a:t>20</a:t>
            </a:fld>
            <a:endParaRPr lang="it-IT"/>
          </a:p>
        </p:txBody>
      </p:sp>
      <p:sp>
        <p:nvSpPr>
          <p:cNvPr id="73730" name="Rectangle 2"/>
          <p:cNvSpPr>
            <a:spLocks noGrp="1" noChangeArrowheads="1"/>
          </p:cNvSpPr>
          <p:nvPr>
            <p:ph type="title"/>
          </p:nvPr>
        </p:nvSpPr>
        <p:spPr>
          <a:xfrm>
            <a:off x="685800" y="304800"/>
            <a:ext cx="7772400" cy="1143000"/>
          </a:xfrm>
        </p:spPr>
        <p:txBody>
          <a:bodyPr>
            <a:normAutofit fontScale="90000"/>
          </a:bodyPr>
          <a:lstStyle/>
          <a:p>
            <a:r>
              <a:rPr lang="it-IT" dirty="0">
                <a:solidFill>
                  <a:srgbClr val="FFFF00"/>
                </a:solidFill>
              </a:rPr>
              <a:t>PERCHÉ MIGLIORARE LA COMUNICAZIONE ? </a:t>
            </a:r>
          </a:p>
        </p:txBody>
      </p:sp>
      <p:sp>
        <p:nvSpPr>
          <p:cNvPr id="73731" name="Rectangle 3"/>
          <p:cNvSpPr>
            <a:spLocks noGrp="1" noChangeArrowheads="1"/>
          </p:cNvSpPr>
          <p:nvPr>
            <p:ph type="body" idx="1"/>
          </p:nvPr>
        </p:nvSpPr>
        <p:spPr>
          <a:xfrm>
            <a:off x="685800" y="1828800"/>
            <a:ext cx="8153400" cy="4267200"/>
          </a:xfrm>
        </p:spPr>
        <p:txBody>
          <a:bodyPr>
            <a:normAutofit fontScale="85000" lnSpcReduction="20000"/>
          </a:bodyPr>
          <a:lstStyle/>
          <a:p>
            <a:pPr>
              <a:lnSpc>
                <a:spcPct val="90000"/>
              </a:lnSpc>
            </a:pPr>
            <a:r>
              <a:rPr lang="it-IT" sz="2800" dirty="0">
                <a:solidFill>
                  <a:schemeClr val="bg1"/>
                </a:solidFill>
              </a:rPr>
              <a:t>È necessario per migliorare il clima interno </a:t>
            </a:r>
            <a:r>
              <a:rPr lang="it-IT" sz="2800" dirty="0" smtClean="0">
                <a:solidFill>
                  <a:schemeClr val="bg1"/>
                </a:solidFill>
              </a:rPr>
              <a:t>ai servizi e ai Club per migliorare l’accoglienza e il mantenimento in programma dei problemi multidimensionali</a:t>
            </a:r>
          </a:p>
          <a:p>
            <a:pPr>
              <a:lnSpc>
                <a:spcPct val="90000"/>
              </a:lnSpc>
              <a:buNone/>
            </a:pPr>
            <a:endParaRPr lang="it-IT" sz="2800" dirty="0">
              <a:solidFill>
                <a:schemeClr val="bg1"/>
              </a:solidFill>
            </a:endParaRPr>
          </a:p>
          <a:p>
            <a:pPr>
              <a:lnSpc>
                <a:spcPct val="90000"/>
              </a:lnSpc>
            </a:pPr>
            <a:r>
              <a:rPr lang="it-IT" sz="2800" dirty="0">
                <a:solidFill>
                  <a:schemeClr val="bg1"/>
                </a:solidFill>
              </a:rPr>
              <a:t>Occorre uscire dal “mito” che il Club funziona da sé </a:t>
            </a:r>
            <a:r>
              <a:rPr lang="it-IT" sz="2800" dirty="0" smtClean="0">
                <a:solidFill>
                  <a:schemeClr val="bg1"/>
                </a:solidFill>
              </a:rPr>
              <a:t>spontaneamente</a:t>
            </a:r>
          </a:p>
          <a:p>
            <a:pPr>
              <a:lnSpc>
                <a:spcPct val="90000"/>
              </a:lnSpc>
              <a:buNone/>
            </a:pPr>
            <a:endParaRPr lang="it-IT" sz="2800" dirty="0">
              <a:solidFill>
                <a:schemeClr val="bg1"/>
              </a:solidFill>
            </a:endParaRPr>
          </a:p>
          <a:p>
            <a:pPr>
              <a:lnSpc>
                <a:spcPct val="90000"/>
              </a:lnSpc>
            </a:pPr>
            <a:r>
              <a:rPr lang="it-IT" sz="2800" dirty="0">
                <a:solidFill>
                  <a:schemeClr val="bg1"/>
                </a:solidFill>
              </a:rPr>
              <a:t>C’è una “magia del Club”, ma anche emozioni </a:t>
            </a:r>
            <a:r>
              <a:rPr lang="it-IT" sz="2800" dirty="0" smtClean="0">
                <a:solidFill>
                  <a:schemeClr val="bg1"/>
                </a:solidFill>
              </a:rPr>
              <a:t>negative</a:t>
            </a:r>
          </a:p>
          <a:p>
            <a:pPr>
              <a:lnSpc>
                <a:spcPct val="90000"/>
              </a:lnSpc>
              <a:buNone/>
            </a:pPr>
            <a:endParaRPr lang="it-IT" sz="2800" dirty="0">
              <a:solidFill>
                <a:schemeClr val="bg1"/>
              </a:solidFill>
            </a:endParaRPr>
          </a:p>
          <a:p>
            <a:pPr>
              <a:lnSpc>
                <a:spcPct val="90000"/>
              </a:lnSpc>
            </a:pPr>
            <a:r>
              <a:rPr lang="it-IT" sz="2800" dirty="0">
                <a:solidFill>
                  <a:schemeClr val="bg1"/>
                </a:solidFill>
              </a:rPr>
              <a:t>Comunicare meglio serve a </a:t>
            </a:r>
            <a:r>
              <a:rPr lang="it-IT" sz="2800" dirty="0" smtClean="0">
                <a:solidFill>
                  <a:schemeClr val="bg1"/>
                </a:solidFill>
              </a:rPr>
              <a:t>tutti ed è più efficace</a:t>
            </a:r>
          </a:p>
          <a:p>
            <a:pPr>
              <a:lnSpc>
                <a:spcPct val="90000"/>
              </a:lnSpc>
              <a:buNone/>
            </a:pPr>
            <a:endParaRPr lang="it-IT" sz="2800" dirty="0">
              <a:solidFill>
                <a:schemeClr val="bg1"/>
              </a:solidFill>
            </a:endParaRPr>
          </a:p>
          <a:p>
            <a:pPr>
              <a:lnSpc>
                <a:spcPct val="90000"/>
              </a:lnSpc>
            </a:pPr>
            <a:r>
              <a:rPr lang="it-IT" sz="2800" dirty="0" smtClean="0">
                <a:solidFill>
                  <a:schemeClr val="bg1"/>
                </a:solidFill>
              </a:rPr>
              <a:t>Serve </a:t>
            </a:r>
            <a:r>
              <a:rPr lang="it-IT" sz="2800" dirty="0">
                <a:solidFill>
                  <a:schemeClr val="bg1"/>
                </a:solidFill>
              </a:rPr>
              <a:t>soprattutto alle famiglie con problemi complessi o con un membro giovane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piè di pagina 2"/>
          <p:cNvSpPr>
            <a:spLocks noGrp="1"/>
          </p:cNvSpPr>
          <p:nvPr>
            <p:ph type="ftr" sz="quarter" idx="11"/>
          </p:nvPr>
        </p:nvSpPr>
        <p:spPr/>
        <p:txBody>
          <a:bodyPr/>
          <a:lstStyle/>
          <a:p>
            <a:r>
              <a:rPr lang="it-IT"/>
              <a:t>Corlito, Grosseto, 8.02.2014</a:t>
            </a:r>
          </a:p>
        </p:txBody>
      </p:sp>
      <p:sp>
        <p:nvSpPr>
          <p:cNvPr id="7" name="Segnaposto numero diapositiva 3"/>
          <p:cNvSpPr>
            <a:spLocks noGrp="1"/>
          </p:cNvSpPr>
          <p:nvPr>
            <p:ph type="sldNum" sz="quarter" idx="12"/>
          </p:nvPr>
        </p:nvSpPr>
        <p:spPr/>
        <p:txBody>
          <a:bodyPr/>
          <a:lstStyle/>
          <a:p>
            <a:fld id="{A77BD1D9-106D-40F9-ADA4-4FF47ACD919C}" type="slidenum">
              <a:rPr lang="it-IT"/>
              <a:pPr/>
              <a:t>21</a:t>
            </a:fld>
            <a:endParaRPr lang="it-IT"/>
          </a:p>
        </p:txBody>
      </p:sp>
      <p:graphicFrame>
        <p:nvGraphicFramePr>
          <p:cNvPr id="72706" name="Object 2"/>
          <p:cNvGraphicFramePr>
            <a:graphicFrameLocks noChangeAspect="1"/>
          </p:cNvGraphicFramePr>
          <p:nvPr/>
        </p:nvGraphicFramePr>
        <p:xfrm>
          <a:off x="0" y="0"/>
          <a:ext cx="9144000" cy="6858000"/>
        </p:xfrm>
        <a:graphic>
          <a:graphicData uri="http://schemas.openxmlformats.org/presentationml/2006/ole">
            <p:oleObj spid="_x0000_s2050" name="Diapositiva" r:id="rId4" imgW="3646789" imgH="2733891" progId="PowerPoint.Slide.8">
              <p:embed/>
            </p:oleObj>
          </a:graphicData>
        </a:graphic>
      </p:graphicFrame>
      <p:sp>
        <p:nvSpPr>
          <p:cNvPr id="72707" name="AutoShape 3"/>
          <p:cNvSpPr>
            <a:spLocks noChangeArrowheads="1"/>
          </p:cNvSpPr>
          <p:nvPr/>
        </p:nvSpPr>
        <p:spPr bwMode="auto">
          <a:xfrm>
            <a:off x="6019800" y="2209800"/>
            <a:ext cx="2743200" cy="2590800"/>
          </a:xfrm>
          <a:prstGeom prst="wedgeRectCallout">
            <a:avLst>
              <a:gd name="adj1" fmla="val 16264"/>
              <a:gd name="adj2" fmla="val -118319"/>
            </a:avLst>
          </a:prstGeom>
          <a:solidFill>
            <a:schemeClr val="accent1"/>
          </a:solidFill>
          <a:ln w="9525">
            <a:solidFill>
              <a:schemeClr val="tx1"/>
            </a:solidFill>
            <a:miter lim="800000"/>
            <a:headEnd/>
            <a:tailEnd/>
          </a:ln>
          <a:effectLst/>
        </p:spPr>
        <p:txBody>
          <a:bodyPr/>
          <a:lstStyle/>
          <a:p>
            <a:pPr algn="ctr"/>
            <a:endParaRPr lang="it-IT"/>
          </a:p>
        </p:txBody>
      </p:sp>
      <p:sp>
        <p:nvSpPr>
          <p:cNvPr id="72708" name="Text Box 4"/>
          <p:cNvSpPr txBox="1">
            <a:spLocks noChangeArrowheads="1"/>
          </p:cNvSpPr>
          <p:nvPr/>
        </p:nvSpPr>
        <p:spPr bwMode="auto">
          <a:xfrm>
            <a:off x="6248400" y="2286000"/>
            <a:ext cx="2362200" cy="2225675"/>
          </a:xfrm>
          <a:prstGeom prst="rect">
            <a:avLst/>
          </a:prstGeom>
          <a:noFill/>
          <a:ln w="9525">
            <a:noFill/>
            <a:miter lim="800000"/>
            <a:headEnd/>
            <a:tailEnd/>
          </a:ln>
          <a:effectLst/>
        </p:spPr>
        <p:txBody>
          <a:bodyPr>
            <a:spAutoFit/>
          </a:bodyPr>
          <a:lstStyle/>
          <a:p>
            <a:pPr>
              <a:spcBef>
                <a:spcPct val="50000"/>
              </a:spcBef>
            </a:pPr>
            <a:r>
              <a:rPr lang="it-IT" sz="2000">
                <a:solidFill>
                  <a:schemeClr val="bg1"/>
                </a:solidFill>
                <a:latin typeface="Comic Sans MS" pitchFamily="66" charset="0"/>
              </a:rPr>
              <a:t>L’OMS ne ha parlato la prima volta nel 1993 soprattutto per la prevenzione primaria nelle scuole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500" fill="hold"/>
                                        <p:tgtEl>
                                          <p:spTgt spid="72707"/>
                                        </p:tgtEl>
                                        <p:attrNameLst>
                                          <p:attrName>ppt_x</p:attrName>
                                        </p:attrNameLst>
                                      </p:cBhvr>
                                      <p:tavLst>
                                        <p:tav tm="0">
                                          <p:val>
                                            <p:strVal val="0-#ppt_w/2"/>
                                          </p:val>
                                        </p:tav>
                                        <p:tav tm="100000">
                                          <p:val>
                                            <p:strVal val="#ppt_x"/>
                                          </p:val>
                                        </p:tav>
                                      </p:tavLst>
                                    </p:anim>
                                    <p:anim calcmode="lin" valueType="num">
                                      <p:cBhvr additive="base">
                                        <p:cTn id="8" dur="500" fill="hold"/>
                                        <p:tgtEl>
                                          <p:spTgt spid="727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8"/>
                                        </p:tgtEl>
                                        <p:attrNameLst>
                                          <p:attrName>style.visibility</p:attrName>
                                        </p:attrNameLst>
                                      </p:cBhvr>
                                      <p:to>
                                        <p:strVal val="visible"/>
                                      </p:to>
                                    </p:set>
                                    <p:anim calcmode="lin" valueType="num">
                                      <p:cBhvr additive="base">
                                        <p:cTn id="13" dur="500" fill="hold"/>
                                        <p:tgtEl>
                                          <p:spTgt spid="72708"/>
                                        </p:tgtEl>
                                        <p:attrNameLst>
                                          <p:attrName>ppt_x</p:attrName>
                                        </p:attrNameLst>
                                      </p:cBhvr>
                                      <p:tavLst>
                                        <p:tav tm="0">
                                          <p:val>
                                            <p:strVal val="0-#ppt_w/2"/>
                                          </p:val>
                                        </p:tav>
                                        <p:tav tm="100000">
                                          <p:val>
                                            <p:strVal val="#ppt_x"/>
                                          </p:val>
                                        </p:tav>
                                      </p:tavLst>
                                    </p:anim>
                                    <p:anim calcmode="lin" valueType="num">
                                      <p:cBhvr additive="base">
                                        <p:cTn id="14"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animBg="1" autoUpdateAnimBg="0"/>
      <p:bldP spid="7270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piè di pagina 2"/>
          <p:cNvSpPr>
            <a:spLocks noGrp="1"/>
          </p:cNvSpPr>
          <p:nvPr>
            <p:ph type="ftr" sz="quarter" idx="11"/>
          </p:nvPr>
        </p:nvSpPr>
        <p:spPr/>
        <p:txBody>
          <a:bodyPr/>
          <a:lstStyle/>
          <a:p>
            <a:r>
              <a:rPr lang="it-IT"/>
              <a:t>Corlito, Grosseto, 8.02.2014</a:t>
            </a:r>
          </a:p>
        </p:txBody>
      </p:sp>
      <p:sp>
        <p:nvSpPr>
          <p:cNvPr id="8" name="Segnaposto numero diapositiva 3"/>
          <p:cNvSpPr>
            <a:spLocks noGrp="1"/>
          </p:cNvSpPr>
          <p:nvPr>
            <p:ph type="sldNum" sz="quarter" idx="12"/>
          </p:nvPr>
        </p:nvSpPr>
        <p:spPr/>
        <p:txBody>
          <a:bodyPr/>
          <a:lstStyle/>
          <a:p>
            <a:fld id="{E86A8A00-A6C1-4204-ABCE-D5731EA45B42}" type="slidenum">
              <a:rPr lang="it-IT"/>
              <a:pPr/>
              <a:t>22</a:t>
            </a:fld>
            <a:endParaRPr lang="it-IT"/>
          </a:p>
        </p:txBody>
      </p:sp>
      <p:sp>
        <p:nvSpPr>
          <p:cNvPr id="69634" name="Titolo 1"/>
          <p:cNvSpPr>
            <a:spLocks noGrp="1"/>
          </p:cNvSpPr>
          <p:nvPr>
            <p:ph type="title" idx="4294967295"/>
          </p:nvPr>
        </p:nvSpPr>
        <p:spPr>
          <a:xfrm>
            <a:off x="0" y="357188"/>
            <a:ext cx="9144000" cy="1214437"/>
          </a:xfrm>
        </p:spPr>
        <p:txBody>
          <a:bodyPr>
            <a:normAutofit fontScale="90000"/>
          </a:bodyPr>
          <a:lstStyle/>
          <a:p>
            <a:r>
              <a:rPr lang="it-IT" sz="4000" dirty="0">
                <a:solidFill>
                  <a:srgbClr val="FFFF00"/>
                </a:solidFill>
              </a:rPr>
              <a:t>LA COMUNICAZIONE EFFICACE (O ECOLOGICA) SI TROVA NEL …</a:t>
            </a:r>
          </a:p>
        </p:txBody>
      </p:sp>
      <p:sp>
        <p:nvSpPr>
          <p:cNvPr id="69635" name="Segnaposto contenuto 2"/>
          <p:cNvSpPr>
            <a:spLocks noGrp="1"/>
          </p:cNvSpPr>
          <p:nvPr>
            <p:ph idx="4294967295"/>
          </p:nvPr>
        </p:nvSpPr>
        <p:spPr>
          <a:xfrm>
            <a:off x="0" y="1905000"/>
            <a:ext cx="9144000" cy="4191000"/>
          </a:xfrm>
        </p:spPr>
        <p:txBody>
          <a:bodyPr>
            <a:normAutofit fontScale="85000" lnSpcReduction="20000"/>
          </a:bodyPr>
          <a:lstStyle/>
          <a:p>
            <a:r>
              <a:rPr lang="it-IT" sz="2800" dirty="0">
                <a:solidFill>
                  <a:schemeClr val="bg1"/>
                </a:solidFill>
              </a:rPr>
              <a:t>Metodo Gordon per genitori e insegnanti </a:t>
            </a:r>
            <a:r>
              <a:rPr lang="it-IT" sz="2800" dirty="0" smtClean="0">
                <a:solidFill>
                  <a:schemeClr val="bg1"/>
                </a:solidFill>
              </a:rPr>
              <a:t>efficaci</a:t>
            </a:r>
          </a:p>
          <a:p>
            <a:pPr>
              <a:buNone/>
            </a:pPr>
            <a:endParaRPr lang="it-IT" sz="2800" dirty="0">
              <a:solidFill>
                <a:schemeClr val="bg1"/>
              </a:solidFill>
            </a:endParaRPr>
          </a:p>
          <a:p>
            <a:r>
              <a:rPr lang="it-IT" sz="2800" dirty="0">
                <a:solidFill>
                  <a:schemeClr val="bg1"/>
                </a:solidFill>
              </a:rPr>
              <a:t>Metodo </a:t>
            </a:r>
            <a:r>
              <a:rPr lang="it-IT" sz="2800" dirty="0" err="1">
                <a:solidFill>
                  <a:schemeClr val="bg1"/>
                </a:solidFill>
              </a:rPr>
              <a:t>Besemer</a:t>
            </a:r>
            <a:r>
              <a:rPr lang="it-IT" sz="2800" dirty="0">
                <a:solidFill>
                  <a:schemeClr val="bg1"/>
                </a:solidFill>
              </a:rPr>
              <a:t> per la soluzione dei </a:t>
            </a:r>
            <a:r>
              <a:rPr lang="it-IT" sz="2800" dirty="0" smtClean="0">
                <a:solidFill>
                  <a:schemeClr val="bg1"/>
                </a:solidFill>
              </a:rPr>
              <a:t>conflitti</a:t>
            </a:r>
          </a:p>
          <a:p>
            <a:pPr>
              <a:buNone/>
            </a:pPr>
            <a:endParaRPr lang="it-IT" sz="2800" dirty="0">
              <a:solidFill>
                <a:schemeClr val="bg1"/>
              </a:solidFill>
            </a:endParaRPr>
          </a:p>
          <a:p>
            <a:r>
              <a:rPr lang="it-IT" sz="2800" dirty="0">
                <a:solidFill>
                  <a:schemeClr val="bg1"/>
                </a:solidFill>
              </a:rPr>
              <a:t>Metodo </a:t>
            </a:r>
            <a:r>
              <a:rPr lang="it-IT" sz="2800" dirty="0" err="1">
                <a:solidFill>
                  <a:schemeClr val="bg1"/>
                </a:solidFill>
              </a:rPr>
              <a:t>psicoeducazionale</a:t>
            </a:r>
            <a:r>
              <a:rPr lang="it-IT" sz="2800" dirty="0">
                <a:solidFill>
                  <a:schemeClr val="bg1"/>
                </a:solidFill>
              </a:rPr>
              <a:t> familiare  per i problemi di salute </a:t>
            </a:r>
            <a:r>
              <a:rPr lang="it-IT" sz="2800" dirty="0" smtClean="0">
                <a:solidFill>
                  <a:schemeClr val="bg1"/>
                </a:solidFill>
              </a:rPr>
              <a:t>mentale</a:t>
            </a:r>
          </a:p>
          <a:p>
            <a:pPr>
              <a:buNone/>
            </a:pPr>
            <a:endParaRPr lang="it-IT" sz="2800" dirty="0">
              <a:solidFill>
                <a:schemeClr val="bg1"/>
              </a:solidFill>
            </a:endParaRPr>
          </a:p>
          <a:p>
            <a:r>
              <a:rPr lang="it-IT" sz="2800" dirty="0">
                <a:solidFill>
                  <a:schemeClr val="bg1"/>
                </a:solidFill>
              </a:rPr>
              <a:t>Lo formazione del “paziente esperto” per le malattie croniche recidivanti (</a:t>
            </a:r>
            <a:r>
              <a:rPr lang="it-IT" sz="2800" dirty="0" err="1">
                <a:solidFill>
                  <a:schemeClr val="bg1"/>
                </a:solidFill>
              </a:rPr>
              <a:t>Chronic</a:t>
            </a:r>
            <a:r>
              <a:rPr lang="it-IT" sz="2800" dirty="0">
                <a:solidFill>
                  <a:schemeClr val="bg1"/>
                </a:solidFill>
              </a:rPr>
              <a:t> Care </a:t>
            </a:r>
            <a:r>
              <a:rPr lang="it-IT" sz="2800" dirty="0" err="1" smtClean="0">
                <a:solidFill>
                  <a:schemeClr val="bg1"/>
                </a:solidFill>
              </a:rPr>
              <a:t>Model</a:t>
            </a:r>
            <a:r>
              <a:rPr lang="it-IT" sz="2800" dirty="0" smtClean="0">
                <a:solidFill>
                  <a:schemeClr val="bg1"/>
                </a:solidFill>
              </a:rPr>
              <a:t>)</a:t>
            </a:r>
          </a:p>
          <a:p>
            <a:pPr>
              <a:buNone/>
            </a:pPr>
            <a:endParaRPr lang="it-IT" sz="2800" dirty="0">
              <a:solidFill>
                <a:schemeClr val="bg1"/>
              </a:solidFill>
            </a:endParaRPr>
          </a:p>
          <a:p>
            <a:r>
              <a:rPr lang="it-IT" sz="2800" dirty="0">
                <a:solidFill>
                  <a:schemeClr val="bg1"/>
                </a:solidFill>
              </a:rPr>
              <a:t>Vi è un’enorme massa di evidenze scientifiche  a favore della comunicazione efficace </a:t>
            </a:r>
          </a:p>
        </p:txBody>
      </p:sp>
      <p:sp>
        <p:nvSpPr>
          <p:cNvPr id="69636" name="Segnaposto piè di pagina 3"/>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endParaRPr lang="it-IT" sz="1400" b="0">
              <a:solidFill>
                <a:srgbClr val="FFFF00"/>
              </a:solidFill>
              <a:latin typeface="Comic Sans MS" pitchFamily="66" charset="0"/>
            </a:endParaRPr>
          </a:p>
        </p:txBody>
      </p:sp>
      <p:sp>
        <p:nvSpPr>
          <p:cNvPr id="5" name="Segnaposto numero diapositiva 4"/>
          <p:cNvSpPr txBox="1">
            <a:spLocks noGrp="1"/>
          </p:cNvSpPr>
          <p:nvPr/>
        </p:nvSpPr>
        <p:spPr bwMode="auto">
          <a:xfrm>
            <a:off x="6553200" y="6248400"/>
            <a:ext cx="1905000" cy="457200"/>
          </a:xfrm>
          <a:prstGeom prst="rect">
            <a:avLst/>
          </a:prstGeom>
          <a:noFill/>
          <a:ln>
            <a:miter lim="800000"/>
            <a:headEnd/>
            <a:tailEnd/>
          </a:ln>
        </p:spPr>
        <p:txBody>
          <a:bodyPr/>
          <a:lstStyle/>
          <a:p>
            <a:pPr algn="r"/>
            <a:endParaRPr lang="it-IT" sz="1400" b="0"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3781FA8D-81E6-4E3A-8E89-607C3748881B}" type="slidenum">
              <a:rPr lang="it-IT"/>
              <a:pPr/>
              <a:t>23</a:t>
            </a:fld>
            <a:endParaRPr lang="it-IT"/>
          </a:p>
        </p:txBody>
      </p:sp>
      <p:sp>
        <p:nvSpPr>
          <p:cNvPr id="74754" name="Rectangle 2"/>
          <p:cNvSpPr>
            <a:spLocks noGrp="1" noChangeArrowheads="1"/>
          </p:cNvSpPr>
          <p:nvPr>
            <p:ph type="title"/>
          </p:nvPr>
        </p:nvSpPr>
        <p:spPr>
          <a:xfrm>
            <a:off x="685800" y="228600"/>
            <a:ext cx="7772400" cy="1143000"/>
          </a:xfrm>
        </p:spPr>
        <p:txBody>
          <a:bodyPr/>
          <a:lstStyle/>
          <a:p>
            <a:r>
              <a:rPr lang="it-IT" b="0" dirty="0">
                <a:solidFill>
                  <a:srgbClr val="FFFF00"/>
                </a:solidFill>
              </a:rPr>
              <a:t>ABILITÀ, NON TECNICHE</a:t>
            </a:r>
          </a:p>
        </p:txBody>
      </p:sp>
      <p:sp>
        <p:nvSpPr>
          <p:cNvPr id="74755" name="Rectangle 3"/>
          <p:cNvSpPr>
            <a:spLocks noGrp="1" noChangeArrowheads="1"/>
          </p:cNvSpPr>
          <p:nvPr>
            <p:ph type="body" idx="1"/>
          </p:nvPr>
        </p:nvSpPr>
        <p:spPr>
          <a:xfrm>
            <a:off x="533400" y="1524000"/>
            <a:ext cx="8229600" cy="4572000"/>
          </a:xfrm>
        </p:spPr>
        <p:txBody>
          <a:bodyPr>
            <a:normAutofit fontScale="92500"/>
          </a:bodyPr>
          <a:lstStyle/>
          <a:p>
            <a:r>
              <a:rPr lang="it-IT" sz="2800" dirty="0">
                <a:solidFill>
                  <a:schemeClr val="bg1"/>
                </a:solidFill>
              </a:rPr>
              <a:t>Le abilità della </a:t>
            </a:r>
            <a:r>
              <a:rPr lang="it-IT" sz="2800" dirty="0" smtClean="0">
                <a:solidFill>
                  <a:schemeClr val="bg1"/>
                </a:solidFill>
              </a:rPr>
              <a:t>comunicazione, </a:t>
            </a:r>
            <a:r>
              <a:rPr lang="it-IT" sz="2800" dirty="0">
                <a:solidFill>
                  <a:schemeClr val="bg1"/>
                </a:solidFill>
              </a:rPr>
              <a:t>che sperimenteremo nei gruppi </a:t>
            </a:r>
            <a:r>
              <a:rPr lang="it-IT" sz="2800" dirty="0" smtClean="0">
                <a:solidFill>
                  <a:schemeClr val="bg1"/>
                </a:solidFill>
              </a:rPr>
              <a:t>condotti, </a:t>
            </a:r>
            <a:r>
              <a:rPr lang="it-IT" sz="2800" dirty="0">
                <a:solidFill>
                  <a:schemeClr val="bg1"/>
                </a:solidFill>
              </a:rPr>
              <a:t>sono proprie dei suddetti approcci </a:t>
            </a:r>
            <a:endParaRPr lang="it-IT" sz="2800" dirty="0" smtClean="0">
              <a:solidFill>
                <a:schemeClr val="bg1"/>
              </a:solidFill>
            </a:endParaRPr>
          </a:p>
          <a:p>
            <a:pPr>
              <a:buNone/>
            </a:pPr>
            <a:endParaRPr lang="it-IT" sz="2800" dirty="0">
              <a:solidFill>
                <a:schemeClr val="bg1"/>
              </a:solidFill>
            </a:endParaRPr>
          </a:p>
          <a:p>
            <a:r>
              <a:rPr lang="it-IT" sz="2800" dirty="0">
                <a:solidFill>
                  <a:schemeClr val="bg1"/>
                </a:solidFill>
              </a:rPr>
              <a:t>Non vanno considerate delle tecniche, cioè utilizzabili solo in un contesto “terapeutico</a:t>
            </a:r>
            <a:r>
              <a:rPr lang="it-IT" sz="2800" dirty="0" smtClean="0">
                <a:solidFill>
                  <a:schemeClr val="bg1"/>
                </a:solidFill>
              </a:rPr>
              <a:t>”</a:t>
            </a:r>
          </a:p>
          <a:p>
            <a:pPr>
              <a:buNone/>
            </a:pPr>
            <a:endParaRPr lang="it-IT" sz="2800" dirty="0">
              <a:solidFill>
                <a:schemeClr val="bg1"/>
              </a:solidFill>
            </a:endParaRPr>
          </a:p>
          <a:p>
            <a:r>
              <a:rPr lang="it-IT" sz="2800" dirty="0">
                <a:solidFill>
                  <a:schemeClr val="bg1"/>
                </a:solidFill>
              </a:rPr>
              <a:t>Esse funzionano se diventano un modo consueto che si utilizza nella comunicazione di tutti i giorni, in famiglia, al Club, </a:t>
            </a:r>
            <a:r>
              <a:rPr lang="it-IT" sz="2800" dirty="0" smtClean="0">
                <a:solidFill>
                  <a:schemeClr val="bg1"/>
                </a:solidFill>
              </a:rPr>
              <a:t>al lavoro, nelle associazioni, nei luoghi di convivenza sociale, </a:t>
            </a:r>
            <a:r>
              <a:rPr lang="it-IT" sz="2800" dirty="0">
                <a:solidFill>
                  <a:schemeClr val="bg1"/>
                </a:solidFill>
              </a:rPr>
              <a:t>al supermercato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0A99E97D-DA85-4210-B14F-0D582020DC09}" type="slidenum">
              <a:rPr lang="it-IT"/>
              <a:pPr/>
              <a:t>24</a:t>
            </a:fld>
            <a:endParaRPr lang="it-IT"/>
          </a:p>
        </p:txBody>
      </p:sp>
      <p:sp>
        <p:nvSpPr>
          <p:cNvPr id="76802" name="Rectangle 2"/>
          <p:cNvSpPr>
            <a:spLocks noGrp="1" noChangeArrowheads="1"/>
          </p:cNvSpPr>
          <p:nvPr>
            <p:ph type="title"/>
          </p:nvPr>
        </p:nvSpPr>
        <p:spPr>
          <a:xfrm>
            <a:off x="0" y="304800"/>
            <a:ext cx="9144000" cy="1143000"/>
          </a:xfrm>
        </p:spPr>
        <p:txBody>
          <a:bodyPr/>
          <a:lstStyle/>
          <a:p>
            <a:r>
              <a:rPr lang="it-IT" b="0" dirty="0">
                <a:solidFill>
                  <a:srgbClr val="FFFF00"/>
                </a:solidFill>
              </a:rPr>
              <a:t>4 ABILITÀ </a:t>
            </a:r>
            <a:r>
              <a:rPr lang="it-IT" b="0" dirty="0" err="1">
                <a:solidFill>
                  <a:srgbClr val="FFFF00"/>
                </a:solidFill>
              </a:rPr>
              <a:t>DI</a:t>
            </a:r>
            <a:r>
              <a:rPr lang="it-IT" b="0" dirty="0">
                <a:solidFill>
                  <a:srgbClr val="FFFF00"/>
                </a:solidFill>
              </a:rPr>
              <a:t> COMUNICAZIONE</a:t>
            </a:r>
          </a:p>
        </p:txBody>
      </p:sp>
      <p:sp>
        <p:nvSpPr>
          <p:cNvPr id="76803" name="Rectangle 3"/>
          <p:cNvSpPr>
            <a:spLocks noGrp="1" noChangeArrowheads="1"/>
          </p:cNvSpPr>
          <p:nvPr>
            <p:ph type="body" idx="1"/>
          </p:nvPr>
        </p:nvSpPr>
        <p:spPr>
          <a:xfrm>
            <a:off x="381000" y="1828800"/>
            <a:ext cx="8458200" cy="4267200"/>
          </a:xfrm>
        </p:spPr>
        <p:txBody>
          <a:bodyPr/>
          <a:lstStyle/>
          <a:p>
            <a:pPr marL="609600" indent="-609600">
              <a:buFontTx/>
              <a:buAutoNum type="arabicPeriod"/>
            </a:pPr>
            <a:r>
              <a:rPr lang="it-IT" dirty="0">
                <a:solidFill>
                  <a:schemeClr val="bg1"/>
                </a:solidFill>
              </a:rPr>
              <a:t>Ascolto attivo (o </a:t>
            </a:r>
            <a:r>
              <a:rPr lang="it-IT" dirty="0">
                <a:solidFill>
                  <a:srgbClr val="FFFF00"/>
                </a:solidFill>
              </a:rPr>
              <a:t>profondo</a:t>
            </a:r>
            <a:r>
              <a:rPr lang="it-IT" dirty="0">
                <a:solidFill>
                  <a:schemeClr val="bg1"/>
                </a:solidFill>
              </a:rPr>
              <a:t>)</a:t>
            </a:r>
          </a:p>
          <a:p>
            <a:pPr marL="609600" indent="-609600">
              <a:buFontTx/>
              <a:buAutoNum type="arabicPeriod"/>
            </a:pPr>
            <a:r>
              <a:rPr lang="it-IT" dirty="0">
                <a:solidFill>
                  <a:schemeClr val="bg1"/>
                </a:solidFill>
              </a:rPr>
              <a:t>Fare richieste in maniera positiva</a:t>
            </a:r>
          </a:p>
          <a:p>
            <a:pPr marL="609600" indent="-609600">
              <a:buFontTx/>
              <a:buAutoNum type="arabicPeriod"/>
            </a:pPr>
            <a:r>
              <a:rPr lang="it-IT" dirty="0">
                <a:solidFill>
                  <a:schemeClr val="bg1"/>
                </a:solidFill>
              </a:rPr>
              <a:t>Comunicare sensazioni piacevoli (o </a:t>
            </a:r>
            <a:r>
              <a:rPr lang="it-IT" dirty="0">
                <a:solidFill>
                  <a:srgbClr val="FFFF00"/>
                </a:solidFill>
              </a:rPr>
              <a:t>prendere la parola in maniera positiva</a:t>
            </a:r>
            <a:r>
              <a:rPr lang="it-IT" dirty="0">
                <a:solidFill>
                  <a:schemeClr val="bg1"/>
                </a:solidFill>
              </a:rPr>
              <a:t>)</a:t>
            </a:r>
          </a:p>
          <a:p>
            <a:pPr marL="609600" indent="-609600">
              <a:buFontTx/>
              <a:buAutoNum type="arabicPeriod"/>
            </a:pPr>
            <a:r>
              <a:rPr lang="it-IT" dirty="0">
                <a:solidFill>
                  <a:schemeClr val="bg1"/>
                </a:solidFill>
              </a:rPr>
              <a:t>Comunicare sensazioni spiacevoli (</a:t>
            </a:r>
            <a:r>
              <a:rPr lang="it-IT" dirty="0">
                <a:solidFill>
                  <a:srgbClr val="FFFF00"/>
                </a:solidFill>
              </a:rPr>
              <a:t>o prendere la parola anche sui sentimenti spiacevoli</a:t>
            </a:r>
            <a:r>
              <a:rPr lang="it-IT" dirty="0">
                <a:solidFill>
                  <a:schemeClr val="bg1"/>
                </a:solidFill>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piè di pagina 4"/>
          <p:cNvSpPr>
            <a:spLocks noGrp="1"/>
          </p:cNvSpPr>
          <p:nvPr>
            <p:ph type="ftr" sz="quarter" idx="11"/>
          </p:nvPr>
        </p:nvSpPr>
        <p:spPr/>
        <p:txBody>
          <a:bodyPr/>
          <a:lstStyle/>
          <a:p>
            <a:r>
              <a:rPr lang="it-IT"/>
              <a:t>Corlito, Grosseto, 8.02.2014</a:t>
            </a:r>
          </a:p>
        </p:txBody>
      </p:sp>
      <p:sp>
        <p:nvSpPr>
          <p:cNvPr id="10" name="Segnaposto numero diapositiva 5"/>
          <p:cNvSpPr>
            <a:spLocks noGrp="1"/>
          </p:cNvSpPr>
          <p:nvPr>
            <p:ph type="sldNum" sz="quarter" idx="12"/>
          </p:nvPr>
        </p:nvSpPr>
        <p:spPr/>
        <p:txBody>
          <a:bodyPr/>
          <a:lstStyle/>
          <a:p>
            <a:fld id="{C95C3898-04CD-4F45-8C03-76B968BB06DA}" type="slidenum">
              <a:rPr lang="it-IT"/>
              <a:pPr/>
              <a:t>25</a:t>
            </a:fld>
            <a:endParaRPr lang="it-IT"/>
          </a:p>
        </p:txBody>
      </p:sp>
      <p:sp>
        <p:nvSpPr>
          <p:cNvPr id="82946" name="Rectangle 2"/>
          <p:cNvSpPr>
            <a:spLocks noGrp="1" noChangeArrowheads="1"/>
          </p:cNvSpPr>
          <p:nvPr>
            <p:ph type="title"/>
          </p:nvPr>
        </p:nvSpPr>
        <p:spPr>
          <a:xfrm>
            <a:off x="685800" y="152400"/>
            <a:ext cx="7772400" cy="1143000"/>
          </a:xfrm>
        </p:spPr>
        <p:txBody>
          <a:bodyPr/>
          <a:lstStyle/>
          <a:p>
            <a:r>
              <a:rPr lang="it-IT" dirty="0">
                <a:solidFill>
                  <a:srgbClr val="FFFF00"/>
                </a:solidFill>
              </a:rPr>
              <a:t>UN ESEMPIO</a:t>
            </a:r>
          </a:p>
        </p:txBody>
      </p:sp>
      <p:sp>
        <p:nvSpPr>
          <p:cNvPr id="82947" name="Rectangle 3"/>
          <p:cNvSpPr>
            <a:spLocks noGrp="1" noChangeArrowheads="1"/>
          </p:cNvSpPr>
          <p:nvPr>
            <p:ph type="body" idx="1"/>
          </p:nvPr>
        </p:nvSpPr>
        <p:spPr>
          <a:xfrm>
            <a:off x="228600" y="1447800"/>
            <a:ext cx="8229600" cy="4724400"/>
          </a:xfrm>
        </p:spPr>
        <p:txBody>
          <a:bodyPr/>
          <a:lstStyle/>
          <a:p>
            <a:pPr marL="609600" indent="-609600">
              <a:lnSpc>
                <a:spcPct val="90000"/>
              </a:lnSpc>
            </a:pPr>
            <a:r>
              <a:rPr lang="it-IT" dirty="0">
                <a:solidFill>
                  <a:schemeClr val="bg1"/>
                </a:solidFill>
              </a:rPr>
              <a:t>Prendiamo l’abilità di fare richieste in maniera positiva (o prendere la parola in maniera positiva).</a:t>
            </a:r>
          </a:p>
          <a:p>
            <a:pPr marL="609600" indent="-609600">
              <a:lnSpc>
                <a:spcPct val="90000"/>
              </a:lnSpc>
            </a:pPr>
            <a:r>
              <a:rPr lang="it-IT" dirty="0">
                <a:solidFill>
                  <a:schemeClr val="bg1"/>
                </a:solidFill>
              </a:rPr>
              <a:t>Essa contiene 3 sotto-abilità:</a:t>
            </a:r>
          </a:p>
          <a:p>
            <a:pPr marL="609600" indent="-609600">
              <a:lnSpc>
                <a:spcPct val="90000"/>
              </a:lnSpc>
              <a:buFontTx/>
              <a:buAutoNum type="arabicPeriod"/>
            </a:pPr>
            <a:r>
              <a:rPr lang="it-IT" dirty="0">
                <a:solidFill>
                  <a:schemeClr val="bg1"/>
                </a:solidFill>
              </a:rPr>
              <a:t>Guardarsi negli occhi</a:t>
            </a:r>
          </a:p>
          <a:p>
            <a:pPr marL="609600" indent="-609600">
              <a:lnSpc>
                <a:spcPct val="90000"/>
              </a:lnSpc>
              <a:buFontTx/>
              <a:buAutoNum type="arabicPeriod"/>
            </a:pPr>
            <a:r>
              <a:rPr lang="it-IT" dirty="0">
                <a:solidFill>
                  <a:schemeClr val="bg1"/>
                </a:solidFill>
              </a:rPr>
              <a:t>Fare la richiesta in termini chiari </a:t>
            </a:r>
          </a:p>
          <a:p>
            <a:pPr marL="609600" indent="-609600">
              <a:lnSpc>
                <a:spcPct val="90000"/>
              </a:lnSpc>
              <a:buFontTx/>
              <a:buNone/>
            </a:pPr>
            <a:r>
              <a:rPr lang="it-IT" dirty="0" smtClean="0">
                <a:solidFill>
                  <a:schemeClr val="bg1"/>
                </a:solidFill>
              </a:rPr>
              <a:t>       e </a:t>
            </a:r>
            <a:r>
              <a:rPr lang="it-IT" dirty="0">
                <a:solidFill>
                  <a:schemeClr val="bg1"/>
                </a:solidFill>
              </a:rPr>
              <a:t>gentili (“</a:t>
            </a:r>
            <a:r>
              <a:rPr lang="it-IT" dirty="0">
                <a:solidFill>
                  <a:srgbClr val="FFFF00"/>
                </a:solidFill>
              </a:rPr>
              <a:t>mi piacerebbe che </a:t>
            </a:r>
            <a:r>
              <a:rPr lang="it-IT" dirty="0" err="1">
                <a:solidFill>
                  <a:srgbClr val="FFFF00"/>
                </a:solidFill>
              </a:rPr>
              <a:t>tu…</a:t>
            </a:r>
            <a:r>
              <a:rPr lang="it-IT" dirty="0">
                <a:solidFill>
                  <a:schemeClr val="bg1"/>
                </a:solidFill>
              </a:rPr>
              <a:t>)</a:t>
            </a:r>
          </a:p>
          <a:p>
            <a:pPr marL="609600" indent="-609600">
              <a:lnSpc>
                <a:spcPct val="90000"/>
              </a:lnSpc>
              <a:buNone/>
            </a:pPr>
            <a:r>
              <a:rPr lang="it-IT" dirty="0" smtClean="0">
                <a:solidFill>
                  <a:schemeClr val="bg1"/>
                </a:solidFill>
              </a:rPr>
              <a:t>3.    Dire </a:t>
            </a:r>
            <a:r>
              <a:rPr lang="it-IT" dirty="0">
                <a:solidFill>
                  <a:schemeClr val="bg1"/>
                </a:solidFill>
              </a:rPr>
              <a:t>cosa si proverebbe nel caso </a:t>
            </a:r>
          </a:p>
          <a:p>
            <a:pPr marL="609600" indent="-609600">
              <a:lnSpc>
                <a:spcPct val="90000"/>
              </a:lnSpc>
              <a:buFontTx/>
              <a:buNone/>
            </a:pPr>
            <a:r>
              <a:rPr lang="it-IT" dirty="0">
                <a:solidFill>
                  <a:schemeClr val="bg1"/>
                </a:solidFill>
              </a:rPr>
              <a:t>   </a:t>
            </a:r>
            <a:r>
              <a:rPr lang="it-IT" dirty="0" smtClean="0">
                <a:solidFill>
                  <a:schemeClr val="bg1"/>
                </a:solidFill>
              </a:rPr>
              <a:t>     che </a:t>
            </a:r>
            <a:r>
              <a:rPr lang="it-IT" dirty="0">
                <a:solidFill>
                  <a:schemeClr val="bg1"/>
                </a:solidFill>
              </a:rPr>
              <a:t>la richiesta venga esaudita</a:t>
            </a:r>
          </a:p>
          <a:p>
            <a:pPr marL="609600" indent="-609600">
              <a:lnSpc>
                <a:spcPct val="90000"/>
              </a:lnSpc>
              <a:buFontTx/>
              <a:buNone/>
            </a:pPr>
            <a:endParaRPr lang="it-IT" dirty="0">
              <a:solidFill>
                <a:schemeClr val="bg1"/>
              </a:solidFill>
            </a:endParaRPr>
          </a:p>
        </p:txBody>
      </p:sp>
      <p:sp>
        <p:nvSpPr>
          <p:cNvPr id="82948" name="AutoShape 4"/>
          <p:cNvSpPr>
            <a:spLocks noChangeArrowheads="1"/>
          </p:cNvSpPr>
          <p:nvPr/>
        </p:nvSpPr>
        <p:spPr bwMode="auto">
          <a:xfrm>
            <a:off x="5410200" y="3352800"/>
            <a:ext cx="3733800" cy="381000"/>
          </a:xfrm>
          <a:prstGeom prst="wedgeRectCallout">
            <a:avLst>
              <a:gd name="adj1" fmla="val -72988"/>
              <a:gd name="adj2" fmla="val 31195"/>
            </a:avLst>
          </a:prstGeom>
          <a:solidFill>
            <a:schemeClr val="accent1"/>
          </a:solidFill>
          <a:ln w="9525">
            <a:solidFill>
              <a:schemeClr val="tx1"/>
            </a:solidFill>
            <a:miter lim="800000"/>
            <a:headEnd/>
            <a:tailEnd/>
          </a:ln>
          <a:effectLst/>
        </p:spPr>
        <p:txBody>
          <a:bodyPr/>
          <a:lstStyle/>
          <a:p>
            <a:pPr algn="ctr"/>
            <a:endParaRPr lang="it-IT"/>
          </a:p>
        </p:txBody>
      </p:sp>
      <p:sp>
        <p:nvSpPr>
          <p:cNvPr id="82949" name="Text Box 5"/>
          <p:cNvSpPr txBox="1">
            <a:spLocks noChangeArrowheads="1"/>
          </p:cNvSpPr>
          <p:nvPr/>
        </p:nvSpPr>
        <p:spPr bwMode="auto">
          <a:xfrm>
            <a:off x="5486400" y="3276600"/>
            <a:ext cx="3657600" cy="457200"/>
          </a:xfrm>
          <a:prstGeom prst="rect">
            <a:avLst/>
          </a:prstGeom>
          <a:noFill/>
          <a:ln w="9525">
            <a:noFill/>
            <a:miter lim="800000"/>
            <a:headEnd/>
            <a:tailEnd/>
          </a:ln>
          <a:effectLst/>
        </p:spPr>
        <p:txBody>
          <a:bodyPr>
            <a:spAutoFit/>
          </a:bodyPr>
          <a:lstStyle/>
          <a:p>
            <a:pPr>
              <a:spcBef>
                <a:spcPct val="50000"/>
              </a:spcBef>
            </a:pPr>
            <a:r>
              <a:rPr lang="it-IT" b="0" dirty="0">
                <a:solidFill>
                  <a:schemeClr val="bg1"/>
                </a:solidFill>
              </a:rPr>
              <a:t>Comunicazione non verbale</a:t>
            </a:r>
          </a:p>
        </p:txBody>
      </p:sp>
      <p:sp>
        <p:nvSpPr>
          <p:cNvPr id="82950" name="AutoShape 6"/>
          <p:cNvSpPr>
            <a:spLocks noChangeArrowheads="1"/>
          </p:cNvSpPr>
          <p:nvPr/>
        </p:nvSpPr>
        <p:spPr bwMode="auto">
          <a:xfrm>
            <a:off x="7696200" y="4114800"/>
            <a:ext cx="1447800" cy="754360"/>
          </a:xfrm>
          <a:prstGeom prst="wedgeRectCallout">
            <a:avLst>
              <a:gd name="adj1" fmla="val -129849"/>
              <a:gd name="adj2" fmla="val 8135"/>
            </a:avLst>
          </a:prstGeom>
          <a:solidFill>
            <a:schemeClr val="accent1"/>
          </a:solidFill>
          <a:ln w="9525">
            <a:solidFill>
              <a:schemeClr val="tx1"/>
            </a:solidFill>
            <a:miter lim="800000"/>
            <a:headEnd/>
            <a:tailEnd/>
          </a:ln>
          <a:effectLst/>
        </p:spPr>
        <p:txBody>
          <a:bodyPr/>
          <a:lstStyle/>
          <a:p>
            <a:pPr algn="ctr"/>
            <a:r>
              <a:rPr lang="it-IT" b="0" dirty="0">
                <a:solidFill>
                  <a:schemeClr val="bg1"/>
                </a:solidFill>
              </a:rPr>
              <a:t>Comunicazione verbale</a:t>
            </a:r>
          </a:p>
        </p:txBody>
      </p:sp>
      <p:sp>
        <p:nvSpPr>
          <p:cNvPr id="82951" name="AutoShape 7"/>
          <p:cNvSpPr>
            <a:spLocks noChangeArrowheads="1"/>
          </p:cNvSpPr>
          <p:nvPr/>
        </p:nvSpPr>
        <p:spPr bwMode="auto">
          <a:xfrm>
            <a:off x="7696200" y="5486400"/>
            <a:ext cx="1447800" cy="678904"/>
          </a:xfrm>
          <a:prstGeom prst="wedgeRectCallout">
            <a:avLst>
              <a:gd name="adj1" fmla="val -139083"/>
              <a:gd name="adj2" fmla="val -41868"/>
            </a:avLst>
          </a:prstGeom>
          <a:solidFill>
            <a:schemeClr val="accent1"/>
          </a:solidFill>
          <a:ln w="9525">
            <a:solidFill>
              <a:schemeClr val="tx1"/>
            </a:solidFill>
            <a:miter lim="800000"/>
            <a:headEnd/>
            <a:tailEnd/>
          </a:ln>
          <a:effectLst/>
        </p:spPr>
        <p:txBody>
          <a:bodyPr/>
          <a:lstStyle/>
          <a:p>
            <a:pPr algn="ctr"/>
            <a:r>
              <a:rPr lang="it-IT" b="0" dirty="0">
                <a:solidFill>
                  <a:schemeClr val="bg1"/>
                </a:solidFill>
              </a:rPr>
              <a:t>Comunicazione emotiva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0-#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9"/>
                                        </p:tgtEl>
                                        <p:attrNameLst>
                                          <p:attrName>style.visibility</p:attrName>
                                        </p:attrNameLst>
                                      </p:cBhvr>
                                      <p:to>
                                        <p:strVal val="visible"/>
                                      </p:to>
                                    </p:set>
                                    <p:anim calcmode="lin" valueType="num">
                                      <p:cBhvr additive="base">
                                        <p:cTn id="13" dur="500" fill="hold"/>
                                        <p:tgtEl>
                                          <p:spTgt spid="82949"/>
                                        </p:tgtEl>
                                        <p:attrNameLst>
                                          <p:attrName>ppt_x</p:attrName>
                                        </p:attrNameLst>
                                      </p:cBhvr>
                                      <p:tavLst>
                                        <p:tav tm="0">
                                          <p:val>
                                            <p:strVal val="0-#ppt_w/2"/>
                                          </p:val>
                                        </p:tav>
                                        <p:tav tm="100000">
                                          <p:val>
                                            <p:strVal val="#ppt_x"/>
                                          </p:val>
                                        </p:tav>
                                      </p:tavLst>
                                    </p:anim>
                                    <p:anim calcmode="lin" valueType="num">
                                      <p:cBhvr additive="base">
                                        <p:cTn id="14" dur="500" fill="hold"/>
                                        <p:tgtEl>
                                          <p:spTgt spid="829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50"/>
                                        </p:tgtEl>
                                        <p:attrNameLst>
                                          <p:attrName>style.visibility</p:attrName>
                                        </p:attrNameLst>
                                      </p:cBhvr>
                                      <p:to>
                                        <p:strVal val="visible"/>
                                      </p:to>
                                    </p:set>
                                    <p:anim calcmode="lin" valueType="num">
                                      <p:cBhvr additive="base">
                                        <p:cTn id="19" dur="500" fill="hold"/>
                                        <p:tgtEl>
                                          <p:spTgt spid="82950"/>
                                        </p:tgtEl>
                                        <p:attrNameLst>
                                          <p:attrName>ppt_x</p:attrName>
                                        </p:attrNameLst>
                                      </p:cBhvr>
                                      <p:tavLst>
                                        <p:tav tm="0">
                                          <p:val>
                                            <p:strVal val="0-#ppt_w/2"/>
                                          </p:val>
                                        </p:tav>
                                        <p:tav tm="100000">
                                          <p:val>
                                            <p:strVal val="#ppt_x"/>
                                          </p:val>
                                        </p:tav>
                                      </p:tavLst>
                                    </p:anim>
                                    <p:anim calcmode="lin" valueType="num">
                                      <p:cBhvr additive="base">
                                        <p:cTn id="20" dur="500" fill="hold"/>
                                        <p:tgtEl>
                                          <p:spTgt spid="829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51"/>
                                        </p:tgtEl>
                                        <p:attrNameLst>
                                          <p:attrName>style.visibility</p:attrName>
                                        </p:attrNameLst>
                                      </p:cBhvr>
                                      <p:to>
                                        <p:strVal val="visible"/>
                                      </p:to>
                                    </p:set>
                                    <p:anim calcmode="lin" valueType="num">
                                      <p:cBhvr additive="base">
                                        <p:cTn id="25" dur="500" fill="hold"/>
                                        <p:tgtEl>
                                          <p:spTgt spid="82951"/>
                                        </p:tgtEl>
                                        <p:attrNameLst>
                                          <p:attrName>ppt_x</p:attrName>
                                        </p:attrNameLst>
                                      </p:cBhvr>
                                      <p:tavLst>
                                        <p:tav tm="0">
                                          <p:val>
                                            <p:strVal val="0-#ppt_w/2"/>
                                          </p:val>
                                        </p:tav>
                                        <p:tav tm="100000">
                                          <p:val>
                                            <p:strVal val="#ppt_x"/>
                                          </p:val>
                                        </p:tav>
                                      </p:tavLst>
                                    </p:anim>
                                    <p:anim calcmode="lin" valueType="num">
                                      <p:cBhvr additive="base">
                                        <p:cTn id="26" dur="500" fill="hold"/>
                                        <p:tgtEl>
                                          <p:spTgt spid="829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P spid="82949" grpId="0" autoUpdateAnimBg="0"/>
      <p:bldP spid="82950" grpId="0" animBg="1" autoUpdateAnimBg="0"/>
      <p:bldP spid="8295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B5348247-FDE2-48A2-B0DD-DB705F412EE6}" type="slidenum">
              <a:rPr lang="it-IT"/>
              <a:pPr/>
              <a:t>26</a:t>
            </a:fld>
            <a:endParaRPr lang="it-IT"/>
          </a:p>
        </p:txBody>
      </p:sp>
      <p:sp>
        <p:nvSpPr>
          <p:cNvPr id="78850" name="Rectangle 2"/>
          <p:cNvSpPr>
            <a:spLocks noGrp="1" noChangeArrowheads="1"/>
          </p:cNvSpPr>
          <p:nvPr>
            <p:ph type="title"/>
          </p:nvPr>
        </p:nvSpPr>
        <p:spPr>
          <a:xfrm>
            <a:off x="0" y="228600"/>
            <a:ext cx="8763000" cy="1143000"/>
          </a:xfrm>
        </p:spPr>
        <p:txBody>
          <a:bodyPr/>
          <a:lstStyle/>
          <a:p>
            <a:r>
              <a:rPr lang="it-IT" dirty="0" smtClean="0">
                <a:solidFill>
                  <a:srgbClr val="FFFF00"/>
                </a:solidFill>
              </a:rPr>
              <a:t>RISOLVERE ASSIEME </a:t>
            </a:r>
            <a:r>
              <a:rPr lang="it-IT" dirty="0">
                <a:solidFill>
                  <a:srgbClr val="FFFF00"/>
                </a:solidFill>
              </a:rPr>
              <a:t>I PROBLEMI</a:t>
            </a:r>
          </a:p>
        </p:txBody>
      </p:sp>
      <p:sp>
        <p:nvSpPr>
          <p:cNvPr id="78851" name="Rectangle 3"/>
          <p:cNvSpPr>
            <a:spLocks noGrp="1" noChangeArrowheads="1"/>
          </p:cNvSpPr>
          <p:nvPr>
            <p:ph type="body" idx="1"/>
          </p:nvPr>
        </p:nvSpPr>
        <p:spPr>
          <a:xfrm>
            <a:off x="0" y="1600200"/>
            <a:ext cx="8915400" cy="4495800"/>
          </a:xfrm>
        </p:spPr>
        <p:txBody>
          <a:bodyPr>
            <a:normAutofit fontScale="92500" lnSpcReduction="20000"/>
          </a:bodyPr>
          <a:lstStyle/>
          <a:p>
            <a:pPr>
              <a:lnSpc>
                <a:spcPct val="90000"/>
              </a:lnSpc>
            </a:pPr>
            <a:r>
              <a:rPr lang="it-IT" sz="2800" dirty="0">
                <a:solidFill>
                  <a:srgbClr val="FFFF00"/>
                </a:solidFill>
              </a:rPr>
              <a:t>Non è una novità: </a:t>
            </a:r>
            <a:r>
              <a:rPr lang="it-IT" sz="2800" dirty="0">
                <a:solidFill>
                  <a:schemeClr val="bg1"/>
                </a:solidFill>
              </a:rPr>
              <a:t>è il modo in cui si dovrebbero affrontare i problemi nel </a:t>
            </a:r>
            <a:r>
              <a:rPr lang="it-IT" sz="2800" dirty="0" smtClean="0">
                <a:solidFill>
                  <a:schemeClr val="bg1"/>
                </a:solidFill>
              </a:rPr>
              <a:t>Club</a:t>
            </a:r>
          </a:p>
          <a:p>
            <a:pPr>
              <a:lnSpc>
                <a:spcPct val="90000"/>
              </a:lnSpc>
              <a:buNone/>
            </a:pPr>
            <a:endParaRPr lang="it-IT" sz="2800" dirty="0">
              <a:solidFill>
                <a:schemeClr val="bg1"/>
              </a:solidFill>
            </a:endParaRPr>
          </a:p>
          <a:p>
            <a:pPr>
              <a:lnSpc>
                <a:spcPct val="90000"/>
              </a:lnSpc>
            </a:pPr>
            <a:r>
              <a:rPr lang="it-IT" sz="2800" dirty="0">
                <a:solidFill>
                  <a:schemeClr val="bg1"/>
                </a:solidFill>
              </a:rPr>
              <a:t>Quando si pone un problema nel Club, ognuno fornisce la “propria” soluzione nel senso che ognuno racconta come ha </a:t>
            </a:r>
            <a:r>
              <a:rPr lang="it-IT" sz="2800" dirty="0" smtClean="0">
                <a:solidFill>
                  <a:schemeClr val="bg1"/>
                </a:solidFill>
              </a:rPr>
              <a:t>fatto, </a:t>
            </a:r>
            <a:r>
              <a:rPr lang="it-IT" sz="2800" dirty="0">
                <a:solidFill>
                  <a:schemeClr val="bg1"/>
                </a:solidFill>
              </a:rPr>
              <a:t>quando nella sua esperienza si è trovato di fronte allo stesso problema o uno </a:t>
            </a:r>
            <a:r>
              <a:rPr lang="it-IT" sz="2800" dirty="0" smtClean="0">
                <a:solidFill>
                  <a:schemeClr val="bg1"/>
                </a:solidFill>
              </a:rPr>
              <a:t>simile</a:t>
            </a:r>
          </a:p>
          <a:p>
            <a:pPr>
              <a:lnSpc>
                <a:spcPct val="90000"/>
              </a:lnSpc>
              <a:buNone/>
            </a:pPr>
            <a:endParaRPr lang="it-IT" sz="2800" dirty="0">
              <a:solidFill>
                <a:schemeClr val="bg1"/>
              </a:solidFill>
            </a:endParaRPr>
          </a:p>
          <a:p>
            <a:pPr>
              <a:lnSpc>
                <a:spcPct val="90000"/>
              </a:lnSpc>
            </a:pPr>
            <a:r>
              <a:rPr lang="it-IT" sz="2800" dirty="0">
                <a:solidFill>
                  <a:schemeClr val="bg1"/>
                </a:solidFill>
              </a:rPr>
              <a:t>Questa abilità sembra essere un’abilità logica della mente umana ed è usata in molte situazioni in maniera </a:t>
            </a:r>
            <a:r>
              <a:rPr lang="it-IT" sz="2800" dirty="0" smtClean="0">
                <a:solidFill>
                  <a:schemeClr val="bg1"/>
                </a:solidFill>
              </a:rPr>
              <a:t>standardizzata</a:t>
            </a:r>
          </a:p>
          <a:p>
            <a:pPr>
              <a:lnSpc>
                <a:spcPct val="90000"/>
              </a:lnSpc>
              <a:buNone/>
            </a:pPr>
            <a:endParaRPr lang="it-IT" sz="2800" dirty="0">
              <a:solidFill>
                <a:schemeClr val="bg1"/>
              </a:solidFill>
            </a:endParaRPr>
          </a:p>
          <a:p>
            <a:pPr>
              <a:lnSpc>
                <a:spcPct val="90000"/>
              </a:lnSpc>
            </a:pPr>
            <a:r>
              <a:rPr lang="it-IT" sz="2800" dirty="0" smtClean="0">
                <a:solidFill>
                  <a:schemeClr val="bg1"/>
                </a:solidFill>
              </a:rPr>
              <a:t>La </a:t>
            </a:r>
            <a:r>
              <a:rPr lang="it-IT" sz="2800" dirty="0">
                <a:solidFill>
                  <a:schemeClr val="bg1"/>
                </a:solidFill>
              </a:rPr>
              <a:t>caratteristica </a:t>
            </a:r>
            <a:r>
              <a:rPr lang="it-IT" sz="2800" dirty="0" smtClean="0">
                <a:solidFill>
                  <a:schemeClr val="bg1"/>
                </a:solidFill>
              </a:rPr>
              <a:t>dei Club e dei servizi centrati sul lavoro di equipe è </a:t>
            </a:r>
            <a:r>
              <a:rPr lang="it-IT" sz="2800" dirty="0">
                <a:solidFill>
                  <a:schemeClr val="bg1"/>
                </a:solidFill>
              </a:rPr>
              <a:t>che lo facciamo </a:t>
            </a:r>
            <a:r>
              <a:rPr lang="it-IT" sz="2800" b="0" dirty="0">
                <a:solidFill>
                  <a:srgbClr val="FFFF00"/>
                </a:solidFill>
              </a:rPr>
              <a:t>INSIEME</a:t>
            </a:r>
            <a:r>
              <a:rPr lang="it-IT" sz="2800" dirty="0">
                <a:solidFill>
                  <a:schemeClr val="bg1"/>
                </a:solidFill>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F9DC3FE9-C4A3-4948-BB86-E0F25A38416C}" type="slidenum">
              <a:rPr lang="it-IT"/>
              <a:pPr/>
              <a:t>27</a:t>
            </a:fld>
            <a:endParaRPr lang="it-IT"/>
          </a:p>
        </p:txBody>
      </p:sp>
      <p:sp>
        <p:nvSpPr>
          <p:cNvPr id="80898" name="Rectangle 2"/>
          <p:cNvSpPr>
            <a:spLocks noGrp="1" noChangeArrowheads="1"/>
          </p:cNvSpPr>
          <p:nvPr>
            <p:ph type="title"/>
          </p:nvPr>
        </p:nvSpPr>
        <p:spPr>
          <a:xfrm>
            <a:off x="685800" y="0"/>
            <a:ext cx="7772400" cy="1143000"/>
          </a:xfrm>
        </p:spPr>
        <p:txBody>
          <a:bodyPr/>
          <a:lstStyle/>
          <a:p>
            <a:r>
              <a:rPr lang="it-IT" b="0" dirty="0">
                <a:solidFill>
                  <a:srgbClr val="FFFF00"/>
                </a:solidFill>
              </a:rPr>
              <a:t>IL LAVORO DEI GRUPPI</a:t>
            </a:r>
          </a:p>
        </p:txBody>
      </p:sp>
      <p:sp>
        <p:nvSpPr>
          <p:cNvPr id="80899" name="Rectangle 3"/>
          <p:cNvSpPr>
            <a:spLocks noGrp="1" noChangeArrowheads="1"/>
          </p:cNvSpPr>
          <p:nvPr>
            <p:ph type="body" idx="1"/>
          </p:nvPr>
        </p:nvSpPr>
        <p:spPr>
          <a:xfrm>
            <a:off x="685800" y="1143000"/>
            <a:ext cx="7772400" cy="4953000"/>
          </a:xfrm>
        </p:spPr>
        <p:txBody>
          <a:bodyPr/>
          <a:lstStyle/>
          <a:p>
            <a:pPr marL="609600" indent="-609600">
              <a:buFontTx/>
              <a:buNone/>
            </a:pPr>
            <a:r>
              <a:rPr lang="it-IT" dirty="0">
                <a:solidFill>
                  <a:schemeClr val="bg1"/>
                </a:solidFill>
              </a:rPr>
              <a:t>Avremo 2 tipi di gruppi nel corso:</a:t>
            </a:r>
          </a:p>
          <a:p>
            <a:pPr marL="609600" indent="-609600">
              <a:buFontTx/>
              <a:buAutoNum type="arabicPeriod"/>
            </a:pPr>
            <a:r>
              <a:rPr lang="it-IT" dirty="0">
                <a:solidFill>
                  <a:srgbClr val="FFFF00"/>
                </a:solidFill>
              </a:rPr>
              <a:t>Gruppi condotti </a:t>
            </a:r>
            <a:r>
              <a:rPr lang="it-IT" dirty="0">
                <a:solidFill>
                  <a:schemeClr val="bg1"/>
                </a:solidFill>
              </a:rPr>
              <a:t>sulle abilità di comunicazione basati sulle “simulate” (</a:t>
            </a:r>
            <a:r>
              <a:rPr lang="it-IT" sz="2800" dirty="0">
                <a:solidFill>
                  <a:srgbClr val="FFFF00"/>
                </a:solidFill>
              </a:rPr>
              <a:t>ricordarsi del gruppo delle conclusioni</a:t>
            </a:r>
            <a:r>
              <a:rPr lang="it-IT" dirty="0">
                <a:solidFill>
                  <a:schemeClr val="bg1"/>
                </a:solidFill>
              </a:rPr>
              <a:t>)</a:t>
            </a:r>
          </a:p>
          <a:p>
            <a:pPr marL="609600" indent="-609600">
              <a:buFontTx/>
              <a:buAutoNum type="arabicPeriod"/>
            </a:pPr>
            <a:r>
              <a:rPr lang="it-IT" dirty="0">
                <a:solidFill>
                  <a:srgbClr val="FFFF00"/>
                </a:solidFill>
              </a:rPr>
              <a:t>Gruppi autogestiti </a:t>
            </a:r>
            <a:r>
              <a:rPr lang="it-IT" dirty="0">
                <a:solidFill>
                  <a:schemeClr val="bg1"/>
                </a:solidFill>
              </a:rPr>
              <a:t>che discutono tutto quanto nel corso è stato detto e di come sono andati i gruppi </a:t>
            </a:r>
            <a:r>
              <a:rPr lang="it-IT" dirty="0" smtClean="0">
                <a:solidFill>
                  <a:schemeClr val="bg1"/>
                </a:solidFill>
              </a:rPr>
              <a:t>condotti (danno le risposte, non pongono quesiti, per i quali c’è ampio spazio nel corso)</a:t>
            </a:r>
            <a:endParaRPr lang="it-IT"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Corlito, Grosseto, 8.02.2014</a:t>
            </a:r>
          </a:p>
        </p:txBody>
      </p:sp>
      <p:sp>
        <p:nvSpPr>
          <p:cNvPr id="6" name="Segnaposto numero diapositiva 5"/>
          <p:cNvSpPr>
            <a:spLocks noGrp="1"/>
          </p:cNvSpPr>
          <p:nvPr>
            <p:ph type="sldNum" sz="quarter" idx="12"/>
          </p:nvPr>
        </p:nvSpPr>
        <p:spPr/>
        <p:txBody>
          <a:bodyPr/>
          <a:lstStyle/>
          <a:p>
            <a:fld id="{956C2AC3-6877-4BD9-82D5-1898437EBCE5}" type="slidenum">
              <a:rPr lang="it-IT"/>
              <a:pPr/>
              <a:t>28</a:t>
            </a:fld>
            <a:endParaRPr lang="it-IT"/>
          </a:p>
        </p:txBody>
      </p:sp>
      <p:sp>
        <p:nvSpPr>
          <p:cNvPr id="27650" name="Rectangle 2"/>
          <p:cNvSpPr>
            <a:spLocks noGrp="1" noChangeArrowheads="1"/>
          </p:cNvSpPr>
          <p:nvPr>
            <p:ph type="title"/>
          </p:nvPr>
        </p:nvSpPr>
        <p:spPr>
          <a:xfrm>
            <a:off x="228600" y="0"/>
            <a:ext cx="8610600" cy="1295400"/>
          </a:xfrm>
        </p:spPr>
        <p:txBody>
          <a:bodyPr/>
          <a:lstStyle/>
          <a:p>
            <a:r>
              <a:rPr lang="it-IT" dirty="0">
                <a:solidFill>
                  <a:srgbClr val="FFFF00"/>
                </a:solidFill>
              </a:rPr>
              <a:t>Concludendo …</a:t>
            </a:r>
          </a:p>
        </p:txBody>
      </p:sp>
      <p:sp>
        <p:nvSpPr>
          <p:cNvPr id="27651" name="Rectangle 3"/>
          <p:cNvSpPr>
            <a:spLocks noGrp="1" noChangeArrowheads="1"/>
          </p:cNvSpPr>
          <p:nvPr>
            <p:ph type="body" idx="1"/>
          </p:nvPr>
        </p:nvSpPr>
        <p:spPr>
          <a:xfrm>
            <a:off x="304800" y="1371600"/>
            <a:ext cx="8458200" cy="4724400"/>
          </a:xfrm>
        </p:spPr>
        <p:txBody>
          <a:bodyPr/>
          <a:lstStyle/>
          <a:p>
            <a:pPr>
              <a:lnSpc>
                <a:spcPct val="90000"/>
              </a:lnSpc>
            </a:pPr>
            <a:r>
              <a:rPr lang="it-IT" dirty="0">
                <a:solidFill>
                  <a:schemeClr val="bg1"/>
                </a:solidFill>
              </a:rPr>
              <a:t>Stiamo lavorando per il futuro, non solo </a:t>
            </a:r>
            <a:r>
              <a:rPr lang="it-IT" dirty="0" smtClean="0">
                <a:solidFill>
                  <a:schemeClr val="bg1"/>
                </a:solidFill>
              </a:rPr>
              <a:t>delle famiglie dei Club, ma anche dei servizi e della comunità sociale ….</a:t>
            </a:r>
          </a:p>
          <a:p>
            <a:pPr>
              <a:lnSpc>
                <a:spcPct val="90000"/>
              </a:lnSpc>
              <a:buNone/>
            </a:pPr>
            <a:endParaRPr lang="it-IT" dirty="0">
              <a:solidFill>
                <a:schemeClr val="bg1"/>
              </a:solidFill>
            </a:endParaRPr>
          </a:p>
          <a:p>
            <a:pPr>
              <a:lnSpc>
                <a:spcPct val="90000"/>
              </a:lnSpc>
            </a:pPr>
            <a:r>
              <a:rPr lang="it-IT" dirty="0">
                <a:solidFill>
                  <a:schemeClr val="bg1"/>
                </a:solidFill>
              </a:rPr>
              <a:t>… quello che oggi vediamo come problema nelle nostre famiglie e nelle nostre comunità (e talvolta “risolto” nei Club) è il negativo di una ricchezza di bisogni degli uomini e delle donne di domani, se saranno liberi dalla schiavitù del consumo (multidimensionalità della vita).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1704B42C-A3FC-4B5B-BD29-7612A0DADA72}" type="slidenum">
              <a:rPr lang="it-IT"/>
              <a:pPr/>
              <a:t>3</a:t>
            </a:fld>
            <a:endParaRPr lang="it-IT"/>
          </a:p>
        </p:txBody>
      </p:sp>
      <p:sp>
        <p:nvSpPr>
          <p:cNvPr id="64514" name="Rectangle 2"/>
          <p:cNvSpPr>
            <a:spLocks noGrp="1" noChangeArrowheads="1"/>
          </p:cNvSpPr>
          <p:nvPr>
            <p:ph type="title"/>
          </p:nvPr>
        </p:nvSpPr>
        <p:spPr>
          <a:xfrm>
            <a:off x="685800" y="228600"/>
            <a:ext cx="7772400" cy="914400"/>
          </a:xfrm>
        </p:spPr>
        <p:txBody>
          <a:bodyPr/>
          <a:lstStyle/>
          <a:p>
            <a:r>
              <a:rPr lang="it-IT" sz="3200" dirty="0">
                <a:solidFill>
                  <a:srgbClr val="FFFF00"/>
                </a:solidFill>
                <a:latin typeface="+mn-lt"/>
              </a:rPr>
              <a:t>PERCHÉ IL CORSO </a:t>
            </a:r>
            <a:r>
              <a:rPr lang="it-IT" sz="3200" dirty="0" err="1">
                <a:solidFill>
                  <a:srgbClr val="FFFF00"/>
                </a:solidFill>
                <a:latin typeface="+mn-lt"/>
              </a:rPr>
              <a:t>DI</a:t>
            </a:r>
            <a:r>
              <a:rPr lang="it-IT" sz="3200" dirty="0">
                <a:solidFill>
                  <a:srgbClr val="FFFF00"/>
                </a:solidFill>
                <a:latin typeface="+mn-lt"/>
              </a:rPr>
              <a:t> GROSSETO ?</a:t>
            </a:r>
            <a:r>
              <a:rPr lang="it-IT" dirty="0">
                <a:solidFill>
                  <a:srgbClr val="FFFF00"/>
                </a:solidFill>
                <a:latin typeface="+mn-lt"/>
              </a:rPr>
              <a:t>  </a:t>
            </a:r>
          </a:p>
        </p:txBody>
      </p:sp>
      <p:sp>
        <p:nvSpPr>
          <p:cNvPr id="64515" name="Rectangle 3"/>
          <p:cNvSpPr>
            <a:spLocks noGrp="1" noChangeArrowheads="1"/>
          </p:cNvSpPr>
          <p:nvPr>
            <p:ph type="body" idx="1"/>
          </p:nvPr>
        </p:nvSpPr>
        <p:spPr>
          <a:xfrm>
            <a:off x="533400" y="1524000"/>
            <a:ext cx="8458200" cy="4572000"/>
          </a:xfrm>
        </p:spPr>
        <p:txBody>
          <a:bodyPr>
            <a:normAutofit fontScale="92500" lnSpcReduction="10000"/>
          </a:bodyPr>
          <a:lstStyle/>
          <a:p>
            <a:r>
              <a:rPr lang="it-IT" sz="2400" dirty="0">
                <a:solidFill>
                  <a:schemeClr val="bg1"/>
                </a:solidFill>
              </a:rPr>
              <a:t>Al Forum dell’EEC di Grosseto </a:t>
            </a:r>
            <a:r>
              <a:rPr lang="it-IT" sz="2400" dirty="0" smtClean="0">
                <a:solidFill>
                  <a:schemeClr val="bg1"/>
                </a:solidFill>
              </a:rPr>
              <a:t>del 2017, </a:t>
            </a:r>
            <a:r>
              <a:rPr lang="it-IT" sz="2400" dirty="0">
                <a:solidFill>
                  <a:schemeClr val="bg1"/>
                </a:solidFill>
              </a:rPr>
              <a:t>promosso dal Centro </a:t>
            </a:r>
            <a:r>
              <a:rPr lang="it-IT" sz="2400" dirty="0" err="1">
                <a:solidFill>
                  <a:schemeClr val="bg1"/>
                </a:solidFill>
              </a:rPr>
              <a:t>Alcologico</a:t>
            </a:r>
            <a:r>
              <a:rPr lang="it-IT" sz="2400" dirty="0">
                <a:solidFill>
                  <a:schemeClr val="bg1"/>
                </a:solidFill>
              </a:rPr>
              <a:t> Territoriale </a:t>
            </a:r>
            <a:r>
              <a:rPr lang="it-IT" sz="2400" dirty="0" smtClean="0">
                <a:solidFill>
                  <a:schemeClr val="bg1"/>
                </a:solidFill>
              </a:rPr>
              <a:t>Funzionale, che è un tavolo di lavoro delle </a:t>
            </a:r>
            <a:r>
              <a:rPr lang="it-IT" sz="2400" dirty="0">
                <a:solidFill>
                  <a:schemeClr val="bg1"/>
                </a:solidFill>
              </a:rPr>
              <a:t>3 ACAT della </a:t>
            </a:r>
            <a:r>
              <a:rPr lang="it-IT" sz="2400" dirty="0" smtClean="0">
                <a:solidFill>
                  <a:schemeClr val="bg1"/>
                </a:solidFill>
              </a:rPr>
              <a:t>Provincia e del SERD di Grosseto, è stato proposto un programma per affrontare i problemi multidimensionali, che comprendeva una serie di serate di sensibilizzazione della comunità sugli stili di vita e che si sarebbe concluso con questo corso nel 2019</a:t>
            </a:r>
          </a:p>
          <a:p>
            <a:pPr>
              <a:buNone/>
            </a:pPr>
            <a:endParaRPr lang="it-IT" sz="2400" dirty="0">
              <a:solidFill>
                <a:schemeClr val="bg1"/>
              </a:solidFill>
            </a:endParaRPr>
          </a:p>
          <a:p>
            <a:r>
              <a:rPr lang="it-IT" sz="2400" dirty="0">
                <a:solidFill>
                  <a:schemeClr val="bg1"/>
                </a:solidFill>
              </a:rPr>
              <a:t>Il Centro </a:t>
            </a:r>
            <a:r>
              <a:rPr lang="it-IT" sz="2400" dirty="0" err="1">
                <a:solidFill>
                  <a:schemeClr val="bg1"/>
                </a:solidFill>
              </a:rPr>
              <a:t>Alcologico</a:t>
            </a:r>
            <a:r>
              <a:rPr lang="it-IT" sz="2400" dirty="0">
                <a:solidFill>
                  <a:schemeClr val="bg1"/>
                </a:solidFill>
              </a:rPr>
              <a:t> Territoriale di Grosseto ha predisposto il </a:t>
            </a:r>
            <a:r>
              <a:rPr lang="it-IT" sz="2400" dirty="0" smtClean="0">
                <a:solidFill>
                  <a:schemeClr val="bg1"/>
                </a:solidFill>
              </a:rPr>
              <a:t>programma, che è stato inserito nel programma della formazione della ASL Toscana Sud Est per il 2019</a:t>
            </a:r>
          </a:p>
          <a:p>
            <a:pPr>
              <a:buNone/>
            </a:pPr>
            <a:endParaRPr lang="it-IT" sz="2400" dirty="0" smtClean="0">
              <a:solidFill>
                <a:schemeClr val="bg1"/>
              </a:solidFill>
            </a:endParaRPr>
          </a:p>
          <a:p>
            <a:r>
              <a:rPr lang="it-IT" sz="2400" dirty="0" smtClean="0">
                <a:solidFill>
                  <a:schemeClr val="bg1"/>
                </a:solidFill>
              </a:rPr>
              <a:t>Quindi esso nasce da una stretta collaborazione </a:t>
            </a:r>
            <a:r>
              <a:rPr lang="it-IT" sz="2400" dirty="0" err="1" smtClean="0">
                <a:solidFill>
                  <a:schemeClr val="bg1"/>
                </a:solidFill>
              </a:rPr>
              <a:t>pubblico-privato</a:t>
            </a:r>
            <a:r>
              <a:rPr lang="it-IT" sz="2400" dirty="0" smtClean="0">
                <a:solidFill>
                  <a:schemeClr val="bg1"/>
                </a:solidFill>
              </a:rPr>
              <a:t> sociale, tra servizi e Club </a:t>
            </a:r>
            <a:r>
              <a:rPr lang="it-IT" sz="2400" dirty="0" err="1" smtClean="0">
                <a:solidFill>
                  <a:schemeClr val="bg1"/>
                </a:solidFill>
              </a:rPr>
              <a:t>Alcologici</a:t>
            </a:r>
            <a:r>
              <a:rPr lang="it-IT" sz="2400" dirty="0" smtClean="0">
                <a:solidFill>
                  <a:schemeClr val="bg1"/>
                </a:solidFill>
              </a:rPr>
              <a:t> Territoriali </a:t>
            </a:r>
            <a:endParaRPr lang="it-IT" sz="2400" dirty="0">
              <a:solidFill>
                <a:schemeClr val="bg1"/>
              </a:solidFill>
            </a:endParaRPr>
          </a:p>
        </p:txBody>
      </p:sp>
      <p:sp>
        <p:nvSpPr>
          <p:cNvPr id="7" name="Segnaposto piè di pagina 6"/>
          <p:cNvSpPr>
            <a:spLocks noGrp="1"/>
          </p:cNvSpPr>
          <p:nvPr>
            <p:ph type="ftr" sz="quarter" idx="11"/>
          </p:nvPr>
        </p:nvSpPr>
        <p:spPr/>
        <p:txBody>
          <a:bodyPr/>
          <a:lstStyle/>
          <a:p>
            <a:r>
              <a:rPr lang="it-IT" smtClean="0"/>
              <a:t>Corlito, Grosseto, 7.11.2019</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fld id="{D24E0EC5-40D7-4360-823A-856F6E7D4EF5}" type="slidenum">
              <a:rPr lang="it-IT"/>
              <a:pPr/>
              <a:t>4</a:t>
            </a:fld>
            <a:endParaRPr lang="it-IT"/>
          </a:p>
        </p:txBody>
      </p:sp>
      <p:sp>
        <p:nvSpPr>
          <p:cNvPr id="53250" name="Rectangle 2"/>
          <p:cNvSpPr>
            <a:spLocks noGrp="1" noChangeArrowheads="1"/>
          </p:cNvSpPr>
          <p:nvPr>
            <p:ph type="title"/>
          </p:nvPr>
        </p:nvSpPr>
        <p:spPr>
          <a:xfrm>
            <a:off x="685800" y="304800"/>
            <a:ext cx="7772400" cy="1143000"/>
          </a:xfrm>
        </p:spPr>
        <p:txBody>
          <a:bodyPr/>
          <a:lstStyle/>
          <a:p>
            <a:r>
              <a:rPr lang="it-IT" dirty="0" smtClean="0">
                <a:solidFill>
                  <a:srgbClr val="FFFF00"/>
                </a:solidFill>
                <a:latin typeface="+mn-lt"/>
              </a:rPr>
              <a:t>OBBIETTIVI </a:t>
            </a:r>
            <a:r>
              <a:rPr lang="it-IT" dirty="0">
                <a:solidFill>
                  <a:srgbClr val="FFFF00"/>
                </a:solidFill>
                <a:latin typeface="+mn-lt"/>
              </a:rPr>
              <a:t>DEL CORSO</a:t>
            </a:r>
          </a:p>
        </p:txBody>
      </p:sp>
      <p:sp>
        <p:nvSpPr>
          <p:cNvPr id="53251" name="Rectangle 3"/>
          <p:cNvSpPr>
            <a:spLocks noGrp="1" noChangeArrowheads="1"/>
          </p:cNvSpPr>
          <p:nvPr>
            <p:ph type="body" idx="1"/>
          </p:nvPr>
        </p:nvSpPr>
        <p:spPr>
          <a:xfrm>
            <a:off x="2667000" y="1447800"/>
            <a:ext cx="6248400" cy="4648200"/>
          </a:xfrm>
        </p:spPr>
        <p:txBody>
          <a:bodyPr>
            <a:normAutofit fontScale="85000" lnSpcReduction="20000"/>
          </a:bodyPr>
          <a:lstStyle/>
          <a:p>
            <a:pPr>
              <a:lnSpc>
                <a:spcPct val="90000"/>
              </a:lnSpc>
            </a:pPr>
            <a:r>
              <a:rPr lang="it-IT" sz="2800" dirty="0" smtClean="0">
                <a:solidFill>
                  <a:schemeClr val="bg1"/>
                </a:solidFill>
              </a:rPr>
              <a:t>Proporre un approccio innovativo che connetta gli stili di vita con i problemi complessi o multidimensionali</a:t>
            </a:r>
          </a:p>
          <a:p>
            <a:pPr>
              <a:lnSpc>
                <a:spcPct val="90000"/>
              </a:lnSpc>
            </a:pPr>
            <a:endParaRPr lang="it-IT" sz="2800" dirty="0" smtClean="0">
              <a:solidFill>
                <a:schemeClr val="bg1"/>
              </a:solidFill>
            </a:endParaRPr>
          </a:p>
          <a:p>
            <a:pPr>
              <a:lnSpc>
                <a:spcPct val="90000"/>
              </a:lnSpc>
            </a:pPr>
            <a:r>
              <a:rPr lang="it-IT" sz="2800" dirty="0" smtClean="0">
                <a:solidFill>
                  <a:schemeClr val="bg1"/>
                </a:solidFill>
              </a:rPr>
              <a:t>Mettere in grado gli operatori dei servizi di trattenere in programma le persone e le famiglie con questi problemi</a:t>
            </a:r>
          </a:p>
          <a:p>
            <a:pPr>
              <a:lnSpc>
                <a:spcPct val="90000"/>
              </a:lnSpc>
              <a:buNone/>
            </a:pPr>
            <a:r>
              <a:rPr lang="it-IT" sz="2800" dirty="0" smtClean="0">
                <a:solidFill>
                  <a:schemeClr val="bg1"/>
                </a:solidFill>
              </a:rPr>
              <a:t> </a:t>
            </a:r>
          </a:p>
          <a:p>
            <a:pPr>
              <a:lnSpc>
                <a:spcPct val="90000"/>
              </a:lnSpc>
            </a:pPr>
            <a:r>
              <a:rPr lang="it-IT" sz="2800" dirty="0" smtClean="0">
                <a:solidFill>
                  <a:schemeClr val="bg1"/>
                </a:solidFill>
              </a:rPr>
              <a:t>Mettere </a:t>
            </a:r>
            <a:r>
              <a:rPr lang="it-IT" sz="2800" dirty="0">
                <a:solidFill>
                  <a:schemeClr val="bg1"/>
                </a:solidFill>
              </a:rPr>
              <a:t>in grado i servitori-insegnanti e le famiglie dei Club di accogliere e mantenere nel Club le famiglie </a:t>
            </a:r>
            <a:r>
              <a:rPr lang="it-IT" sz="2800" dirty="0" smtClean="0">
                <a:solidFill>
                  <a:schemeClr val="bg1"/>
                </a:solidFill>
              </a:rPr>
              <a:t>con questi problemi</a:t>
            </a:r>
          </a:p>
          <a:p>
            <a:pPr>
              <a:lnSpc>
                <a:spcPct val="90000"/>
              </a:lnSpc>
              <a:buNone/>
            </a:pPr>
            <a:endParaRPr lang="it-IT" sz="2800" dirty="0">
              <a:solidFill>
                <a:schemeClr val="bg1"/>
              </a:solidFill>
            </a:endParaRPr>
          </a:p>
          <a:p>
            <a:pPr>
              <a:lnSpc>
                <a:spcPct val="90000"/>
              </a:lnSpc>
            </a:pPr>
            <a:r>
              <a:rPr lang="it-IT" sz="2800" dirty="0" smtClean="0">
                <a:solidFill>
                  <a:schemeClr val="bg1"/>
                </a:solidFill>
              </a:rPr>
              <a:t>Le </a:t>
            </a:r>
            <a:r>
              <a:rPr lang="it-IT" sz="2800" dirty="0">
                <a:solidFill>
                  <a:schemeClr val="bg1"/>
                </a:solidFill>
              </a:rPr>
              <a:t>famiglie con </a:t>
            </a:r>
            <a:r>
              <a:rPr lang="it-IT" sz="2800" dirty="0" smtClean="0">
                <a:solidFill>
                  <a:schemeClr val="bg1"/>
                </a:solidFill>
              </a:rPr>
              <a:t>questi problemi abbandonano precocemente i programmi socio-sanitari e i Club, </a:t>
            </a:r>
            <a:r>
              <a:rPr lang="it-IT" sz="2800" dirty="0">
                <a:solidFill>
                  <a:schemeClr val="bg1"/>
                </a:solidFill>
              </a:rPr>
              <a:t>il loro distacco </a:t>
            </a:r>
            <a:r>
              <a:rPr lang="it-IT" sz="2800" dirty="0" smtClean="0">
                <a:solidFill>
                  <a:schemeClr val="bg1"/>
                </a:solidFill>
              </a:rPr>
              <a:t>è fattore di recidiva e anche </a:t>
            </a:r>
            <a:r>
              <a:rPr lang="it-IT" sz="2800" dirty="0">
                <a:solidFill>
                  <a:schemeClr val="bg1"/>
                </a:solidFill>
              </a:rPr>
              <a:t>limitante la crescita dei Club</a:t>
            </a:r>
          </a:p>
        </p:txBody>
      </p:sp>
      <p:pic>
        <p:nvPicPr>
          <p:cNvPr id="53253" name="Picture 5" descr="Manuale per la crescita dei club"/>
          <p:cNvPicPr>
            <a:picLocks noChangeAspect="1" noChangeArrowheads="1"/>
          </p:cNvPicPr>
          <p:nvPr/>
        </p:nvPicPr>
        <p:blipFill>
          <a:blip r:embed="rId3" cstate="print"/>
          <a:srcRect/>
          <a:stretch>
            <a:fillRect/>
          </a:stretch>
        </p:blipFill>
        <p:spPr bwMode="auto">
          <a:xfrm>
            <a:off x="0" y="2348880"/>
            <a:ext cx="2708275" cy="3810000"/>
          </a:xfrm>
          <a:prstGeom prst="rect">
            <a:avLst/>
          </a:prstGeom>
          <a:noFill/>
        </p:spPr>
      </p:pic>
      <p:sp>
        <p:nvSpPr>
          <p:cNvPr id="8" name="Segnaposto piè di pagina 7"/>
          <p:cNvSpPr>
            <a:spLocks noGrp="1"/>
          </p:cNvSpPr>
          <p:nvPr>
            <p:ph type="ftr" sz="quarter" idx="11"/>
          </p:nvPr>
        </p:nvSpPr>
        <p:spPr/>
        <p:txBody>
          <a:bodyPr/>
          <a:lstStyle/>
          <a:p>
            <a:r>
              <a:rPr lang="it-IT" smtClean="0"/>
              <a:t>Corlito, Grosseto, 7.11.2019</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numero diapositiva 8"/>
          <p:cNvSpPr>
            <a:spLocks noGrp="1"/>
          </p:cNvSpPr>
          <p:nvPr>
            <p:ph type="sldNum" idx="12"/>
          </p:nvPr>
        </p:nvSpPr>
        <p:spPr/>
        <p:txBody>
          <a:bodyPr/>
          <a:lstStyle/>
          <a:p>
            <a:fld id="{A0BADFD2-9854-4EF0-8CCC-58017E68E2EA}" type="slidenum">
              <a:rPr lang="it-IT"/>
              <a:pPr/>
              <a:t>5</a:t>
            </a:fld>
            <a:endParaRPr lang="it-IT"/>
          </a:p>
        </p:txBody>
      </p:sp>
      <p:sp>
        <p:nvSpPr>
          <p:cNvPr id="4097" name="Rectangle 1"/>
          <p:cNvSpPr>
            <a:spLocks noGrp="1" noChangeArrowheads="1"/>
          </p:cNvSpPr>
          <p:nvPr>
            <p:ph type="title"/>
          </p:nvPr>
        </p:nvSpPr>
        <p:spPr>
          <a:xfrm>
            <a:off x="539750" y="2133600"/>
            <a:ext cx="8229600" cy="1582738"/>
          </a:xfrm>
          <a:ln w="9360" cap="sq">
            <a:solidFill>
              <a:srgbClr val="FFFFFF"/>
            </a:solidFill>
            <a:miter lim="800000"/>
          </a:ln>
        </p:spPr>
        <p:txBody>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a:solidFill>
                  <a:srgbClr val="FFFF00"/>
                </a:solidFill>
                <a:effectLst/>
                <a:latin typeface="Comic Sans MS" pitchFamily="66" charset="0"/>
              </a:rPr>
              <a:t>STILI DI VITA</a:t>
            </a:r>
          </a:p>
        </p:txBody>
      </p:sp>
      <p:pic>
        <p:nvPicPr>
          <p:cNvPr id="4098" name="Picture 2"/>
          <p:cNvPicPr>
            <a:picLocks noChangeAspect="1" noChangeArrowheads="1"/>
          </p:cNvPicPr>
          <p:nvPr/>
        </p:nvPicPr>
        <p:blipFill>
          <a:blip r:embed="rId3" cstate="print"/>
          <a:srcRect/>
          <a:stretch>
            <a:fillRect/>
          </a:stretch>
        </p:blipFill>
        <p:spPr bwMode="auto">
          <a:xfrm>
            <a:off x="323850" y="188913"/>
            <a:ext cx="2495550" cy="1778000"/>
          </a:xfrm>
          <a:prstGeom prst="rect">
            <a:avLst/>
          </a:prstGeom>
          <a:noFill/>
          <a:ln w="9525">
            <a:noFill/>
            <a:round/>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5105400" y="152400"/>
            <a:ext cx="2667000" cy="1930400"/>
          </a:xfrm>
          <a:prstGeom prst="rect">
            <a:avLst/>
          </a:prstGeom>
          <a:noFill/>
          <a:ln w="9525">
            <a:noFill/>
            <a:round/>
            <a:headEnd/>
            <a:tailEnd/>
          </a:ln>
          <a:effectLst/>
        </p:spPr>
      </p:pic>
      <p:pic>
        <p:nvPicPr>
          <p:cNvPr id="4100" name="Picture 4"/>
          <p:cNvPicPr>
            <a:picLocks noChangeAspect="1" noChangeArrowheads="1"/>
          </p:cNvPicPr>
          <p:nvPr/>
        </p:nvPicPr>
        <p:blipFill>
          <a:blip r:embed="rId5" cstate="print"/>
          <a:srcRect/>
          <a:stretch>
            <a:fillRect/>
          </a:stretch>
        </p:blipFill>
        <p:spPr bwMode="auto">
          <a:xfrm>
            <a:off x="4876800" y="3810000"/>
            <a:ext cx="2133600" cy="1522413"/>
          </a:xfrm>
          <a:prstGeom prst="rect">
            <a:avLst/>
          </a:prstGeom>
          <a:noFill/>
          <a:ln w="9525">
            <a:noFill/>
            <a:round/>
            <a:headEnd/>
            <a:tailEnd/>
          </a:ln>
          <a:effectLst/>
        </p:spPr>
      </p:pic>
      <p:pic>
        <p:nvPicPr>
          <p:cNvPr id="4101" name="Picture 5"/>
          <p:cNvPicPr>
            <a:picLocks noChangeAspect="1" noChangeArrowheads="1"/>
          </p:cNvPicPr>
          <p:nvPr/>
        </p:nvPicPr>
        <p:blipFill>
          <a:blip r:embed="rId6" cstate="print"/>
          <a:srcRect/>
          <a:stretch>
            <a:fillRect/>
          </a:stretch>
        </p:blipFill>
        <p:spPr bwMode="auto">
          <a:xfrm>
            <a:off x="3276600" y="0"/>
            <a:ext cx="1371600" cy="2057400"/>
          </a:xfrm>
          <a:prstGeom prst="rect">
            <a:avLst/>
          </a:prstGeom>
          <a:noFill/>
          <a:ln w="9525">
            <a:noFill/>
            <a:round/>
            <a:headEnd/>
            <a:tailEnd/>
          </a:ln>
          <a:effectLst/>
        </p:spPr>
      </p:pic>
      <p:pic>
        <p:nvPicPr>
          <p:cNvPr id="4102" name="Picture 6"/>
          <p:cNvPicPr>
            <a:picLocks noChangeAspect="1" noChangeArrowheads="1"/>
          </p:cNvPicPr>
          <p:nvPr/>
        </p:nvPicPr>
        <p:blipFill>
          <a:blip r:embed="rId7" cstate="print"/>
          <a:srcRect/>
          <a:stretch>
            <a:fillRect/>
          </a:stretch>
        </p:blipFill>
        <p:spPr bwMode="auto">
          <a:xfrm>
            <a:off x="0" y="2895600"/>
            <a:ext cx="2133600" cy="1570038"/>
          </a:xfrm>
          <a:prstGeom prst="rect">
            <a:avLst/>
          </a:prstGeom>
          <a:noFill/>
          <a:ln w="9525">
            <a:noFill/>
            <a:round/>
            <a:headEnd/>
            <a:tailEnd/>
          </a:ln>
          <a:effectLst/>
        </p:spPr>
      </p:pic>
      <p:pic>
        <p:nvPicPr>
          <p:cNvPr id="4103" name="Picture 7"/>
          <p:cNvPicPr>
            <a:picLocks noChangeAspect="1" noChangeArrowheads="1"/>
          </p:cNvPicPr>
          <p:nvPr/>
        </p:nvPicPr>
        <p:blipFill>
          <a:blip r:embed="rId8" cstate="print"/>
          <a:srcRect/>
          <a:stretch>
            <a:fillRect/>
          </a:stretch>
        </p:blipFill>
        <p:spPr bwMode="auto">
          <a:xfrm>
            <a:off x="7235825" y="3141663"/>
            <a:ext cx="1752600" cy="1238250"/>
          </a:xfrm>
          <a:prstGeom prst="rect">
            <a:avLst/>
          </a:prstGeom>
          <a:noFill/>
          <a:ln w="9525">
            <a:noFill/>
            <a:round/>
            <a:headEnd/>
            <a:tailEnd/>
          </a:ln>
          <a:effectLst/>
        </p:spPr>
      </p:pic>
      <p:pic>
        <p:nvPicPr>
          <p:cNvPr id="4104" name="Picture 8"/>
          <p:cNvPicPr>
            <a:picLocks noChangeAspect="1" noChangeArrowheads="1"/>
          </p:cNvPicPr>
          <p:nvPr/>
        </p:nvPicPr>
        <p:blipFill>
          <a:blip r:embed="rId9" cstate="print"/>
          <a:srcRect/>
          <a:stretch>
            <a:fillRect/>
          </a:stretch>
        </p:blipFill>
        <p:spPr bwMode="auto">
          <a:xfrm>
            <a:off x="0" y="4953000"/>
            <a:ext cx="2057400" cy="1362075"/>
          </a:xfrm>
          <a:prstGeom prst="rect">
            <a:avLst/>
          </a:prstGeom>
          <a:noFill/>
          <a:ln w="9525">
            <a:noFill/>
            <a:round/>
            <a:headEnd/>
            <a:tailEnd/>
          </a:ln>
          <a:effectLst/>
        </p:spPr>
      </p:pic>
      <p:pic>
        <p:nvPicPr>
          <p:cNvPr id="4105" name="Picture 9"/>
          <p:cNvPicPr>
            <a:picLocks noChangeAspect="1" noChangeArrowheads="1"/>
          </p:cNvPicPr>
          <p:nvPr/>
        </p:nvPicPr>
        <p:blipFill>
          <a:blip r:embed="rId10" cstate="print"/>
          <a:srcRect/>
          <a:stretch>
            <a:fillRect/>
          </a:stretch>
        </p:blipFill>
        <p:spPr bwMode="auto">
          <a:xfrm>
            <a:off x="2411413" y="4005263"/>
            <a:ext cx="2038350" cy="952500"/>
          </a:xfrm>
          <a:prstGeom prst="rect">
            <a:avLst/>
          </a:prstGeom>
          <a:noFill/>
          <a:ln w="9525">
            <a:noFill/>
            <a:round/>
            <a:headEnd/>
            <a:tailEnd/>
          </a:ln>
          <a:effectLst/>
        </p:spPr>
      </p:pic>
      <p:pic>
        <p:nvPicPr>
          <p:cNvPr id="4106" name="Picture 10"/>
          <p:cNvPicPr>
            <a:picLocks noChangeAspect="1" noChangeArrowheads="1"/>
          </p:cNvPicPr>
          <p:nvPr/>
        </p:nvPicPr>
        <p:blipFill>
          <a:blip r:embed="rId11" cstate="print"/>
          <a:srcRect/>
          <a:stretch>
            <a:fillRect/>
          </a:stretch>
        </p:blipFill>
        <p:spPr bwMode="auto">
          <a:xfrm>
            <a:off x="7086600" y="4508500"/>
            <a:ext cx="2057400" cy="2133600"/>
          </a:xfrm>
          <a:prstGeom prst="rect">
            <a:avLst/>
          </a:prstGeom>
          <a:noFill/>
          <a:ln w="9525">
            <a:noFill/>
            <a:round/>
            <a:headEnd/>
            <a:tailEnd/>
          </a:ln>
          <a:effectLst/>
        </p:spPr>
      </p:pic>
      <p:pic>
        <p:nvPicPr>
          <p:cNvPr id="4107" name="Picture 11"/>
          <p:cNvPicPr>
            <a:picLocks noChangeAspect="1" noChangeArrowheads="1"/>
          </p:cNvPicPr>
          <p:nvPr/>
        </p:nvPicPr>
        <p:blipFill>
          <a:blip r:embed="rId12" cstate="print"/>
          <a:srcRect/>
          <a:stretch>
            <a:fillRect/>
          </a:stretch>
        </p:blipFill>
        <p:spPr bwMode="auto">
          <a:xfrm>
            <a:off x="7896225" y="762000"/>
            <a:ext cx="1247775" cy="9906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idx="12"/>
          </p:nvPr>
        </p:nvSpPr>
        <p:spPr/>
        <p:txBody>
          <a:bodyPr/>
          <a:lstStyle/>
          <a:p>
            <a:fld id="{985E8A2A-B770-4891-80C1-AEF00999AA78}" type="slidenum">
              <a:rPr lang="it-IT"/>
              <a:pPr/>
              <a:t>6</a:t>
            </a:fld>
            <a:endParaRPr lang="it-IT"/>
          </a:p>
        </p:txBody>
      </p:sp>
      <p:sp>
        <p:nvSpPr>
          <p:cNvPr id="7169" name="Rectangle 1"/>
          <p:cNvSpPr>
            <a:spLocks noGrp="1" noChangeArrowheads="1"/>
          </p:cNvSpPr>
          <p:nvPr>
            <p:ph type="title"/>
          </p:nvPr>
        </p:nvSpPr>
        <p:spPr>
          <a:xfrm>
            <a:off x="685800" y="381000"/>
            <a:ext cx="77724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dirty="0">
                <a:solidFill>
                  <a:srgbClr val="FFFF00"/>
                </a:solidFill>
                <a:latin typeface="+mn-lt"/>
              </a:rPr>
              <a:t>CHE COS’È UNO STILE </a:t>
            </a:r>
            <a:r>
              <a:rPr lang="it-IT" sz="3200" b="1" dirty="0" err="1">
                <a:solidFill>
                  <a:srgbClr val="FFFF00"/>
                </a:solidFill>
                <a:latin typeface="+mn-lt"/>
              </a:rPr>
              <a:t>DI</a:t>
            </a:r>
            <a:r>
              <a:rPr lang="it-IT" sz="3200" b="1" dirty="0">
                <a:solidFill>
                  <a:srgbClr val="FFFF00"/>
                </a:solidFill>
                <a:latin typeface="+mn-lt"/>
              </a:rPr>
              <a:t> VITA?</a:t>
            </a:r>
            <a:r>
              <a:rPr lang="it-IT" b="1" dirty="0">
                <a:solidFill>
                  <a:srgbClr val="FFFF00"/>
                </a:solidFill>
                <a:latin typeface="+mn-lt"/>
              </a:rPr>
              <a:t> </a:t>
            </a:r>
          </a:p>
        </p:txBody>
      </p:sp>
      <p:sp>
        <p:nvSpPr>
          <p:cNvPr id="7170" name="Rectangle 2"/>
          <p:cNvSpPr>
            <a:spLocks noGrp="1" noChangeArrowheads="1"/>
          </p:cNvSpPr>
          <p:nvPr>
            <p:ph type="body" idx="1"/>
          </p:nvPr>
        </p:nvSpPr>
        <p:spPr>
          <a:xfrm>
            <a:off x="685800" y="1484784"/>
            <a:ext cx="7772400" cy="4611216"/>
          </a:xfrm>
          <a:ln/>
        </p:spPr>
        <p:txBody>
          <a:bodyPr>
            <a:normAutofit fontScale="70000" lnSpcReduction="20000"/>
          </a:bodyPr>
          <a:lstStyle/>
          <a:p>
            <a:pPr marL="339725" indent="-339725">
              <a:buClr>
                <a:srgbClr val="FFFFFF"/>
              </a:buClr>
              <a:buFont typeface="Comic Sans MS" pitchFamily="66"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it-IT" dirty="0">
                <a:solidFill>
                  <a:schemeClr val="bg1"/>
                </a:solidFill>
              </a:rPr>
              <a:t>È un comportamento socialmente accettato </a:t>
            </a:r>
            <a:r>
              <a:rPr lang="it-IT" i="1" dirty="0">
                <a:solidFill>
                  <a:schemeClr val="bg1"/>
                </a:solidFill>
              </a:rPr>
              <a:t>(Vladimir </a:t>
            </a:r>
            <a:r>
              <a:rPr lang="it-IT" i="1" dirty="0" err="1">
                <a:solidFill>
                  <a:schemeClr val="bg1"/>
                </a:solidFill>
              </a:rPr>
              <a:t>Hudolin</a:t>
            </a:r>
            <a:r>
              <a:rPr lang="it-IT" i="1" dirty="0" smtClean="0">
                <a:solidFill>
                  <a:schemeClr val="bg1"/>
                </a:solidFill>
              </a:rPr>
              <a:t>)</a:t>
            </a:r>
          </a:p>
          <a:p>
            <a:pPr marL="339725" indent="-339725">
              <a:buClr>
                <a:srgbClr val="FFFFFF"/>
              </a:buClr>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it-IT" i="1" dirty="0">
              <a:solidFill>
                <a:schemeClr val="bg1"/>
              </a:solidFill>
            </a:endParaRPr>
          </a:p>
          <a:p>
            <a:pPr marL="339725" indent="-339725">
              <a:buClr>
                <a:srgbClr val="FFFFFF"/>
              </a:buClr>
              <a:buFont typeface="Comic Sans MS" pitchFamily="66"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it-IT" dirty="0">
                <a:solidFill>
                  <a:schemeClr val="bg1"/>
                </a:solidFill>
              </a:rPr>
              <a:t>Indipendentemente dalle sue conseguenze personali, familiari e </a:t>
            </a:r>
            <a:r>
              <a:rPr lang="it-IT" dirty="0" smtClean="0">
                <a:solidFill>
                  <a:schemeClr val="bg1"/>
                </a:solidFill>
              </a:rPr>
              <a:t>sociali</a:t>
            </a:r>
          </a:p>
          <a:p>
            <a:pPr marL="339725" indent="-339725">
              <a:buClr>
                <a:srgbClr val="FFFFFF"/>
              </a:buClr>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it-IT" dirty="0">
              <a:solidFill>
                <a:schemeClr val="bg1"/>
              </a:solidFill>
            </a:endParaRPr>
          </a:p>
          <a:p>
            <a:pPr marL="339725" indent="-339725">
              <a:buClr>
                <a:srgbClr val="FFFFFF"/>
              </a:buClr>
              <a:buFont typeface="Comic Sans MS" pitchFamily="66"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it-IT" dirty="0" smtClean="0">
                <a:solidFill>
                  <a:schemeClr val="bg1"/>
                </a:solidFill>
              </a:rPr>
              <a:t>Gli stili di vita condizionano </a:t>
            </a:r>
            <a:r>
              <a:rPr lang="it-IT" dirty="0">
                <a:solidFill>
                  <a:schemeClr val="bg1"/>
                </a:solidFill>
              </a:rPr>
              <a:t>anche le nostre </a:t>
            </a:r>
            <a:r>
              <a:rPr lang="it-IT">
                <a:solidFill>
                  <a:schemeClr val="bg1"/>
                </a:solidFill>
              </a:rPr>
              <a:t>relazioni </a:t>
            </a:r>
            <a:r>
              <a:rPr lang="it-IT" smtClean="0">
                <a:solidFill>
                  <a:schemeClr val="bg1"/>
                </a:solidFill>
              </a:rPr>
              <a:t>interpersonali</a:t>
            </a:r>
          </a:p>
          <a:p>
            <a:pPr marL="339725" indent="-339725">
              <a:buClr>
                <a:srgbClr val="FFFFFF"/>
              </a:buClr>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it-IT" dirty="0" smtClean="0">
              <a:solidFill>
                <a:schemeClr val="bg1"/>
              </a:solidFill>
            </a:endParaRPr>
          </a:p>
          <a:p>
            <a:pPr marL="339725" indent="-339725">
              <a:buClr>
                <a:srgbClr val="FFFFFF"/>
              </a:buClr>
              <a:buFont typeface="Comic Sans MS" pitchFamily="66"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it-IT" dirty="0" smtClean="0">
                <a:solidFill>
                  <a:schemeClr val="bg1"/>
                </a:solidFill>
              </a:rPr>
              <a:t>Di solito vengono considerati stili di vita il fumo di tabacco, l’uso di alcol, la “cattiva” alimentazione, la sedentarietà, ma lo sono anche l’azzardo, l’uso delle tecnologie elettroniche, il sesso, il lavoro, lo shopping ecc.</a:t>
            </a:r>
            <a:endParaRPr lang="it-IT" dirty="0">
              <a:solidFill>
                <a:schemeClr val="bg1"/>
              </a:solidFill>
            </a:endParaRPr>
          </a:p>
        </p:txBody>
      </p:sp>
      <p:sp>
        <p:nvSpPr>
          <p:cNvPr id="5" name="Segnaposto piè di pagina 4"/>
          <p:cNvSpPr>
            <a:spLocks noGrp="1"/>
          </p:cNvSpPr>
          <p:nvPr>
            <p:ph type="ftr" sz="quarter" idx="11"/>
          </p:nvPr>
        </p:nvSpPr>
        <p:spPr/>
        <p:txBody>
          <a:bodyPr/>
          <a:lstStyle/>
          <a:p>
            <a:r>
              <a:rPr lang="it-IT" dirty="0" err="1" smtClean="0"/>
              <a:t>Corlito</a:t>
            </a:r>
            <a:r>
              <a:rPr lang="it-IT" dirty="0" smtClean="0"/>
              <a:t>, Grosseto, 7.11.2019</a:t>
            </a:r>
            <a:endParaRPr lang="it-IT"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piè di pagina 2"/>
          <p:cNvSpPr>
            <a:spLocks noGrp="1"/>
          </p:cNvSpPr>
          <p:nvPr>
            <p:ph type="ftr" sz="quarter" idx="11"/>
          </p:nvPr>
        </p:nvSpPr>
        <p:spPr/>
        <p:txBody>
          <a:bodyPr/>
          <a:lstStyle/>
          <a:p>
            <a:r>
              <a:rPr lang="it-IT"/>
              <a:t>Corlito, Grosseto, 8.02.2014</a:t>
            </a:r>
          </a:p>
        </p:txBody>
      </p:sp>
      <p:sp>
        <p:nvSpPr>
          <p:cNvPr id="7" name="Segnaposto numero diapositiva 3"/>
          <p:cNvSpPr>
            <a:spLocks noGrp="1"/>
          </p:cNvSpPr>
          <p:nvPr>
            <p:ph type="sldNum" sz="quarter" idx="12"/>
          </p:nvPr>
        </p:nvSpPr>
        <p:spPr/>
        <p:txBody>
          <a:bodyPr/>
          <a:lstStyle/>
          <a:p>
            <a:fld id="{19C116AC-12FA-44EE-8D71-D572D479F862}" type="slidenum">
              <a:rPr lang="it-IT"/>
              <a:pPr/>
              <a:t>7</a:t>
            </a:fld>
            <a:endParaRPr lang="it-IT"/>
          </a:p>
        </p:txBody>
      </p:sp>
      <p:sp>
        <p:nvSpPr>
          <p:cNvPr id="62466" name="Segnaposto numero diapositiva 3"/>
          <p:cNvSpPr txBox="1">
            <a:spLocks noGrp="1"/>
          </p:cNvSpPr>
          <p:nvPr/>
        </p:nvSpPr>
        <p:spPr bwMode="auto">
          <a:xfrm>
            <a:off x="6553200" y="6245225"/>
            <a:ext cx="2130425" cy="473075"/>
          </a:xfrm>
          <a:prstGeom prst="rect">
            <a:avLst/>
          </a:prstGeom>
          <a:noFill/>
          <a:ln w="9525">
            <a:noFill/>
            <a:round/>
            <a:headEnd/>
            <a:tailEnd/>
          </a:ln>
        </p:spPr>
        <p:txBody>
          <a:bodyPr lIns="90000" tIns="46800" rIns="90000" bIns="46800" anchor="b"/>
          <a:lstStyle/>
          <a:p>
            <a:pPr defTabSz="449263">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800" b="0">
              <a:solidFill>
                <a:srgbClr val="FFFFFF"/>
              </a:solidFill>
              <a:latin typeface="Arial" pitchFamily="34" charset="0"/>
              <a:ea typeface="Arial Unicode MS" pitchFamily="34" charset="-128"/>
              <a:cs typeface="Arial Unicode MS" pitchFamily="34" charset="-128"/>
            </a:endParaRPr>
          </a:p>
        </p:txBody>
      </p:sp>
      <p:graphicFrame>
        <p:nvGraphicFramePr>
          <p:cNvPr id="62467" name="Object 1"/>
          <p:cNvGraphicFramePr>
            <a:graphicFrameLocks noChangeAspect="1"/>
          </p:cNvGraphicFramePr>
          <p:nvPr/>
        </p:nvGraphicFramePr>
        <p:xfrm>
          <a:off x="0" y="841375"/>
          <a:ext cx="8851900" cy="5459413"/>
        </p:xfrm>
        <a:graphic>
          <a:graphicData uri="http://schemas.openxmlformats.org/presentationml/2006/ole">
            <p:oleObj spid="_x0000_s1026" name="Document" r:id="rId4" imgW="9811719" imgH="6057562" progId="Word.Document.8">
              <p:embed/>
            </p:oleObj>
          </a:graphicData>
        </a:graphic>
      </p:graphicFrame>
      <p:sp>
        <p:nvSpPr>
          <p:cNvPr id="62468" name="Rectangle 2"/>
          <p:cNvSpPr>
            <a:spLocks noChangeArrowheads="1"/>
          </p:cNvSpPr>
          <p:nvPr/>
        </p:nvSpPr>
        <p:spPr bwMode="auto">
          <a:xfrm>
            <a:off x="395288" y="188913"/>
            <a:ext cx="4227512" cy="576262"/>
          </a:xfrm>
          <a:prstGeom prst="rect">
            <a:avLst/>
          </a:prstGeom>
          <a:solidFill>
            <a:srgbClr val="00CC99"/>
          </a:solidFill>
          <a:ln w="9360" cap="sq">
            <a:solidFill>
              <a:srgbClr val="000000"/>
            </a:solidFill>
            <a:miter lim="800000"/>
            <a:headEnd/>
            <a:tailEnd/>
          </a:ln>
        </p:spPr>
        <p:txBody>
          <a:bodyPr wrap="none"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a:solidFill>
                  <a:srgbClr val="FFFF00"/>
                </a:solidFill>
                <a:ea typeface="Arial Unicode MS" pitchFamily="34" charset="-128"/>
                <a:cs typeface="Arial Unicode MS" pitchFamily="34" charset="-128"/>
              </a:rPr>
              <a:t>Approccio non ecologico sociale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piè di pagina 4"/>
          <p:cNvSpPr>
            <a:spLocks noGrp="1"/>
          </p:cNvSpPr>
          <p:nvPr>
            <p:ph type="ftr" sz="quarter" idx="10"/>
          </p:nvPr>
        </p:nvSpPr>
        <p:spPr>
          <a:xfrm>
            <a:off x="3779912" y="6237312"/>
            <a:ext cx="2232248" cy="457200"/>
          </a:xfrm>
        </p:spPr>
        <p:txBody>
          <a:bodyPr/>
          <a:lstStyle/>
          <a:p>
            <a:pPr algn="ctr">
              <a:defRPr/>
            </a:pPr>
            <a:r>
              <a:rPr lang="it-IT" dirty="0" err="1" smtClean="0"/>
              <a:t>Corlito</a:t>
            </a:r>
            <a:r>
              <a:rPr lang="it-IT" dirty="0" smtClean="0"/>
              <a:t>, Grosseto, 7.11.2019</a:t>
            </a:r>
            <a:endParaRPr lang="it-IT" dirty="0"/>
          </a:p>
        </p:txBody>
      </p:sp>
      <p:sp>
        <p:nvSpPr>
          <p:cNvPr id="10243" name="Segnaposto numero diapositiva 5"/>
          <p:cNvSpPr>
            <a:spLocks noGrp="1"/>
          </p:cNvSpPr>
          <p:nvPr>
            <p:ph type="sldNum" sz="quarter" idx="11"/>
          </p:nvPr>
        </p:nvSpPr>
        <p:spPr>
          <a:xfrm>
            <a:off x="6804025" y="6237288"/>
            <a:ext cx="2133600" cy="509587"/>
          </a:xfrm>
        </p:spPr>
        <p:txBody>
          <a:bodyPr/>
          <a:lstStyle/>
          <a:p>
            <a:pPr algn="ctr">
              <a:defRPr/>
            </a:pPr>
            <a:r>
              <a:rPr lang="it-IT" dirty="0" smtClean="0"/>
              <a:t>6</a:t>
            </a:r>
            <a:endParaRPr lang="it-IT" dirty="0"/>
          </a:p>
        </p:txBody>
      </p:sp>
      <p:sp>
        <p:nvSpPr>
          <p:cNvPr id="20484" name="Rectangle 2"/>
          <p:cNvSpPr>
            <a:spLocks noGrp="1"/>
          </p:cNvSpPr>
          <p:nvPr>
            <p:ph type="title"/>
          </p:nvPr>
        </p:nvSpPr>
        <p:spPr>
          <a:xfrm>
            <a:off x="457200" y="0"/>
            <a:ext cx="8229600" cy="1143000"/>
          </a:xfrm>
        </p:spPr>
        <p:txBody>
          <a:bodyPr/>
          <a:lstStyle/>
          <a:p>
            <a:pPr eaLnBrk="1" hangingPunct="1"/>
            <a:r>
              <a:rPr lang="it-IT" dirty="0" smtClean="0">
                <a:solidFill>
                  <a:srgbClr val="FFFF00"/>
                </a:solidFill>
                <a:latin typeface="Comic Sans MS" pitchFamily="66" charset="0"/>
                <a:cs typeface="Times New Roman" pitchFamily="18" charset="0"/>
              </a:rPr>
              <a:t>Un cambio di paradigma</a:t>
            </a:r>
            <a:r>
              <a:rPr lang="it-IT" dirty="0" smtClean="0">
                <a:solidFill>
                  <a:srgbClr val="FFFF00"/>
                </a:solidFill>
                <a:latin typeface="Comic Sans MS" pitchFamily="66" charset="0"/>
              </a:rPr>
              <a:t> </a:t>
            </a:r>
          </a:p>
        </p:txBody>
      </p:sp>
      <p:sp>
        <p:nvSpPr>
          <p:cNvPr id="20485" name="Rectangle 3"/>
          <p:cNvSpPr>
            <a:spLocks noGrp="1"/>
          </p:cNvSpPr>
          <p:nvPr>
            <p:ph type="body" idx="1"/>
          </p:nvPr>
        </p:nvSpPr>
        <p:spPr>
          <a:xfrm>
            <a:off x="457200" y="1143000"/>
            <a:ext cx="8229600" cy="4983163"/>
          </a:xfrm>
        </p:spPr>
        <p:txBody>
          <a:bodyPr>
            <a:normAutofit fontScale="85000" lnSpcReduction="20000"/>
          </a:bodyPr>
          <a:lstStyle/>
          <a:p>
            <a:r>
              <a:rPr lang="it-IT" dirty="0" smtClean="0">
                <a:solidFill>
                  <a:schemeClr val="bg1"/>
                </a:solidFill>
                <a:cs typeface="Times New Roman" pitchFamily="18" charset="0"/>
              </a:rPr>
              <a:t>Negli Anni Zero del nuovo secolo si profila in campo </a:t>
            </a:r>
            <a:r>
              <a:rPr lang="it-IT" dirty="0" err="1" smtClean="0">
                <a:solidFill>
                  <a:schemeClr val="bg1"/>
                </a:solidFill>
                <a:cs typeface="Times New Roman" pitchFamily="18" charset="0"/>
              </a:rPr>
              <a:t>alcologico</a:t>
            </a:r>
            <a:r>
              <a:rPr lang="it-IT" dirty="0" smtClean="0">
                <a:solidFill>
                  <a:schemeClr val="bg1"/>
                </a:solidFill>
                <a:cs typeface="Times New Roman" pitchFamily="18" charset="0"/>
              </a:rPr>
              <a:t> un cambio di paradigma, basato sul concetto di </a:t>
            </a:r>
            <a:r>
              <a:rPr lang="it-IT" dirty="0" smtClean="0">
                <a:solidFill>
                  <a:srgbClr val="FFFF00"/>
                </a:solidFill>
                <a:cs typeface="Times New Roman" pitchFamily="18" charset="0"/>
              </a:rPr>
              <a:t>continuum</a:t>
            </a:r>
            <a:r>
              <a:rPr lang="it-IT" dirty="0" smtClean="0">
                <a:solidFill>
                  <a:schemeClr val="bg1"/>
                </a:solidFill>
                <a:cs typeface="Times New Roman" pitchFamily="18" charset="0"/>
              </a:rPr>
              <a:t>, che mette in crisi il “paradigma antico”, per cui esiste un “bere moderato”, fonte di piacere, socialmente tutelato, e nettamente separato “l’alcolismo”, un vizio morale, una perversione religiosa o in termini più moderni una malattia, che travolge alcuni sprovveduti</a:t>
            </a:r>
          </a:p>
          <a:p>
            <a:pPr>
              <a:buNone/>
            </a:pPr>
            <a:endParaRPr lang="it-IT" dirty="0" smtClean="0">
              <a:solidFill>
                <a:schemeClr val="bg1"/>
              </a:solidFill>
              <a:cs typeface="Times New Roman" pitchFamily="18" charset="0"/>
            </a:endParaRPr>
          </a:p>
          <a:p>
            <a:r>
              <a:rPr lang="it-IT" dirty="0" smtClean="0">
                <a:solidFill>
                  <a:schemeClr val="bg1"/>
                </a:solidFill>
                <a:cs typeface="Times New Roman" pitchFamily="18" charset="0"/>
              </a:rPr>
              <a:t>Il “paradigma antico” è classicamente </a:t>
            </a:r>
            <a:r>
              <a:rPr lang="it-IT" dirty="0" smtClean="0">
                <a:solidFill>
                  <a:srgbClr val="FFFF00"/>
                </a:solidFill>
                <a:cs typeface="Times New Roman" pitchFamily="18" charset="0"/>
              </a:rPr>
              <a:t>dicotomico</a:t>
            </a:r>
            <a:r>
              <a:rPr lang="it-IT" dirty="0" smtClean="0">
                <a:solidFill>
                  <a:schemeClr val="bg1"/>
                </a:solidFill>
                <a:cs typeface="Times New Roman" pitchFamily="18" charset="0"/>
              </a:rPr>
              <a:t>; stabilisce una netta separazione tra comportamento normale e comportamento patologico, tipico dell’approccio psichiatrico tradizionale</a:t>
            </a:r>
            <a:endParaRPr lang="it-IT" dirty="0" smtClean="0">
              <a:solidFill>
                <a:srgbClr val="FFFF00"/>
              </a:solidFill>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piè di pagina 5"/>
          <p:cNvSpPr>
            <a:spLocks noGrp="1"/>
          </p:cNvSpPr>
          <p:nvPr>
            <p:ph type="ftr" sz="quarter" idx="11"/>
          </p:nvPr>
        </p:nvSpPr>
        <p:spPr/>
        <p:txBody>
          <a:bodyPr/>
          <a:lstStyle/>
          <a:p>
            <a:pPr>
              <a:defRPr/>
            </a:pPr>
            <a:r>
              <a:rPr lang="it-IT" smtClean="0"/>
              <a:t>Corlito, Grosseto, 7.11.2019</a:t>
            </a:r>
            <a:endParaRPr lang="it-IT" dirty="0"/>
          </a:p>
        </p:txBody>
      </p:sp>
      <p:sp>
        <p:nvSpPr>
          <p:cNvPr id="11267" name="Segnaposto numero diapositiva 6"/>
          <p:cNvSpPr>
            <a:spLocks noGrp="1"/>
          </p:cNvSpPr>
          <p:nvPr>
            <p:ph type="sldNum" sz="quarter" idx="12"/>
          </p:nvPr>
        </p:nvSpPr>
        <p:spPr/>
        <p:txBody>
          <a:bodyPr/>
          <a:lstStyle/>
          <a:p>
            <a:pPr>
              <a:defRPr/>
            </a:pPr>
            <a:fld id="{04410F3A-711A-4903-8B16-F325599C0748}" type="slidenum">
              <a:rPr lang="it-IT" smtClean="0"/>
              <a:pPr>
                <a:defRPr/>
              </a:pPr>
              <a:t>9</a:t>
            </a:fld>
            <a:endParaRPr lang="it-IT" smtClean="0"/>
          </a:p>
        </p:txBody>
      </p:sp>
      <p:sp>
        <p:nvSpPr>
          <p:cNvPr id="21508" name="Rectangle 2"/>
          <p:cNvSpPr>
            <a:spLocks noGrp="1"/>
          </p:cNvSpPr>
          <p:nvPr>
            <p:ph type="title"/>
          </p:nvPr>
        </p:nvSpPr>
        <p:spPr>
          <a:xfrm>
            <a:off x="228600" y="274638"/>
            <a:ext cx="8686800" cy="1143000"/>
          </a:xfrm>
        </p:spPr>
        <p:txBody>
          <a:bodyPr/>
          <a:lstStyle/>
          <a:p>
            <a:pPr eaLnBrk="1" hangingPunct="1"/>
            <a:r>
              <a:rPr lang="it-IT" dirty="0" smtClean="0">
                <a:solidFill>
                  <a:srgbClr val="FFFF00"/>
                </a:solidFill>
                <a:latin typeface="+mn-lt"/>
              </a:rPr>
              <a:t>Vladimir </a:t>
            </a:r>
            <a:r>
              <a:rPr lang="it-IT" dirty="0" err="1" smtClean="0">
                <a:solidFill>
                  <a:srgbClr val="FFFF00"/>
                </a:solidFill>
                <a:latin typeface="+mn-lt"/>
              </a:rPr>
              <a:t>Hudolin</a:t>
            </a:r>
            <a:r>
              <a:rPr lang="it-IT" dirty="0" smtClean="0">
                <a:solidFill>
                  <a:srgbClr val="FFFF00"/>
                </a:solidFill>
                <a:latin typeface="+mn-lt"/>
              </a:rPr>
              <a:t> (1991, 2015)</a:t>
            </a:r>
          </a:p>
        </p:txBody>
      </p:sp>
      <p:sp>
        <p:nvSpPr>
          <p:cNvPr id="21509" name="Rectangle 4"/>
          <p:cNvSpPr>
            <a:spLocks noGrp="1"/>
          </p:cNvSpPr>
          <p:nvPr>
            <p:ph type="body" sz="half" idx="2"/>
          </p:nvPr>
        </p:nvSpPr>
        <p:spPr>
          <a:xfrm>
            <a:off x="3923928" y="1600200"/>
            <a:ext cx="4762872" cy="4525963"/>
          </a:xfrm>
        </p:spPr>
        <p:txBody>
          <a:bodyPr>
            <a:normAutofit fontScale="92500"/>
          </a:bodyPr>
          <a:lstStyle/>
          <a:p>
            <a:pPr>
              <a:lnSpc>
                <a:spcPct val="90000"/>
              </a:lnSpc>
            </a:pPr>
            <a:r>
              <a:rPr lang="it-IT" sz="2400" dirty="0" smtClean="0">
                <a:solidFill>
                  <a:schemeClr val="bg1"/>
                </a:solidFill>
                <a:cs typeface="Times New Roman" pitchFamily="18" charset="0"/>
              </a:rPr>
              <a:t>Ha dedicato tra i primi il suo lavoro a dimostrare che i problemi alcol-correlati si sviluppano lungo una continuità dai più piccoli ai più rilevanti e ha sostenuto la necessità di  affrontare congiuntamente i problemi complessi o multidimensionali</a:t>
            </a:r>
          </a:p>
          <a:p>
            <a:pPr>
              <a:lnSpc>
                <a:spcPct val="90000"/>
              </a:lnSpc>
              <a:buNone/>
            </a:pPr>
            <a:r>
              <a:rPr lang="it-IT" sz="2400" dirty="0" smtClean="0">
                <a:solidFill>
                  <a:schemeClr val="bg1"/>
                </a:solidFill>
                <a:cs typeface="Times New Roman" pitchFamily="18" charset="0"/>
              </a:rPr>
              <a:t> </a:t>
            </a:r>
          </a:p>
          <a:p>
            <a:pPr>
              <a:lnSpc>
                <a:spcPct val="90000"/>
              </a:lnSpc>
            </a:pPr>
            <a:r>
              <a:rPr lang="it-IT" sz="2400" dirty="0" smtClean="0">
                <a:solidFill>
                  <a:schemeClr val="bg1"/>
                </a:solidFill>
                <a:cs typeface="Times New Roman" pitchFamily="18" charset="0"/>
              </a:rPr>
              <a:t>È utile che lo stesso atteggiamento unitario venga tenuto nell’accoglienza delle famiglie con questi problemi nei Club </a:t>
            </a:r>
            <a:r>
              <a:rPr lang="it-IT" sz="2400" dirty="0" err="1" smtClean="0">
                <a:solidFill>
                  <a:schemeClr val="bg1"/>
                </a:solidFill>
                <a:cs typeface="Times New Roman" pitchFamily="18" charset="0"/>
              </a:rPr>
              <a:t>Alcologici</a:t>
            </a:r>
            <a:r>
              <a:rPr lang="it-IT" sz="2400" dirty="0" smtClean="0">
                <a:solidFill>
                  <a:schemeClr val="bg1"/>
                </a:solidFill>
                <a:cs typeface="Times New Roman" pitchFamily="18" charset="0"/>
              </a:rPr>
              <a:t> Territoriali e nei servizi socio-sanitari</a:t>
            </a:r>
          </a:p>
        </p:txBody>
      </p:sp>
      <p:pic>
        <p:nvPicPr>
          <p:cNvPr id="21510" name="Picture 5"/>
          <p:cNvPicPr>
            <a:picLocks noGrp="1" noChangeAspect="1" noChangeArrowheads="1"/>
          </p:cNvPicPr>
          <p:nvPr>
            <p:ph type="clipArt" sz="half" idx="1"/>
          </p:nvPr>
        </p:nvPicPr>
        <p:blipFill>
          <a:blip r:embed="rId3" cstate="print"/>
          <a:srcRect/>
          <a:stretch>
            <a:fillRect/>
          </a:stretch>
        </p:blipFill>
        <p:spPr>
          <a:xfrm>
            <a:off x="522288" y="1600201"/>
            <a:ext cx="2897584" cy="4277072"/>
          </a:xfr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2455</Words>
  <Application>Microsoft Office PowerPoint</Application>
  <PresentationFormat>Presentazione su schermo (4:3)</PresentationFormat>
  <Paragraphs>276</Paragraphs>
  <Slides>28</Slides>
  <Notes>26</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28</vt:i4>
      </vt:variant>
    </vt:vector>
  </HeadingPairs>
  <TitlesOfParts>
    <vt:vector size="31" baseType="lpstr">
      <vt:lpstr>Tema di Office</vt:lpstr>
      <vt:lpstr>Document</vt:lpstr>
      <vt:lpstr>Diapositiva</vt:lpstr>
      <vt:lpstr>INTRODUZIONE  AL CORSO   “L’approccio ecologico-sociale, la multidimensionalità della vita, i nuovi problemi complessi e gli stili di vita sani”   </vt:lpstr>
      <vt:lpstr>QUESTO CORSO HA UNA STORIA</vt:lpstr>
      <vt:lpstr>PERCHÉ IL CORSO DI GROSSETO ?  </vt:lpstr>
      <vt:lpstr>OBBIETTIVI DEL CORSO</vt:lpstr>
      <vt:lpstr>STILI DI VITA</vt:lpstr>
      <vt:lpstr>CHE COS’È UNO STILE DI VITA? </vt:lpstr>
      <vt:lpstr>Diapositiva 7</vt:lpstr>
      <vt:lpstr>Un cambio di paradigma </vt:lpstr>
      <vt:lpstr>Vladimir Hudolin (1991, 2015)</vt:lpstr>
      <vt:lpstr>Diapositiva 10</vt:lpstr>
      <vt:lpstr>Il concetto di continuum</vt:lpstr>
      <vt:lpstr>Lo sviluppo delle neuroscienze </vt:lpstr>
      <vt:lpstr>Il circuito della ricompensa </vt:lpstr>
      <vt:lpstr>Diapositiva 14</vt:lpstr>
      <vt:lpstr>L’APPROCCIO ECOLOGICO-SOCIALE E I PROBLEMI MULTIDIMENSIONALI</vt:lpstr>
      <vt:lpstr> SUI PROBLEMI COMPLESSI</vt:lpstr>
      <vt:lpstr>EVIDENZE EPIDEMIOLOGICHE</vt:lpstr>
      <vt:lpstr>PROBLEMI DOPPI E “DOPPIA DIAGNOSI”</vt:lpstr>
      <vt:lpstr>LO STILE DI VITA “DEPRESSO”</vt:lpstr>
      <vt:lpstr>PERCHÉ MIGLIORARE LA COMUNICAZIONE ? </vt:lpstr>
      <vt:lpstr>Diapositiva 21</vt:lpstr>
      <vt:lpstr>LA COMUNICAZIONE EFFICACE (O ECOLOGICA) SI TROVA NEL …</vt:lpstr>
      <vt:lpstr>ABILITÀ, NON TECNICHE</vt:lpstr>
      <vt:lpstr>4 ABILITÀ DI COMUNICAZIONE</vt:lpstr>
      <vt:lpstr>UN ESEMPIO</vt:lpstr>
      <vt:lpstr>RISOLVERE ASSIEME I PROBLEMI</vt:lpstr>
      <vt:lpstr>IL LAVORO DEI GRUPPI</vt:lpstr>
      <vt:lpstr>Concludendo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 CORSO  L’approccio ecologico-sociale, la multidimensionalità della vita, i     nuovi problemi complessi e gli stili di vita sani –   </dc:title>
  <dc:creator>Giuseppe Corlito</dc:creator>
  <cp:lastModifiedBy>Utente</cp:lastModifiedBy>
  <cp:revision>55</cp:revision>
  <dcterms:created xsi:type="dcterms:W3CDTF">2019-11-03T22:23:30Z</dcterms:created>
  <dcterms:modified xsi:type="dcterms:W3CDTF">2019-11-06T23:55:31Z</dcterms:modified>
</cp:coreProperties>
</file>