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7" r:id="rId3"/>
    <p:sldMasterId id="2147483721" r:id="rId4"/>
    <p:sldMasterId id="2147483733" r:id="rId5"/>
    <p:sldMasterId id="2147483757" r:id="rId6"/>
    <p:sldMasterId id="2147483769" r:id="rId7"/>
  </p:sldMasterIdLst>
  <p:notesMasterIdLst>
    <p:notesMasterId r:id="rId90"/>
  </p:notesMasterIdLst>
  <p:sldIdLst>
    <p:sldId id="551" r:id="rId8"/>
    <p:sldId id="549" r:id="rId9"/>
    <p:sldId id="466" r:id="rId10"/>
    <p:sldId id="306" r:id="rId11"/>
    <p:sldId id="550" r:id="rId12"/>
    <p:sldId id="442" r:id="rId13"/>
    <p:sldId id="440" r:id="rId14"/>
    <p:sldId id="441" r:id="rId15"/>
    <p:sldId id="443" r:id="rId16"/>
    <p:sldId id="555" r:id="rId17"/>
    <p:sldId id="556" r:id="rId18"/>
    <p:sldId id="480" r:id="rId19"/>
    <p:sldId id="481" r:id="rId20"/>
    <p:sldId id="553" r:id="rId21"/>
    <p:sldId id="557" r:id="rId22"/>
    <p:sldId id="537" r:id="rId23"/>
    <p:sldId id="484" r:id="rId24"/>
    <p:sldId id="485" r:id="rId25"/>
    <p:sldId id="488" r:id="rId26"/>
    <p:sldId id="558" r:id="rId27"/>
    <p:sldId id="419" r:id="rId28"/>
    <p:sldId id="421" r:id="rId29"/>
    <p:sldId id="422" r:id="rId30"/>
    <p:sldId id="451" r:id="rId31"/>
    <p:sldId id="426" r:id="rId32"/>
    <p:sldId id="427" r:id="rId33"/>
    <p:sldId id="428" r:id="rId34"/>
    <p:sldId id="429" r:id="rId35"/>
    <p:sldId id="430" r:id="rId36"/>
    <p:sldId id="431" r:id="rId37"/>
    <p:sldId id="432" r:id="rId38"/>
    <p:sldId id="434" r:id="rId39"/>
    <p:sldId id="257" r:id="rId40"/>
    <p:sldId id="552" r:id="rId41"/>
    <p:sldId id="262" r:id="rId42"/>
    <p:sldId id="263" r:id="rId43"/>
    <p:sldId id="264" r:id="rId44"/>
    <p:sldId id="519" r:id="rId45"/>
    <p:sldId id="538" r:id="rId46"/>
    <p:sldId id="273" r:id="rId47"/>
    <p:sldId id="540" r:id="rId48"/>
    <p:sldId id="541" r:id="rId49"/>
    <p:sldId id="542" r:id="rId50"/>
    <p:sldId id="543" r:id="rId51"/>
    <p:sldId id="544" r:id="rId52"/>
    <p:sldId id="545" r:id="rId53"/>
    <p:sldId id="546" r:id="rId54"/>
    <p:sldId id="547" r:id="rId55"/>
    <p:sldId id="548" r:id="rId56"/>
    <p:sldId id="532" r:id="rId57"/>
    <p:sldId id="533" r:id="rId58"/>
    <p:sldId id="497" r:id="rId59"/>
    <p:sldId id="498" r:id="rId60"/>
    <p:sldId id="499" r:id="rId61"/>
    <p:sldId id="500" r:id="rId62"/>
    <p:sldId id="501" r:id="rId63"/>
    <p:sldId id="502" r:id="rId64"/>
    <p:sldId id="503" r:id="rId65"/>
    <p:sldId id="504" r:id="rId66"/>
    <p:sldId id="505" r:id="rId67"/>
    <p:sldId id="506" r:id="rId68"/>
    <p:sldId id="507" r:id="rId69"/>
    <p:sldId id="509" r:id="rId70"/>
    <p:sldId id="510" r:id="rId71"/>
    <p:sldId id="511" r:id="rId72"/>
    <p:sldId id="512" r:id="rId73"/>
    <p:sldId id="513" r:id="rId74"/>
    <p:sldId id="514" r:id="rId75"/>
    <p:sldId id="515" r:id="rId76"/>
    <p:sldId id="516" r:id="rId77"/>
    <p:sldId id="517" r:id="rId78"/>
    <p:sldId id="518" r:id="rId79"/>
    <p:sldId id="520" r:id="rId80"/>
    <p:sldId id="521" r:id="rId81"/>
    <p:sldId id="522" r:id="rId82"/>
    <p:sldId id="523" r:id="rId83"/>
    <p:sldId id="524" r:id="rId84"/>
    <p:sldId id="525" r:id="rId85"/>
    <p:sldId id="526" r:id="rId86"/>
    <p:sldId id="527" r:id="rId87"/>
    <p:sldId id="528" r:id="rId88"/>
    <p:sldId id="529" r:id="rId8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6DB"/>
    <a:srgbClr val="F7D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477" autoAdjust="0"/>
  </p:normalViewPr>
  <p:slideViewPr>
    <p:cSldViewPr>
      <p:cViewPr>
        <p:scale>
          <a:sx n="89" d="100"/>
          <a:sy n="89" d="100"/>
        </p:scale>
        <p:origin x="-612" y="984"/>
      </p:cViewPr>
      <p:guideLst>
        <p:guide orient="horz" pos="2160"/>
        <p:guide pos="2880"/>
      </p:guideLst>
    </p:cSldViewPr>
  </p:slideViewPr>
  <p:outlineViewPr>
    <p:cViewPr>
      <p:scale>
        <a:sx n="33" d="100"/>
        <a:sy n="33" d="100"/>
      </p:scale>
      <p:origin x="0" y="732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4A925-DBC7-4FEE-A153-8FDD777F313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it-IT"/>
        </a:p>
      </dgm:t>
    </dgm:pt>
    <dgm:pt modelId="{6399D2BC-7152-48C7-BCC5-595645694980}" type="pres">
      <dgm:prSet presAssocID="{D1C4A925-DBC7-4FEE-A153-8FDD777F3138}" presName="cycle" presStyleCnt="0">
        <dgm:presLayoutVars>
          <dgm:dir/>
          <dgm:resizeHandles val="exact"/>
        </dgm:presLayoutVars>
      </dgm:prSet>
      <dgm:spPr/>
      <dgm:t>
        <a:bodyPr/>
        <a:lstStyle/>
        <a:p>
          <a:endParaRPr lang="it-IT"/>
        </a:p>
      </dgm:t>
    </dgm:pt>
  </dgm:ptLst>
  <dgm:cxnLst>
    <dgm:cxn modelId="{A479F88B-7347-4DC6-BDDB-70AC41D72C32}" type="presOf" srcId="{D1C4A925-DBC7-4FEE-A153-8FDD777F3138}" destId="{6399D2BC-7152-48C7-BCC5-595645694980}"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4A59D-1AD6-480D-8AE0-6EC92E84A499}" type="doc">
      <dgm:prSet loTypeId="urn:microsoft.com/office/officeart/2005/8/layout/pyramid1" loCatId="pyramid" qsTypeId="urn:microsoft.com/office/officeart/2005/8/quickstyle/simple1" qsCatId="simple" csTypeId="urn:microsoft.com/office/officeart/2005/8/colors/accent1_2" csCatId="accent1" phldr="1"/>
      <dgm:spPr/>
    </dgm:pt>
    <dgm:pt modelId="{15FC35E3-A359-478D-98F3-39524C7808E9}">
      <dgm:prSet phldrT="[Testo]" custT="1"/>
      <dgm:spPr>
        <a:blipFill rotWithShape="0">
          <a:blip xmlns:r="http://schemas.openxmlformats.org/officeDocument/2006/relationships" r:embed="rId1"/>
          <a:tile tx="0" ty="0" sx="100000" sy="100000" flip="none" algn="tl"/>
        </a:blipFill>
        <a:ln>
          <a:solidFill>
            <a:srgbClr val="FF0000"/>
          </a:solidFill>
        </a:ln>
      </dgm:spPr>
      <dgm:t>
        <a:bodyPr/>
        <a:lstStyle/>
        <a:p>
          <a:r>
            <a:rPr lang="it-IT" sz="1400" b="1" dirty="0" smtClean="0">
              <a:solidFill>
                <a:srgbClr val="C00000"/>
              </a:solidFill>
            </a:rPr>
            <a:t>DGA</a:t>
          </a:r>
          <a:r>
            <a:rPr lang="it-IT" sz="3300" dirty="0" smtClean="0"/>
            <a:t> </a:t>
          </a:r>
          <a:endParaRPr lang="it-IT" sz="3300" dirty="0"/>
        </a:p>
      </dgm:t>
    </dgm:pt>
    <dgm:pt modelId="{4C63DE53-609F-45C2-BD14-233AE8A5A426}" type="parTrans" cxnId="{CF18B869-E1DF-4CAF-8F30-76C94FF38A0E}">
      <dgm:prSet/>
      <dgm:spPr/>
      <dgm:t>
        <a:bodyPr/>
        <a:lstStyle/>
        <a:p>
          <a:endParaRPr lang="it-IT"/>
        </a:p>
      </dgm:t>
    </dgm:pt>
    <dgm:pt modelId="{4FE144E7-E0A2-4ECB-BD34-26D913EECCE4}" type="sibTrans" cxnId="{CF18B869-E1DF-4CAF-8F30-76C94FF38A0E}">
      <dgm:prSet/>
      <dgm:spPr/>
      <dgm:t>
        <a:bodyPr/>
        <a:lstStyle/>
        <a:p>
          <a:endParaRPr lang="it-IT"/>
        </a:p>
      </dgm:t>
    </dgm:pt>
    <dgm:pt modelId="{B01B542C-7D5C-4FF2-A3E2-35A7163BD69B}">
      <dgm:prSet phldrT="[Testo]" custT="1"/>
      <dgm: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r>
            <a:rPr lang="it-IT" sz="1600" b="1" dirty="0" smtClean="0">
              <a:solidFill>
                <a:srgbClr val="FFFF00"/>
              </a:solidFill>
            </a:rPr>
            <a:t>Giocatori a rischio: 23,5% </a:t>
          </a:r>
          <a:endParaRPr lang="it-IT" sz="1600" dirty="0">
            <a:solidFill>
              <a:srgbClr val="FFFF00"/>
            </a:solidFill>
          </a:endParaRPr>
        </a:p>
      </dgm:t>
    </dgm:pt>
    <dgm:pt modelId="{CF8A6FC5-BFBD-4744-BDA4-701BA48F7F0D}" type="parTrans" cxnId="{4D34F7EA-96CE-49E3-8FE2-0CDFE7B4B2FE}">
      <dgm:prSet/>
      <dgm:spPr/>
      <dgm:t>
        <a:bodyPr/>
        <a:lstStyle/>
        <a:p>
          <a:endParaRPr lang="it-IT"/>
        </a:p>
      </dgm:t>
    </dgm:pt>
    <dgm:pt modelId="{47685CB9-46EF-4DFC-9D44-961A6DFAD0AD}" type="sibTrans" cxnId="{4D34F7EA-96CE-49E3-8FE2-0CDFE7B4B2FE}">
      <dgm:prSet/>
      <dgm:spPr/>
      <dgm:t>
        <a:bodyPr/>
        <a:lstStyle/>
        <a:p>
          <a:endParaRPr lang="it-IT"/>
        </a:p>
      </dgm:t>
    </dgm:pt>
    <dgm:pt modelId="{D9FA1FFE-BFB6-455D-A4C9-FB41C00D5F06}">
      <dgm:prSet phldrT="[Testo]" custT="1"/>
      <dgm:spPr>
        <a:solidFill>
          <a:srgbClr val="92D050"/>
        </a:solidFill>
      </dgm:spPr>
      <dgm:t>
        <a:bodyPr/>
        <a:lstStyle/>
        <a:p>
          <a:r>
            <a:rPr lang="it-IT" sz="2800" b="1" dirty="0" smtClean="0">
              <a:solidFill>
                <a:srgbClr val="002060"/>
              </a:solidFill>
            </a:rPr>
            <a:t>Giocatori Sociali:	76,5%</a:t>
          </a:r>
        </a:p>
        <a:p>
          <a:r>
            <a:rPr lang="it-IT" sz="2800" b="1" dirty="0" smtClean="0">
              <a:solidFill>
                <a:srgbClr val="002060"/>
              </a:solidFill>
            </a:rPr>
            <a:t>Gioco «giocato»…responsabile</a:t>
          </a:r>
          <a:endParaRPr lang="it-IT" sz="2800" dirty="0">
            <a:solidFill>
              <a:srgbClr val="002060"/>
            </a:solidFill>
          </a:endParaRPr>
        </a:p>
      </dgm:t>
    </dgm:pt>
    <dgm:pt modelId="{DA58B451-EABE-430D-B4B8-AC54C614A284}" type="parTrans" cxnId="{1AE3D658-AC9A-498E-9C3A-7AB309F801ED}">
      <dgm:prSet/>
      <dgm:spPr/>
      <dgm:t>
        <a:bodyPr/>
        <a:lstStyle/>
        <a:p>
          <a:endParaRPr lang="it-IT"/>
        </a:p>
      </dgm:t>
    </dgm:pt>
    <dgm:pt modelId="{8CB9F562-6E53-4C8E-BEFF-CCFA647BB564}" type="sibTrans" cxnId="{1AE3D658-AC9A-498E-9C3A-7AB309F801ED}">
      <dgm:prSet/>
      <dgm:spPr/>
      <dgm:t>
        <a:bodyPr/>
        <a:lstStyle/>
        <a:p>
          <a:endParaRPr lang="it-IT"/>
        </a:p>
      </dgm:t>
    </dgm:pt>
    <dgm:pt modelId="{B3A9C662-42F6-4B61-A721-879040CA5F41}" type="pres">
      <dgm:prSet presAssocID="{B334A59D-1AD6-480D-8AE0-6EC92E84A499}" presName="Name0" presStyleCnt="0">
        <dgm:presLayoutVars>
          <dgm:dir/>
          <dgm:animLvl val="lvl"/>
          <dgm:resizeHandles val="exact"/>
        </dgm:presLayoutVars>
      </dgm:prSet>
      <dgm:spPr/>
    </dgm:pt>
    <dgm:pt modelId="{589E3509-800E-4D18-B61C-9FA9BCF79A58}" type="pres">
      <dgm:prSet presAssocID="{15FC35E3-A359-478D-98F3-39524C7808E9}" presName="Name8" presStyleCnt="0"/>
      <dgm:spPr/>
    </dgm:pt>
    <dgm:pt modelId="{7F4D9BF0-AADF-47DF-AD90-7F718EA84F12}" type="pres">
      <dgm:prSet presAssocID="{15FC35E3-A359-478D-98F3-39524C7808E9}" presName="level" presStyleLbl="node1" presStyleIdx="0" presStyleCnt="3" custAng="0" custScaleX="104911" custScaleY="14335" custLinFactNeighborX="-626">
        <dgm:presLayoutVars>
          <dgm:chMax val="1"/>
          <dgm:bulletEnabled val="1"/>
        </dgm:presLayoutVars>
      </dgm:prSet>
      <dgm:spPr/>
      <dgm:t>
        <a:bodyPr/>
        <a:lstStyle/>
        <a:p>
          <a:endParaRPr lang="it-IT"/>
        </a:p>
      </dgm:t>
    </dgm:pt>
    <dgm:pt modelId="{5BF2E3F0-4938-47DD-9ED6-E08A3B3CF670}" type="pres">
      <dgm:prSet presAssocID="{15FC35E3-A359-478D-98F3-39524C7808E9}" presName="levelTx" presStyleLbl="revTx" presStyleIdx="0" presStyleCnt="0">
        <dgm:presLayoutVars>
          <dgm:chMax val="1"/>
          <dgm:bulletEnabled val="1"/>
        </dgm:presLayoutVars>
      </dgm:prSet>
      <dgm:spPr/>
      <dgm:t>
        <a:bodyPr/>
        <a:lstStyle/>
        <a:p>
          <a:endParaRPr lang="it-IT"/>
        </a:p>
      </dgm:t>
    </dgm:pt>
    <dgm:pt modelId="{41EA0520-51E6-4160-A27F-201A7D12740C}" type="pres">
      <dgm:prSet presAssocID="{B01B542C-7D5C-4FF2-A3E2-35A7163BD69B}" presName="Name8" presStyleCnt="0"/>
      <dgm:spPr/>
    </dgm:pt>
    <dgm:pt modelId="{C03409B4-87BC-4E29-A2C5-326B6BB0CE9C}" type="pres">
      <dgm:prSet presAssocID="{B01B542C-7D5C-4FF2-A3E2-35A7163BD69B}" presName="level" presStyleLbl="node1" presStyleIdx="1" presStyleCnt="3" custScaleY="30972">
        <dgm:presLayoutVars>
          <dgm:chMax val="1"/>
          <dgm:bulletEnabled val="1"/>
        </dgm:presLayoutVars>
      </dgm:prSet>
      <dgm:spPr/>
      <dgm:t>
        <a:bodyPr/>
        <a:lstStyle/>
        <a:p>
          <a:endParaRPr lang="it-IT"/>
        </a:p>
      </dgm:t>
    </dgm:pt>
    <dgm:pt modelId="{2F528D63-E27A-4A08-954C-013DFA00CBBB}" type="pres">
      <dgm:prSet presAssocID="{B01B542C-7D5C-4FF2-A3E2-35A7163BD69B}" presName="levelTx" presStyleLbl="revTx" presStyleIdx="0" presStyleCnt="0">
        <dgm:presLayoutVars>
          <dgm:chMax val="1"/>
          <dgm:bulletEnabled val="1"/>
        </dgm:presLayoutVars>
      </dgm:prSet>
      <dgm:spPr/>
      <dgm:t>
        <a:bodyPr/>
        <a:lstStyle/>
        <a:p>
          <a:endParaRPr lang="it-IT"/>
        </a:p>
      </dgm:t>
    </dgm:pt>
    <dgm:pt modelId="{1F07EC5F-5FB2-451C-AFDF-E5B44BFDE93B}" type="pres">
      <dgm:prSet presAssocID="{D9FA1FFE-BFB6-455D-A4C9-FB41C00D5F06}" presName="Name8" presStyleCnt="0"/>
      <dgm:spPr/>
    </dgm:pt>
    <dgm:pt modelId="{61FEBEB0-25E7-4585-8886-0F11251C4817}" type="pres">
      <dgm:prSet presAssocID="{D9FA1FFE-BFB6-455D-A4C9-FB41C00D5F06}" presName="level" presStyleLbl="node1" presStyleIdx="2" presStyleCnt="3">
        <dgm:presLayoutVars>
          <dgm:chMax val="1"/>
          <dgm:bulletEnabled val="1"/>
        </dgm:presLayoutVars>
      </dgm:prSet>
      <dgm:spPr/>
      <dgm:t>
        <a:bodyPr/>
        <a:lstStyle/>
        <a:p>
          <a:endParaRPr lang="it-IT"/>
        </a:p>
      </dgm:t>
    </dgm:pt>
    <dgm:pt modelId="{C8E46BB2-A2C0-4D82-8FC4-F600252DEB99}" type="pres">
      <dgm:prSet presAssocID="{D9FA1FFE-BFB6-455D-A4C9-FB41C00D5F06}" presName="levelTx" presStyleLbl="revTx" presStyleIdx="0" presStyleCnt="0">
        <dgm:presLayoutVars>
          <dgm:chMax val="1"/>
          <dgm:bulletEnabled val="1"/>
        </dgm:presLayoutVars>
      </dgm:prSet>
      <dgm:spPr/>
      <dgm:t>
        <a:bodyPr/>
        <a:lstStyle/>
        <a:p>
          <a:endParaRPr lang="it-IT"/>
        </a:p>
      </dgm:t>
    </dgm:pt>
  </dgm:ptLst>
  <dgm:cxnLst>
    <dgm:cxn modelId="{022CAE67-3F50-4A85-AF94-24FC3E5A1ED2}" type="presOf" srcId="{B334A59D-1AD6-480D-8AE0-6EC92E84A499}" destId="{B3A9C662-42F6-4B61-A721-879040CA5F41}" srcOrd="0" destOrd="0" presId="urn:microsoft.com/office/officeart/2005/8/layout/pyramid1"/>
    <dgm:cxn modelId="{1AE3D658-AC9A-498E-9C3A-7AB309F801ED}" srcId="{B334A59D-1AD6-480D-8AE0-6EC92E84A499}" destId="{D9FA1FFE-BFB6-455D-A4C9-FB41C00D5F06}" srcOrd="2" destOrd="0" parTransId="{DA58B451-EABE-430D-B4B8-AC54C614A284}" sibTransId="{8CB9F562-6E53-4C8E-BEFF-CCFA647BB564}"/>
    <dgm:cxn modelId="{4D34F7EA-96CE-49E3-8FE2-0CDFE7B4B2FE}" srcId="{B334A59D-1AD6-480D-8AE0-6EC92E84A499}" destId="{B01B542C-7D5C-4FF2-A3E2-35A7163BD69B}" srcOrd="1" destOrd="0" parTransId="{CF8A6FC5-BFBD-4744-BDA4-701BA48F7F0D}" sibTransId="{47685CB9-46EF-4DFC-9D44-961A6DFAD0AD}"/>
    <dgm:cxn modelId="{21761C53-EFBA-4F0F-990D-DC50B5820807}" type="presOf" srcId="{B01B542C-7D5C-4FF2-A3E2-35A7163BD69B}" destId="{2F528D63-E27A-4A08-954C-013DFA00CBBB}" srcOrd="1" destOrd="0" presId="urn:microsoft.com/office/officeart/2005/8/layout/pyramid1"/>
    <dgm:cxn modelId="{E131A0B6-6E39-4854-8AA9-D2A13D2D4DD3}" type="presOf" srcId="{15FC35E3-A359-478D-98F3-39524C7808E9}" destId="{5BF2E3F0-4938-47DD-9ED6-E08A3B3CF670}" srcOrd="1" destOrd="0" presId="urn:microsoft.com/office/officeart/2005/8/layout/pyramid1"/>
    <dgm:cxn modelId="{CF18B869-E1DF-4CAF-8F30-76C94FF38A0E}" srcId="{B334A59D-1AD6-480D-8AE0-6EC92E84A499}" destId="{15FC35E3-A359-478D-98F3-39524C7808E9}" srcOrd="0" destOrd="0" parTransId="{4C63DE53-609F-45C2-BD14-233AE8A5A426}" sibTransId="{4FE144E7-E0A2-4ECB-BD34-26D913EECCE4}"/>
    <dgm:cxn modelId="{748CEDE2-6120-49BB-A1A1-437F545FC119}" type="presOf" srcId="{D9FA1FFE-BFB6-455D-A4C9-FB41C00D5F06}" destId="{61FEBEB0-25E7-4585-8886-0F11251C4817}" srcOrd="0" destOrd="0" presId="urn:microsoft.com/office/officeart/2005/8/layout/pyramid1"/>
    <dgm:cxn modelId="{12A9B449-38BF-431B-B369-3B1F04AD37DF}" type="presOf" srcId="{D9FA1FFE-BFB6-455D-A4C9-FB41C00D5F06}" destId="{C8E46BB2-A2C0-4D82-8FC4-F600252DEB99}" srcOrd="1" destOrd="0" presId="urn:microsoft.com/office/officeart/2005/8/layout/pyramid1"/>
    <dgm:cxn modelId="{0A34526F-E266-4BBB-9478-F6A3F9DCFADD}" type="presOf" srcId="{15FC35E3-A359-478D-98F3-39524C7808E9}" destId="{7F4D9BF0-AADF-47DF-AD90-7F718EA84F12}" srcOrd="0" destOrd="0" presId="urn:microsoft.com/office/officeart/2005/8/layout/pyramid1"/>
    <dgm:cxn modelId="{0B7B82F1-FBFF-4D5F-AFFA-0A5CD958F35C}" type="presOf" srcId="{B01B542C-7D5C-4FF2-A3E2-35A7163BD69B}" destId="{C03409B4-87BC-4E29-A2C5-326B6BB0CE9C}" srcOrd="0" destOrd="0" presId="urn:microsoft.com/office/officeart/2005/8/layout/pyramid1"/>
    <dgm:cxn modelId="{21CC3104-C60D-42D4-A5F5-D8D7283E8BB2}" type="presParOf" srcId="{B3A9C662-42F6-4B61-A721-879040CA5F41}" destId="{589E3509-800E-4D18-B61C-9FA9BCF79A58}" srcOrd="0" destOrd="0" presId="urn:microsoft.com/office/officeart/2005/8/layout/pyramid1"/>
    <dgm:cxn modelId="{010793AA-ECB8-4F3C-8BAD-9E0F7AD10657}" type="presParOf" srcId="{589E3509-800E-4D18-B61C-9FA9BCF79A58}" destId="{7F4D9BF0-AADF-47DF-AD90-7F718EA84F12}" srcOrd="0" destOrd="0" presId="urn:microsoft.com/office/officeart/2005/8/layout/pyramid1"/>
    <dgm:cxn modelId="{F74D5A3F-3761-4C98-B42D-E84B224589A6}" type="presParOf" srcId="{589E3509-800E-4D18-B61C-9FA9BCF79A58}" destId="{5BF2E3F0-4938-47DD-9ED6-E08A3B3CF670}" srcOrd="1" destOrd="0" presId="urn:microsoft.com/office/officeart/2005/8/layout/pyramid1"/>
    <dgm:cxn modelId="{C938DD8B-AF9B-45FE-A37B-EEF38F031D51}" type="presParOf" srcId="{B3A9C662-42F6-4B61-A721-879040CA5F41}" destId="{41EA0520-51E6-4160-A27F-201A7D12740C}" srcOrd="1" destOrd="0" presId="urn:microsoft.com/office/officeart/2005/8/layout/pyramid1"/>
    <dgm:cxn modelId="{9AC314FB-1CF3-41A0-B706-A19DC530C30B}" type="presParOf" srcId="{41EA0520-51E6-4160-A27F-201A7D12740C}" destId="{C03409B4-87BC-4E29-A2C5-326B6BB0CE9C}" srcOrd="0" destOrd="0" presId="urn:microsoft.com/office/officeart/2005/8/layout/pyramid1"/>
    <dgm:cxn modelId="{6EE00870-E422-4AD1-BF4D-AB0FF2774179}" type="presParOf" srcId="{41EA0520-51E6-4160-A27F-201A7D12740C}" destId="{2F528D63-E27A-4A08-954C-013DFA00CBBB}" srcOrd="1" destOrd="0" presId="urn:microsoft.com/office/officeart/2005/8/layout/pyramid1"/>
    <dgm:cxn modelId="{7DBF97B1-77D8-4F87-BF37-2734926C1162}" type="presParOf" srcId="{B3A9C662-42F6-4B61-A721-879040CA5F41}" destId="{1F07EC5F-5FB2-451C-AFDF-E5B44BFDE93B}" srcOrd="2" destOrd="0" presId="urn:microsoft.com/office/officeart/2005/8/layout/pyramid1"/>
    <dgm:cxn modelId="{371BF08F-760F-4AEA-81EF-55FC8BDD5FC8}" type="presParOf" srcId="{1F07EC5F-5FB2-451C-AFDF-E5B44BFDE93B}" destId="{61FEBEB0-25E7-4585-8886-0F11251C4817}" srcOrd="0" destOrd="0" presId="urn:microsoft.com/office/officeart/2005/8/layout/pyramid1"/>
    <dgm:cxn modelId="{62BC8874-1E63-439B-9E59-CC6670FBC460}" type="presParOf" srcId="{1F07EC5F-5FB2-451C-AFDF-E5B44BFDE93B}" destId="{C8E46BB2-A2C0-4D82-8FC4-F600252DEB99}" srcOrd="1" destOrd="0" presId="urn:microsoft.com/office/officeart/2005/8/layout/pyramid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C4A925-DBC7-4FEE-A153-8FDD777F313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it-IT"/>
        </a:p>
      </dgm:t>
    </dgm:pt>
    <dgm:pt modelId="{BFBBF5CC-2CEE-4B9B-8BA0-2F18AD24D6B8}">
      <dgm:prSet phldrT="[Testo]" custT="1"/>
      <dgm:spPr>
        <a:solidFill>
          <a:schemeClr val="accent1"/>
        </a:solidFill>
      </dgm:spPr>
      <dgm:t>
        <a:bodyPr/>
        <a:lstStyle/>
        <a:p>
          <a:r>
            <a:rPr lang="it-IT" altLang="it-IT" sz="900" b="1" i="1" cap="small" baseline="0" dirty="0" smtClean="0">
              <a:solidFill>
                <a:srgbClr val="FFFF00"/>
              </a:solidFill>
              <a:latin typeface="Times New Roman" panose="02020603050405020304" pitchFamily="18" charset="0"/>
              <a:cs typeface="Times New Roman" panose="02020603050405020304" pitchFamily="18" charset="0"/>
            </a:rPr>
            <a:t>della disperazione</a:t>
          </a:r>
          <a:endParaRPr lang="it-IT" sz="900" b="1" cap="small" baseline="0" dirty="0">
            <a:solidFill>
              <a:srgbClr val="FFFF00"/>
            </a:solidFill>
            <a:latin typeface="Times New Roman" panose="02020603050405020304" pitchFamily="18" charset="0"/>
            <a:cs typeface="Times New Roman" panose="02020603050405020304" pitchFamily="18" charset="0"/>
          </a:endParaRPr>
        </a:p>
      </dgm:t>
    </dgm:pt>
    <dgm:pt modelId="{5F31126B-8194-42D6-AABE-E512F27041F8}" type="parTrans" cxnId="{29117062-14CC-4489-98DA-E8134FCE56C8}">
      <dgm:prSet/>
      <dgm:spPr/>
      <dgm:t>
        <a:bodyPr/>
        <a:lstStyle/>
        <a:p>
          <a:endParaRPr lang="it-IT" sz="900">
            <a:latin typeface="Times New Roman" panose="02020603050405020304" pitchFamily="18" charset="0"/>
            <a:cs typeface="Times New Roman" panose="02020603050405020304" pitchFamily="18" charset="0"/>
          </a:endParaRPr>
        </a:p>
      </dgm:t>
    </dgm:pt>
    <dgm:pt modelId="{9913A503-37ED-4252-9EE9-3CB7ABE5C448}" type="sibTrans" cxnId="{29117062-14CC-4489-98DA-E8134FCE56C8}">
      <dgm:prSet custT="1"/>
      <dgm:spPr/>
      <dgm:t>
        <a:bodyPr/>
        <a:lstStyle/>
        <a:p>
          <a:endParaRPr lang="it-IT" sz="900">
            <a:latin typeface="Times New Roman" panose="02020603050405020304" pitchFamily="18" charset="0"/>
            <a:cs typeface="Times New Roman" panose="02020603050405020304" pitchFamily="18" charset="0"/>
          </a:endParaRPr>
        </a:p>
      </dgm:t>
    </dgm:pt>
    <dgm:pt modelId="{02F63073-EBD3-47F8-966E-A63E5B1FB3E7}">
      <dgm:prSet phldrT="[Testo]" custT="1"/>
      <dgm:spPr>
        <a:solidFill>
          <a:schemeClr val="accent6">
            <a:lumMod val="75000"/>
          </a:schemeClr>
        </a:solidFill>
      </dgm:spPr>
      <dgm:t>
        <a:bodyPr/>
        <a:lstStyle/>
        <a:p>
          <a:r>
            <a:rPr lang="it-IT" altLang="it-IT" sz="900" b="1" i="1" cap="small" baseline="0" dirty="0" smtClean="0">
              <a:solidFill>
                <a:srgbClr val="FFFF00"/>
              </a:solidFill>
              <a:latin typeface="Times New Roman" panose="02020603050405020304" pitchFamily="18" charset="0"/>
              <a:cs typeface="Times New Roman" panose="02020603050405020304" pitchFamily="18" charset="0"/>
            </a:rPr>
            <a:t>della resa</a:t>
          </a:r>
          <a:endParaRPr lang="it-IT" sz="900" cap="small" baseline="0" dirty="0">
            <a:solidFill>
              <a:srgbClr val="FFFF00"/>
            </a:solidFill>
            <a:latin typeface="Times New Roman" panose="02020603050405020304" pitchFamily="18" charset="0"/>
            <a:cs typeface="Times New Roman" panose="02020603050405020304" pitchFamily="18" charset="0"/>
          </a:endParaRPr>
        </a:p>
      </dgm:t>
    </dgm:pt>
    <dgm:pt modelId="{C97D21D2-6AF8-449E-8274-5B1584B7C2D0}" type="parTrans" cxnId="{0A6E4A44-DBE0-4F45-B7E2-4B6D1B7CEE64}">
      <dgm:prSet/>
      <dgm:spPr/>
      <dgm:t>
        <a:bodyPr/>
        <a:lstStyle/>
        <a:p>
          <a:endParaRPr lang="it-IT" sz="900">
            <a:latin typeface="Times New Roman" panose="02020603050405020304" pitchFamily="18" charset="0"/>
            <a:cs typeface="Times New Roman" panose="02020603050405020304" pitchFamily="18" charset="0"/>
          </a:endParaRPr>
        </a:p>
      </dgm:t>
    </dgm:pt>
    <dgm:pt modelId="{01611C73-76B3-43B1-9E7E-AC242FD2296D}" type="sibTrans" cxnId="{0A6E4A44-DBE0-4F45-B7E2-4B6D1B7CEE64}">
      <dgm:prSet custT="1"/>
      <dgm:spPr/>
      <dgm:t>
        <a:bodyPr/>
        <a:lstStyle/>
        <a:p>
          <a:endParaRPr lang="it-IT" sz="900">
            <a:latin typeface="Times New Roman" panose="02020603050405020304" pitchFamily="18" charset="0"/>
            <a:cs typeface="Times New Roman" panose="02020603050405020304" pitchFamily="18" charset="0"/>
          </a:endParaRPr>
        </a:p>
      </dgm:t>
    </dgm:pt>
    <dgm:pt modelId="{017932D5-47B6-48A6-987C-C19E3FE132A4}">
      <dgm:prSet phldrT="[Testo]" custT="1"/>
      <dgm:spPr/>
      <dgm:t>
        <a:bodyPr/>
        <a:lstStyle/>
        <a:p>
          <a:r>
            <a:rPr lang="it-IT" altLang="it-IT" sz="900" b="1" i="1" cap="small" baseline="0" dirty="0" smtClean="0">
              <a:solidFill>
                <a:srgbClr val="FFFF00"/>
              </a:solidFill>
              <a:latin typeface="Times New Roman" panose="02020603050405020304" pitchFamily="18" charset="0"/>
              <a:cs typeface="Times New Roman" panose="02020603050405020304" pitchFamily="18" charset="0"/>
            </a:rPr>
            <a:t>Della vincita</a:t>
          </a:r>
          <a:endParaRPr lang="it-IT" sz="900" cap="small" baseline="0" dirty="0">
            <a:solidFill>
              <a:srgbClr val="FFFF00"/>
            </a:solidFill>
            <a:latin typeface="Times New Roman" panose="02020603050405020304" pitchFamily="18" charset="0"/>
            <a:cs typeface="Times New Roman" panose="02020603050405020304" pitchFamily="18" charset="0"/>
          </a:endParaRPr>
        </a:p>
      </dgm:t>
    </dgm:pt>
    <dgm:pt modelId="{395438FD-65E9-447B-8E65-8A7EAC3CB4C4}" type="parTrans" cxnId="{C57A92F8-8297-4B3E-8A4C-A3246C9939BB}">
      <dgm:prSet/>
      <dgm:spPr/>
      <dgm:t>
        <a:bodyPr/>
        <a:lstStyle/>
        <a:p>
          <a:endParaRPr lang="it-IT" sz="900">
            <a:latin typeface="Times New Roman" panose="02020603050405020304" pitchFamily="18" charset="0"/>
            <a:cs typeface="Times New Roman" panose="02020603050405020304" pitchFamily="18" charset="0"/>
          </a:endParaRPr>
        </a:p>
      </dgm:t>
    </dgm:pt>
    <dgm:pt modelId="{D4265BEF-2715-4842-BC7E-4287D6C1F68E}" type="sibTrans" cxnId="{C57A92F8-8297-4B3E-8A4C-A3246C9939BB}">
      <dgm:prSet custT="1"/>
      <dgm:spPr/>
      <dgm:t>
        <a:bodyPr/>
        <a:lstStyle/>
        <a:p>
          <a:endParaRPr lang="it-IT" sz="900">
            <a:latin typeface="Times New Roman" panose="02020603050405020304" pitchFamily="18" charset="0"/>
            <a:cs typeface="Times New Roman" panose="02020603050405020304" pitchFamily="18" charset="0"/>
          </a:endParaRPr>
        </a:p>
      </dgm:t>
    </dgm:pt>
    <dgm:pt modelId="{C7667758-638C-4C40-8123-B73D7FCBD4EF}">
      <dgm:prSet phldrT="[Testo]" custT="1"/>
      <dgm:spPr>
        <a:solidFill>
          <a:schemeClr val="accent1"/>
        </a:solidFill>
      </dgm:spPr>
      <dgm:t>
        <a:bodyPr/>
        <a:lstStyle/>
        <a:p>
          <a:r>
            <a:rPr lang="it-IT" altLang="it-IT" sz="900" b="1" i="1" cap="small" baseline="0" dirty="0" smtClean="0">
              <a:solidFill>
                <a:srgbClr val="FFFF00"/>
              </a:solidFill>
              <a:latin typeface="Times New Roman" panose="02020603050405020304" pitchFamily="18" charset="0"/>
              <a:cs typeface="Times New Roman" panose="02020603050405020304" pitchFamily="18" charset="0"/>
            </a:rPr>
            <a:t>Del </a:t>
          </a:r>
          <a:r>
            <a:rPr lang="it-IT" altLang="it-IT" sz="900" b="1" i="1" cap="small" baseline="0" dirty="0" err="1" smtClean="0">
              <a:solidFill>
                <a:srgbClr val="FFFF00"/>
              </a:solidFill>
              <a:latin typeface="Times New Roman" panose="02020603050405020304" pitchFamily="18" charset="0"/>
              <a:cs typeface="Times New Roman" panose="02020603050405020304" pitchFamily="18" charset="0"/>
            </a:rPr>
            <a:t>chasing</a:t>
          </a:r>
          <a:endParaRPr lang="it-IT" sz="900" cap="small" baseline="0" dirty="0">
            <a:solidFill>
              <a:srgbClr val="FFFF00"/>
            </a:solidFill>
            <a:latin typeface="Times New Roman" panose="02020603050405020304" pitchFamily="18" charset="0"/>
            <a:cs typeface="Times New Roman" panose="02020603050405020304" pitchFamily="18" charset="0"/>
          </a:endParaRPr>
        </a:p>
      </dgm:t>
    </dgm:pt>
    <dgm:pt modelId="{55B798A0-EBFA-4D15-8A1F-F0119164EA96}" type="parTrans" cxnId="{18C6AA54-A7D1-4D31-B5DF-3D8694C52F07}">
      <dgm:prSet/>
      <dgm:spPr/>
      <dgm:t>
        <a:bodyPr/>
        <a:lstStyle/>
        <a:p>
          <a:endParaRPr lang="it-IT" sz="900">
            <a:latin typeface="Times New Roman" panose="02020603050405020304" pitchFamily="18" charset="0"/>
            <a:cs typeface="Times New Roman" panose="02020603050405020304" pitchFamily="18" charset="0"/>
          </a:endParaRPr>
        </a:p>
      </dgm:t>
    </dgm:pt>
    <dgm:pt modelId="{C5404123-BAB5-4454-8BC6-4380D07F7238}" type="sibTrans" cxnId="{18C6AA54-A7D1-4D31-B5DF-3D8694C52F07}">
      <dgm:prSet custT="1"/>
      <dgm:spPr/>
      <dgm:t>
        <a:bodyPr/>
        <a:lstStyle/>
        <a:p>
          <a:endParaRPr lang="it-IT" sz="900">
            <a:latin typeface="Times New Roman" panose="02020603050405020304" pitchFamily="18" charset="0"/>
            <a:cs typeface="Times New Roman" panose="02020603050405020304" pitchFamily="18" charset="0"/>
          </a:endParaRPr>
        </a:p>
      </dgm:t>
    </dgm:pt>
    <dgm:pt modelId="{5C2D02CC-2644-4393-A23F-72988DC7B7D1}">
      <dgm:prSet custT="1"/>
      <dgm:spPr/>
      <dgm:t>
        <a:bodyPr/>
        <a:lstStyle/>
        <a:p>
          <a:r>
            <a:rPr lang="it-IT" sz="900" b="1" i="1" cap="small" baseline="0" dirty="0" smtClean="0">
              <a:solidFill>
                <a:srgbClr val="FFFF00"/>
              </a:solidFill>
              <a:latin typeface="Times New Roman" panose="02020603050405020304" pitchFamily="18" charset="0"/>
              <a:cs typeface="Times New Roman" panose="02020603050405020304" pitchFamily="18" charset="0"/>
            </a:rPr>
            <a:t>ricostruzione</a:t>
          </a:r>
          <a:endParaRPr lang="it-IT" sz="900" cap="small" baseline="0" dirty="0">
            <a:solidFill>
              <a:srgbClr val="FFFF00"/>
            </a:solidFill>
            <a:latin typeface="Times New Roman" panose="02020603050405020304" pitchFamily="18" charset="0"/>
            <a:cs typeface="Times New Roman" panose="02020603050405020304" pitchFamily="18" charset="0"/>
          </a:endParaRPr>
        </a:p>
      </dgm:t>
    </dgm:pt>
    <dgm:pt modelId="{96E95AB5-5E96-433A-885E-CD9C1F088C56}" type="parTrans" cxnId="{08B42804-2812-4511-8D38-67C7DF71A17A}">
      <dgm:prSet/>
      <dgm:spPr/>
      <dgm:t>
        <a:bodyPr/>
        <a:lstStyle/>
        <a:p>
          <a:endParaRPr lang="it-IT" sz="900">
            <a:latin typeface="Times New Roman" panose="02020603050405020304" pitchFamily="18" charset="0"/>
            <a:cs typeface="Times New Roman" panose="02020603050405020304" pitchFamily="18" charset="0"/>
          </a:endParaRPr>
        </a:p>
      </dgm:t>
    </dgm:pt>
    <dgm:pt modelId="{03C6CA4D-398B-45DF-8AE3-1A0F6AAFFE40}" type="sibTrans" cxnId="{08B42804-2812-4511-8D38-67C7DF71A17A}">
      <dgm:prSet custT="1"/>
      <dgm:spPr/>
      <dgm:t>
        <a:bodyPr/>
        <a:lstStyle/>
        <a:p>
          <a:endParaRPr lang="it-IT" sz="900">
            <a:latin typeface="Times New Roman" panose="02020603050405020304" pitchFamily="18" charset="0"/>
            <a:cs typeface="Times New Roman" panose="02020603050405020304" pitchFamily="18" charset="0"/>
          </a:endParaRPr>
        </a:p>
      </dgm:t>
    </dgm:pt>
    <dgm:pt modelId="{ACE4F0C4-585C-4180-A367-915BF2D6331E}">
      <dgm:prSet custT="1"/>
      <dgm:spPr/>
      <dgm:t>
        <a:bodyPr/>
        <a:lstStyle/>
        <a:p>
          <a:r>
            <a:rPr lang="it-IT" sz="900" b="1" i="1" cap="small" baseline="0" dirty="0" smtClean="0">
              <a:solidFill>
                <a:srgbClr val="FFFF00"/>
              </a:solidFill>
              <a:latin typeface="Times New Roman" panose="02020603050405020304" pitchFamily="18" charset="0"/>
              <a:cs typeface="Times New Roman" panose="02020603050405020304" pitchFamily="18" charset="0"/>
            </a:rPr>
            <a:t>di crescita</a:t>
          </a:r>
          <a:endParaRPr lang="it-IT" altLang="it-IT" sz="900" b="1" i="1" cap="small" baseline="0" dirty="0">
            <a:solidFill>
              <a:srgbClr val="FFFF00"/>
            </a:solidFill>
            <a:latin typeface="Times New Roman" panose="02020603050405020304" pitchFamily="18" charset="0"/>
            <a:cs typeface="Times New Roman" panose="02020603050405020304" pitchFamily="18" charset="0"/>
          </a:endParaRPr>
        </a:p>
      </dgm:t>
    </dgm:pt>
    <dgm:pt modelId="{A34E548A-CD1A-4EFC-8A87-09764883F72F}" type="parTrans" cxnId="{EAD57F60-BA53-4643-AF5E-590492ECC758}">
      <dgm:prSet/>
      <dgm:spPr/>
      <dgm:t>
        <a:bodyPr/>
        <a:lstStyle/>
        <a:p>
          <a:endParaRPr lang="it-IT" sz="900">
            <a:latin typeface="Times New Roman" panose="02020603050405020304" pitchFamily="18" charset="0"/>
            <a:cs typeface="Times New Roman" panose="02020603050405020304" pitchFamily="18" charset="0"/>
          </a:endParaRPr>
        </a:p>
      </dgm:t>
    </dgm:pt>
    <dgm:pt modelId="{08C6D2D0-3827-4CBC-8B2E-96E87AB271D4}" type="sibTrans" cxnId="{EAD57F60-BA53-4643-AF5E-590492ECC758}">
      <dgm:prSet custT="1"/>
      <dgm:spPr>
        <a:ln>
          <a:solidFill>
            <a:schemeClr val="bg1"/>
          </a:solidFill>
        </a:ln>
        <a:scene3d>
          <a:camera prst="orthographicFront">
            <a:rot lat="18599993" lon="0" rev="0"/>
          </a:camera>
          <a:lightRig rig="threePt" dir="t"/>
        </a:scene3d>
      </dgm:spPr>
      <dgm:t>
        <a:bodyPr/>
        <a:lstStyle/>
        <a:p>
          <a:endParaRPr lang="it-IT" sz="900">
            <a:latin typeface="Times New Roman" panose="02020603050405020304" pitchFamily="18" charset="0"/>
            <a:cs typeface="Times New Roman" panose="02020603050405020304" pitchFamily="18" charset="0"/>
          </a:endParaRPr>
        </a:p>
      </dgm:t>
    </dgm:pt>
    <dgm:pt modelId="{6399D2BC-7152-48C7-BCC5-595645694980}" type="pres">
      <dgm:prSet presAssocID="{D1C4A925-DBC7-4FEE-A153-8FDD777F3138}" presName="cycle" presStyleCnt="0">
        <dgm:presLayoutVars>
          <dgm:dir/>
          <dgm:resizeHandles val="exact"/>
        </dgm:presLayoutVars>
      </dgm:prSet>
      <dgm:spPr/>
      <dgm:t>
        <a:bodyPr/>
        <a:lstStyle/>
        <a:p>
          <a:endParaRPr lang="it-IT"/>
        </a:p>
      </dgm:t>
    </dgm:pt>
    <dgm:pt modelId="{7E046A35-EA42-4AA8-B703-780D7A3D0FC1}" type="pres">
      <dgm:prSet presAssocID="{BFBBF5CC-2CEE-4B9B-8BA0-2F18AD24D6B8}" presName="node" presStyleLbl="node1" presStyleIdx="0" presStyleCnt="6">
        <dgm:presLayoutVars>
          <dgm:bulletEnabled val="1"/>
        </dgm:presLayoutVars>
      </dgm:prSet>
      <dgm:spPr/>
      <dgm:t>
        <a:bodyPr/>
        <a:lstStyle/>
        <a:p>
          <a:endParaRPr lang="it-IT"/>
        </a:p>
      </dgm:t>
    </dgm:pt>
    <dgm:pt modelId="{A8E65F13-F714-448B-9503-9DC7EEB2086A}" type="pres">
      <dgm:prSet presAssocID="{9913A503-37ED-4252-9EE9-3CB7ABE5C448}" presName="sibTrans" presStyleLbl="sibTrans2D1" presStyleIdx="0" presStyleCnt="6"/>
      <dgm:spPr/>
      <dgm:t>
        <a:bodyPr/>
        <a:lstStyle/>
        <a:p>
          <a:endParaRPr lang="it-IT"/>
        </a:p>
      </dgm:t>
    </dgm:pt>
    <dgm:pt modelId="{42254A73-D385-4CAD-A4C6-2DA5491945C5}" type="pres">
      <dgm:prSet presAssocID="{9913A503-37ED-4252-9EE9-3CB7ABE5C448}" presName="connectorText" presStyleLbl="sibTrans2D1" presStyleIdx="0" presStyleCnt="6"/>
      <dgm:spPr/>
      <dgm:t>
        <a:bodyPr/>
        <a:lstStyle/>
        <a:p>
          <a:endParaRPr lang="it-IT"/>
        </a:p>
      </dgm:t>
    </dgm:pt>
    <dgm:pt modelId="{E79B0B8D-0421-4556-8D59-A7C6AE619555}" type="pres">
      <dgm:prSet presAssocID="{02F63073-EBD3-47F8-966E-A63E5B1FB3E7}" presName="node" presStyleLbl="node1" presStyleIdx="1" presStyleCnt="6" custRadScaleRad="103013" custRadScaleInc="1510">
        <dgm:presLayoutVars>
          <dgm:bulletEnabled val="1"/>
        </dgm:presLayoutVars>
      </dgm:prSet>
      <dgm:spPr/>
      <dgm:t>
        <a:bodyPr/>
        <a:lstStyle/>
        <a:p>
          <a:endParaRPr lang="it-IT"/>
        </a:p>
      </dgm:t>
    </dgm:pt>
    <dgm:pt modelId="{CA8CBF1D-D46B-4AA4-9DF4-3867009CC12D}" type="pres">
      <dgm:prSet presAssocID="{01611C73-76B3-43B1-9E7E-AC242FD2296D}" presName="sibTrans" presStyleLbl="sibTrans2D1" presStyleIdx="1" presStyleCnt="6"/>
      <dgm:spPr/>
      <dgm:t>
        <a:bodyPr/>
        <a:lstStyle/>
        <a:p>
          <a:endParaRPr lang="it-IT"/>
        </a:p>
      </dgm:t>
    </dgm:pt>
    <dgm:pt modelId="{F3E5721E-984E-4014-9628-242D80A146CF}" type="pres">
      <dgm:prSet presAssocID="{01611C73-76B3-43B1-9E7E-AC242FD2296D}" presName="connectorText" presStyleLbl="sibTrans2D1" presStyleIdx="1" presStyleCnt="6"/>
      <dgm:spPr/>
      <dgm:t>
        <a:bodyPr/>
        <a:lstStyle/>
        <a:p>
          <a:endParaRPr lang="it-IT"/>
        </a:p>
      </dgm:t>
    </dgm:pt>
    <dgm:pt modelId="{1C15D39C-DE20-4B12-A437-2ECD37F1B359}" type="pres">
      <dgm:prSet presAssocID="{5C2D02CC-2644-4393-A23F-72988DC7B7D1}" presName="node" presStyleLbl="node1" presStyleIdx="2" presStyleCnt="6" custRadScaleRad="99566" custRadScaleInc="-1450">
        <dgm:presLayoutVars>
          <dgm:bulletEnabled val="1"/>
        </dgm:presLayoutVars>
      </dgm:prSet>
      <dgm:spPr/>
      <dgm:t>
        <a:bodyPr/>
        <a:lstStyle/>
        <a:p>
          <a:endParaRPr lang="it-IT"/>
        </a:p>
      </dgm:t>
    </dgm:pt>
    <dgm:pt modelId="{A9B097A7-C6B3-4025-9990-044024DBBE4B}" type="pres">
      <dgm:prSet presAssocID="{03C6CA4D-398B-45DF-8AE3-1A0F6AAFFE40}" presName="sibTrans" presStyleLbl="sibTrans2D1" presStyleIdx="2" presStyleCnt="6"/>
      <dgm:spPr/>
      <dgm:t>
        <a:bodyPr/>
        <a:lstStyle/>
        <a:p>
          <a:endParaRPr lang="it-IT"/>
        </a:p>
      </dgm:t>
    </dgm:pt>
    <dgm:pt modelId="{23A0C46C-5831-4482-935B-C698883B1BEC}" type="pres">
      <dgm:prSet presAssocID="{03C6CA4D-398B-45DF-8AE3-1A0F6AAFFE40}" presName="connectorText" presStyleLbl="sibTrans2D1" presStyleIdx="2" presStyleCnt="6"/>
      <dgm:spPr/>
      <dgm:t>
        <a:bodyPr/>
        <a:lstStyle/>
        <a:p>
          <a:endParaRPr lang="it-IT"/>
        </a:p>
      </dgm:t>
    </dgm:pt>
    <dgm:pt modelId="{484EEAD7-49FC-458F-B24F-1396B6A4BEA1}" type="pres">
      <dgm:prSet presAssocID="{ACE4F0C4-585C-4180-A367-915BF2D6331E}" presName="node" presStyleLbl="node1" presStyleIdx="3" presStyleCnt="6" custRadScaleRad="101192" custRadScaleInc="-1263">
        <dgm:presLayoutVars>
          <dgm:bulletEnabled val="1"/>
        </dgm:presLayoutVars>
      </dgm:prSet>
      <dgm:spPr/>
      <dgm:t>
        <a:bodyPr/>
        <a:lstStyle/>
        <a:p>
          <a:endParaRPr lang="it-IT"/>
        </a:p>
      </dgm:t>
    </dgm:pt>
    <dgm:pt modelId="{55565C4E-22D2-431D-8347-15E60C59041D}" type="pres">
      <dgm:prSet presAssocID="{08C6D2D0-3827-4CBC-8B2E-96E87AB271D4}" presName="sibTrans" presStyleLbl="sibTrans2D1" presStyleIdx="3" presStyleCnt="6" custLinFactX="-300000" custLinFactNeighborX="-356686" custLinFactNeighborY="-21424"/>
      <dgm:spPr/>
      <dgm:t>
        <a:bodyPr/>
        <a:lstStyle/>
        <a:p>
          <a:endParaRPr lang="it-IT"/>
        </a:p>
      </dgm:t>
    </dgm:pt>
    <dgm:pt modelId="{89481BF5-5DC3-4574-AC48-97AB64B12846}" type="pres">
      <dgm:prSet presAssocID="{08C6D2D0-3827-4CBC-8B2E-96E87AB271D4}" presName="connectorText" presStyleLbl="sibTrans2D1" presStyleIdx="3" presStyleCnt="6"/>
      <dgm:spPr/>
      <dgm:t>
        <a:bodyPr/>
        <a:lstStyle/>
        <a:p>
          <a:endParaRPr lang="it-IT"/>
        </a:p>
      </dgm:t>
    </dgm:pt>
    <dgm:pt modelId="{B72D3E71-B0B8-4ED9-A13B-2F0C8E9B2DB6}" type="pres">
      <dgm:prSet presAssocID="{017932D5-47B6-48A6-987C-C19E3FE132A4}" presName="node" presStyleLbl="node1" presStyleIdx="4" presStyleCnt="6">
        <dgm:presLayoutVars>
          <dgm:bulletEnabled val="1"/>
        </dgm:presLayoutVars>
      </dgm:prSet>
      <dgm:spPr/>
      <dgm:t>
        <a:bodyPr/>
        <a:lstStyle/>
        <a:p>
          <a:endParaRPr lang="it-IT"/>
        </a:p>
      </dgm:t>
    </dgm:pt>
    <dgm:pt modelId="{9640B6B7-4E94-4E0C-A1FE-FB58A7347B5C}" type="pres">
      <dgm:prSet presAssocID="{D4265BEF-2715-4842-BC7E-4287D6C1F68E}" presName="sibTrans" presStyleLbl="sibTrans2D1" presStyleIdx="4" presStyleCnt="6"/>
      <dgm:spPr/>
      <dgm:t>
        <a:bodyPr/>
        <a:lstStyle/>
        <a:p>
          <a:endParaRPr lang="it-IT"/>
        </a:p>
      </dgm:t>
    </dgm:pt>
    <dgm:pt modelId="{A989CF54-9C63-4EBF-938F-66CEB4F1A7E3}" type="pres">
      <dgm:prSet presAssocID="{D4265BEF-2715-4842-BC7E-4287D6C1F68E}" presName="connectorText" presStyleLbl="sibTrans2D1" presStyleIdx="4" presStyleCnt="6"/>
      <dgm:spPr/>
      <dgm:t>
        <a:bodyPr/>
        <a:lstStyle/>
        <a:p>
          <a:endParaRPr lang="it-IT"/>
        </a:p>
      </dgm:t>
    </dgm:pt>
    <dgm:pt modelId="{3DF7A3E7-1E13-495D-9EB6-59230D3CDD7B}" type="pres">
      <dgm:prSet presAssocID="{C7667758-638C-4C40-8123-B73D7FCBD4EF}" presName="node" presStyleLbl="node1" presStyleIdx="5" presStyleCnt="6">
        <dgm:presLayoutVars>
          <dgm:bulletEnabled val="1"/>
        </dgm:presLayoutVars>
      </dgm:prSet>
      <dgm:spPr/>
      <dgm:t>
        <a:bodyPr/>
        <a:lstStyle/>
        <a:p>
          <a:endParaRPr lang="it-IT"/>
        </a:p>
      </dgm:t>
    </dgm:pt>
    <dgm:pt modelId="{66582EA4-1393-4927-BC65-66D97CA763D9}" type="pres">
      <dgm:prSet presAssocID="{C5404123-BAB5-4454-8BC6-4380D07F7238}" presName="sibTrans" presStyleLbl="sibTrans2D1" presStyleIdx="5" presStyleCnt="6"/>
      <dgm:spPr/>
      <dgm:t>
        <a:bodyPr/>
        <a:lstStyle/>
        <a:p>
          <a:endParaRPr lang="it-IT"/>
        </a:p>
      </dgm:t>
    </dgm:pt>
    <dgm:pt modelId="{413521A0-D324-43D9-A004-E85112C42512}" type="pres">
      <dgm:prSet presAssocID="{C5404123-BAB5-4454-8BC6-4380D07F7238}" presName="connectorText" presStyleLbl="sibTrans2D1" presStyleIdx="5" presStyleCnt="6"/>
      <dgm:spPr/>
      <dgm:t>
        <a:bodyPr/>
        <a:lstStyle/>
        <a:p>
          <a:endParaRPr lang="it-IT"/>
        </a:p>
      </dgm:t>
    </dgm:pt>
  </dgm:ptLst>
  <dgm:cxnLst>
    <dgm:cxn modelId="{C57A92F8-8297-4B3E-8A4C-A3246C9939BB}" srcId="{D1C4A925-DBC7-4FEE-A153-8FDD777F3138}" destId="{017932D5-47B6-48A6-987C-C19E3FE132A4}" srcOrd="4" destOrd="0" parTransId="{395438FD-65E9-447B-8E65-8A7EAC3CB4C4}" sibTransId="{D4265BEF-2715-4842-BC7E-4287D6C1F68E}"/>
    <dgm:cxn modelId="{F3123D82-52BA-41A3-B53F-5F7A5E45139B}" type="presOf" srcId="{9913A503-37ED-4252-9EE9-3CB7ABE5C448}" destId="{A8E65F13-F714-448B-9503-9DC7EEB2086A}" srcOrd="0" destOrd="0" presId="urn:microsoft.com/office/officeart/2005/8/layout/cycle2"/>
    <dgm:cxn modelId="{4690D2BA-0BEE-4B80-8099-CC3473ED18A8}" type="presOf" srcId="{D1C4A925-DBC7-4FEE-A153-8FDD777F3138}" destId="{6399D2BC-7152-48C7-BCC5-595645694980}" srcOrd="0" destOrd="0" presId="urn:microsoft.com/office/officeart/2005/8/layout/cycle2"/>
    <dgm:cxn modelId="{FF8EDA7C-D637-44F4-9EFC-E5D8218286A5}" type="presOf" srcId="{D4265BEF-2715-4842-BC7E-4287D6C1F68E}" destId="{9640B6B7-4E94-4E0C-A1FE-FB58A7347B5C}" srcOrd="0" destOrd="0" presId="urn:microsoft.com/office/officeart/2005/8/layout/cycle2"/>
    <dgm:cxn modelId="{18C6AA54-A7D1-4D31-B5DF-3D8694C52F07}" srcId="{D1C4A925-DBC7-4FEE-A153-8FDD777F3138}" destId="{C7667758-638C-4C40-8123-B73D7FCBD4EF}" srcOrd="5" destOrd="0" parTransId="{55B798A0-EBFA-4D15-8A1F-F0119164EA96}" sibTransId="{C5404123-BAB5-4454-8BC6-4380D07F7238}"/>
    <dgm:cxn modelId="{DDA6B399-B152-4439-827E-2649D4225E4D}" type="presOf" srcId="{017932D5-47B6-48A6-987C-C19E3FE132A4}" destId="{B72D3E71-B0B8-4ED9-A13B-2F0C8E9B2DB6}" srcOrd="0" destOrd="0" presId="urn:microsoft.com/office/officeart/2005/8/layout/cycle2"/>
    <dgm:cxn modelId="{50340955-AE70-4DBE-A384-A32E5BC12C02}" type="presOf" srcId="{ACE4F0C4-585C-4180-A367-915BF2D6331E}" destId="{484EEAD7-49FC-458F-B24F-1396B6A4BEA1}" srcOrd="0" destOrd="0" presId="urn:microsoft.com/office/officeart/2005/8/layout/cycle2"/>
    <dgm:cxn modelId="{1879ED4C-C3BD-4B61-BD8B-59A3E5FC0C17}" type="presOf" srcId="{03C6CA4D-398B-45DF-8AE3-1A0F6AAFFE40}" destId="{A9B097A7-C6B3-4025-9990-044024DBBE4B}" srcOrd="0" destOrd="0" presId="urn:microsoft.com/office/officeart/2005/8/layout/cycle2"/>
    <dgm:cxn modelId="{6636505C-B822-49D1-835F-942AF6368AD3}" type="presOf" srcId="{01611C73-76B3-43B1-9E7E-AC242FD2296D}" destId="{CA8CBF1D-D46B-4AA4-9DF4-3867009CC12D}" srcOrd="0" destOrd="0" presId="urn:microsoft.com/office/officeart/2005/8/layout/cycle2"/>
    <dgm:cxn modelId="{29117062-14CC-4489-98DA-E8134FCE56C8}" srcId="{D1C4A925-DBC7-4FEE-A153-8FDD777F3138}" destId="{BFBBF5CC-2CEE-4B9B-8BA0-2F18AD24D6B8}" srcOrd="0" destOrd="0" parTransId="{5F31126B-8194-42D6-AABE-E512F27041F8}" sibTransId="{9913A503-37ED-4252-9EE9-3CB7ABE5C448}"/>
    <dgm:cxn modelId="{EAD57F60-BA53-4643-AF5E-590492ECC758}" srcId="{D1C4A925-DBC7-4FEE-A153-8FDD777F3138}" destId="{ACE4F0C4-585C-4180-A367-915BF2D6331E}" srcOrd="3" destOrd="0" parTransId="{A34E548A-CD1A-4EFC-8A87-09764883F72F}" sibTransId="{08C6D2D0-3827-4CBC-8B2E-96E87AB271D4}"/>
    <dgm:cxn modelId="{08B42804-2812-4511-8D38-67C7DF71A17A}" srcId="{D1C4A925-DBC7-4FEE-A153-8FDD777F3138}" destId="{5C2D02CC-2644-4393-A23F-72988DC7B7D1}" srcOrd="2" destOrd="0" parTransId="{96E95AB5-5E96-433A-885E-CD9C1F088C56}" sibTransId="{03C6CA4D-398B-45DF-8AE3-1A0F6AAFFE40}"/>
    <dgm:cxn modelId="{76D68E8E-9E76-4424-A51E-B13EF954D660}" type="presOf" srcId="{5C2D02CC-2644-4393-A23F-72988DC7B7D1}" destId="{1C15D39C-DE20-4B12-A437-2ECD37F1B359}" srcOrd="0" destOrd="0" presId="urn:microsoft.com/office/officeart/2005/8/layout/cycle2"/>
    <dgm:cxn modelId="{A9ED9DA3-0CCA-475F-ACBF-2EDE1979B9EC}" type="presOf" srcId="{D4265BEF-2715-4842-BC7E-4287D6C1F68E}" destId="{A989CF54-9C63-4EBF-938F-66CEB4F1A7E3}" srcOrd="1" destOrd="0" presId="urn:microsoft.com/office/officeart/2005/8/layout/cycle2"/>
    <dgm:cxn modelId="{C6685E62-2C2A-4A33-A441-ADA2586140BD}" type="presOf" srcId="{02F63073-EBD3-47F8-966E-A63E5B1FB3E7}" destId="{E79B0B8D-0421-4556-8D59-A7C6AE619555}" srcOrd="0" destOrd="0" presId="urn:microsoft.com/office/officeart/2005/8/layout/cycle2"/>
    <dgm:cxn modelId="{DE52E0DB-E6F3-4160-B0FF-7C65EEF11408}" type="presOf" srcId="{C5404123-BAB5-4454-8BC6-4380D07F7238}" destId="{66582EA4-1393-4927-BC65-66D97CA763D9}" srcOrd="0" destOrd="0" presId="urn:microsoft.com/office/officeart/2005/8/layout/cycle2"/>
    <dgm:cxn modelId="{0A6E4A44-DBE0-4F45-B7E2-4B6D1B7CEE64}" srcId="{D1C4A925-DBC7-4FEE-A153-8FDD777F3138}" destId="{02F63073-EBD3-47F8-966E-A63E5B1FB3E7}" srcOrd="1" destOrd="0" parTransId="{C97D21D2-6AF8-449E-8274-5B1584B7C2D0}" sibTransId="{01611C73-76B3-43B1-9E7E-AC242FD2296D}"/>
    <dgm:cxn modelId="{6A349E9A-8A55-48D3-B24B-BCFF5EC44BB1}" type="presOf" srcId="{01611C73-76B3-43B1-9E7E-AC242FD2296D}" destId="{F3E5721E-984E-4014-9628-242D80A146CF}" srcOrd="1" destOrd="0" presId="urn:microsoft.com/office/officeart/2005/8/layout/cycle2"/>
    <dgm:cxn modelId="{EEDBE181-27E6-47F2-B682-56BEC1DE4D6A}" type="presOf" srcId="{C7667758-638C-4C40-8123-B73D7FCBD4EF}" destId="{3DF7A3E7-1E13-495D-9EB6-59230D3CDD7B}" srcOrd="0" destOrd="0" presId="urn:microsoft.com/office/officeart/2005/8/layout/cycle2"/>
    <dgm:cxn modelId="{4C2E7808-A0B5-4C33-913A-3D5FE3EB0305}" type="presOf" srcId="{08C6D2D0-3827-4CBC-8B2E-96E87AB271D4}" destId="{89481BF5-5DC3-4574-AC48-97AB64B12846}" srcOrd="1" destOrd="0" presId="urn:microsoft.com/office/officeart/2005/8/layout/cycle2"/>
    <dgm:cxn modelId="{C464DB3E-6536-402E-8280-1C05B7942D12}" type="presOf" srcId="{03C6CA4D-398B-45DF-8AE3-1A0F6AAFFE40}" destId="{23A0C46C-5831-4482-935B-C698883B1BEC}" srcOrd="1" destOrd="0" presId="urn:microsoft.com/office/officeart/2005/8/layout/cycle2"/>
    <dgm:cxn modelId="{FAC95CAD-489B-40B2-BB4C-7F7E8151A143}" type="presOf" srcId="{BFBBF5CC-2CEE-4B9B-8BA0-2F18AD24D6B8}" destId="{7E046A35-EA42-4AA8-B703-780D7A3D0FC1}" srcOrd="0" destOrd="0" presId="urn:microsoft.com/office/officeart/2005/8/layout/cycle2"/>
    <dgm:cxn modelId="{CB243C9C-C63C-4F01-8820-8EC1D8454679}" type="presOf" srcId="{08C6D2D0-3827-4CBC-8B2E-96E87AB271D4}" destId="{55565C4E-22D2-431D-8347-15E60C59041D}" srcOrd="0" destOrd="0" presId="urn:microsoft.com/office/officeart/2005/8/layout/cycle2"/>
    <dgm:cxn modelId="{FFAE5B98-09F5-4A40-B710-B9193BAAF04D}" type="presOf" srcId="{9913A503-37ED-4252-9EE9-3CB7ABE5C448}" destId="{42254A73-D385-4CAD-A4C6-2DA5491945C5}" srcOrd="1" destOrd="0" presId="urn:microsoft.com/office/officeart/2005/8/layout/cycle2"/>
    <dgm:cxn modelId="{2FDCE998-2381-4A8A-9A4C-01D7C22E5046}" type="presOf" srcId="{C5404123-BAB5-4454-8BC6-4380D07F7238}" destId="{413521A0-D324-43D9-A004-E85112C42512}" srcOrd="1" destOrd="0" presId="urn:microsoft.com/office/officeart/2005/8/layout/cycle2"/>
    <dgm:cxn modelId="{D15EBCA1-BF1F-4FD0-81A9-328D724F3A01}" type="presParOf" srcId="{6399D2BC-7152-48C7-BCC5-595645694980}" destId="{7E046A35-EA42-4AA8-B703-780D7A3D0FC1}" srcOrd="0" destOrd="0" presId="urn:microsoft.com/office/officeart/2005/8/layout/cycle2"/>
    <dgm:cxn modelId="{20754B59-2C53-4775-8033-096BA952E420}" type="presParOf" srcId="{6399D2BC-7152-48C7-BCC5-595645694980}" destId="{A8E65F13-F714-448B-9503-9DC7EEB2086A}" srcOrd="1" destOrd="0" presId="urn:microsoft.com/office/officeart/2005/8/layout/cycle2"/>
    <dgm:cxn modelId="{FDB2744D-D998-443E-8DD4-29E5D7E2EF46}" type="presParOf" srcId="{A8E65F13-F714-448B-9503-9DC7EEB2086A}" destId="{42254A73-D385-4CAD-A4C6-2DA5491945C5}" srcOrd="0" destOrd="0" presId="urn:microsoft.com/office/officeart/2005/8/layout/cycle2"/>
    <dgm:cxn modelId="{EF44FC85-DA2E-4B00-977D-F293455BAB0A}" type="presParOf" srcId="{6399D2BC-7152-48C7-BCC5-595645694980}" destId="{E79B0B8D-0421-4556-8D59-A7C6AE619555}" srcOrd="2" destOrd="0" presId="urn:microsoft.com/office/officeart/2005/8/layout/cycle2"/>
    <dgm:cxn modelId="{8501B0D1-E919-495B-A224-0B664D629707}" type="presParOf" srcId="{6399D2BC-7152-48C7-BCC5-595645694980}" destId="{CA8CBF1D-D46B-4AA4-9DF4-3867009CC12D}" srcOrd="3" destOrd="0" presId="urn:microsoft.com/office/officeart/2005/8/layout/cycle2"/>
    <dgm:cxn modelId="{818EFF1F-7A0D-403D-BDBE-2D5D35E061DF}" type="presParOf" srcId="{CA8CBF1D-D46B-4AA4-9DF4-3867009CC12D}" destId="{F3E5721E-984E-4014-9628-242D80A146CF}" srcOrd="0" destOrd="0" presId="urn:microsoft.com/office/officeart/2005/8/layout/cycle2"/>
    <dgm:cxn modelId="{AF3DBD88-F52D-4B26-A1E1-CB03D1EC43D8}" type="presParOf" srcId="{6399D2BC-7152-48C7-BCC5-595645694980}" destId="{1C15D39C-DE20-4B12-A437-2ECD37F1B359}" srcOrd="4" destOrd="0" presId="urn:microsoft.com/office/officeart/2005/8/layout/cycle2"/>
    <dgm:cxn modelId="{A4E26297-8319-4F42-BA7B-0B8A3435BA15}" type="presParOf" srcId="{6399D2BC-7152-48C7-BCC5-595645694980}" destId="{A9B097A7-C6B3-4025-9990-044024DBBE4B}" srcOrd="5" destOrd="0" presId="urn:microsoft.com/office/officeart/2005/8/layout/cycle2"/>
    <dgm:cxn modelId="{E255E658-5322-48B8-AFFA-03C46693CC04}" type="presParOf" srcId="{A9B097A7-C6B3-4025-9990-044024DBBE4B}" destId="{23A0C46C-5831-4482-935B-C698883B1BEC}" srcOrd="0" destOrd="0" presId="urn:microsoft.com/office/officeart/2005/8/layout/cycle2"/>
    <dgm:cxn modelId="{FBE95EAF-1FBA-4852-8816-BDBFCCDD1463}" type="presParOf" srcId="{6399D2BC-7152-48C7-BCC5-595645694980}" destId="{484EEAD7-49FC-458F-B24F-1396B6A4BEA1}" srcOrd="6" destOrd="0" presId="urn:microsoft.com/office/officeart/2005/8/layout/cycle2"/>
    <dgm:cxn modelId="{BA3E1B67-7279-4412-8CBC-A160D76ABBD8}" type="presParOf" srcId="{6399D2BC-7152-48C7-BCC5-595645694980}" destId="{55565C4E-22D2-431D-8347-15E60C59041D}" srcOrd="7" destOrd="0" presId="urn:microsoft.com/office/officeart/2005/8/layout/cycle2"/>
    <dgm:cxn modelId="{A2948EE3-02A3-4182-885F-5361F72CB3C6}" type="presParOf" srcId="{55565C4E-22D2-431D-8347-15E60C59041D}" destId="{89481BF5-5DC3-4574-AC48-97AB64B12846}" srcOrd="0" destOrd="0" presId="urn:microsoft.com/office/officeart/2005/8/layout/cycle2"/>
    <dgm:cxn modelId="{725AA2A2-BABC-4C30-BD68-9FE7DAD15F31}" type="presParOf" srcId="{6399D2BC-7152-48C7-BCC5-595645694980}" destId="{B72D3E71-B0B8-4ED9-A13B-2F0C8E9B2DB6}" srcOrd="8" destOrd="0" presId="urn:microsoft.com/office/officeart/2005/8/layout/cycle2"/>
    <dgm:cxn modelId="{564E6895-5AB9-4C2B-BEF4-5758F72AB107}" type="presParOf" srcId="{6399D2BC-7152-48C7-BCC5-595645694980}" destId="{9640B6B7-4E94-4E0C-A1FE-FB58A7347B5C}" srcOrd="9" destOrd="0" presId="urn:microsoft.com/office/officeart/2005/8/layout/cycle2"/>
    <dgm:cxn modelId="{F2375CA5-BDB3-496C-B8A6-1B379AB6D3B1}" type="presParOf" srcId="{9640B6B7-4E94-4E0C-A1FE-FB58A7347B5C}" destId="{A989CF54-9C63-4EBF-938F-66CEB4F1A7E3}" srcOrd="0" destOrd="0" presId="urn:microsoft.com/office/officeart/2005/8/layout/cycle2"/>
    <dgm:cxn modelId="{3F84A3BF-1A83-4730-B034-0611A650A55C}" type="presParOf" srcId="{6399D2BC-7152-48C7-BCC5-595645694980}" destId="{3DF7A3E7-1E13-495D-9EB6-59230D3CDD7B}" srcOrd="10" destOrd="0" presId="urn:microsoft.com/office/officeart/2005/8/layout/cycle2"/>
    <dgm:cxn modelId="{027B98B3-740F-4F80-963A-82BF9DD0A669}" type="presParOf" srcId="{6399D2BC-7152-48C7-BCC5-595645694980}" destId="{66582EA4-1393-4927-BC65-66D97CA763D9}" srcOrd="11" destOrd="0" presId="urn:microsoft.com/office/officeart/2005/8/layout/cycle2"/>
    <dgm:cxn modelId="{58023010-41B5-4445-A5AD-57B11F653B80}" type="presParOf" srcId="{66582EA4-1393-4927-BC65-66D97CA763D9}" destId="{413521A0-D324-43D9-A004-E85112C42512}" srcOrd="0" destOrd="0" presId="urn:microsoft.com/office/officeart/2005/8/layout/cycle2"/>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D9BF0-AADF-47DF-AD90-7F718EA84F12}">
      <dsp:nvSpPr>
        <dsp:cNvPr id="0" name=""/>
        <dsp:cNvSpPr/>
      </dsp:nvSpPr>
      <dsp:spPr>
        <a:xfrm>
          <a:off x="2728773" y="0"/>
          <a:ext cx="630924" cy="561201"/>
        </a:xfrm>
        <a:prstGeom prst="trapezoid">
          <a:avLst>
            <a:gd name="adj" fmla="val 53581"/>
          </a:avLst>
        </a:prstGeom>
        <a:blipFill rotWithShape="0">
          <a:blip xmlns:r="http://schemas.openxmlformats.org/officeDocument/2006/relationships" r:embed="rId1"/>
          <a:tile tx="0" ty="0" sx="100000" sy="100000" flip="none" algn="tl"/>
        </a:blip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solidFill>
                <a:srgbClr val="C00000"/>
              </a:solidFill>
            </a:rPr>
            <a:t>DGA</a:t>
          </a:r>
          <a:r>
            <a:rPr lang="it-IT" sz="3300" kern="1200" dirty="0" smtClean="0"/>
            <a:t> </a:t>
          </a:r>
          <a:endParaRPr lang="it-IT" sz="3300" kern="1200" dirty="0"/>
        </a:p>
      </dsp:txBody>
      <dsp:txXfrm>
        <a:off x="2728773" y="0"/>
        <a:ext cx="630924" cy="561201"/>
      </dsp:txXfrm>
    </dsp:sp>
    <dsp:sp modelId="{C03409B4-87BC-4E29-A2C5-326B6BB0CE9C}">
      <dsp:nvSpPr>
        <dsp:cNvPr id="0" name=""/>
        <dsp:cNvSpPr/>
      </dsp:nvSpPr>
      <dsp:spPr>
        <a:xfrm>
          <a:off x="2097627" y="561201"/>
          <a:ext cx="1900744" cy="1212524"/>
        </a:xfrm>
        <a:prstGeom prst="trapezoid">
          <a:avLst>
            <a:gd name="adj" fmla="val 53581"/>
          </a:avLst>
        </a:prstGeom>
        <a:solidFill>
          <a:schemeClr val="accent1">
            <a:hueOff val="0"/>
            <a:satOff val="0"/>
            <a:lumOff val="0"/>
            <a:alphaOff val="0"/>
          </a:schemeClr>
        </a:solidFill>
        <a:ln w="25400"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FFFF00"/>
              </a:solidFill>
            </a:rPr>
            <a:t>Giocatori a rischio: 23,5% </a:t>
          </a:r>
          <a:endParaRPr lang="it-IT" sz="1600" kern="1200" dirty="0">
            <a:solidFill>
              <a:srgbClr val="FFFF00"/>
            </a:solidFill>
          </a:endParaRPr>
        </a:p>
      </dsp:txBody>
      <dsp:txXfrm>
        <a:off x="2430258" y="561201"/>
        <a:ext cx="1235483" cy="1212524"/>
      </dsp:txXfrm>
    </dsp:sp>
    <dsp:sp modelId="{61FEBEB0-25E7-4585-8886-0F11251C4817}">
      <dsp:nvSpPr>
        <dsp:cNvPr id="0" name=""/>
        <dsp:cNvSpPr/>
      </dsp:nvSpPr>
      <dsp:spPr>
        <a:xfrm>
          <a:off x="0" y="1773726"/>
          <a:ext cx="6096000" cy="3914905"/>
        </a:xfrm>
        <a:prstGeom prst="trapezoid">
          <a:avLst>
            <a:gd name="adj" fmla="val 53581"/>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b="1" kern="1200" dirty="0" smtClean="0">
              <a:solidFill>
                <a:srgbClr val="002060"/>
              </a:solidFill>
            </a:rPr>
            <a:t>Giocatori Sociali:	76,5%</a:t>
          </a:r>
        </a:p>
        <a:p>
          <a:pPr lvl="0" algn="ctr" defTabSz="1244600">
            <a:lnSpc>
              <a:spcPct val="90000"/>
            </a:lnSpc>
            <a:spcBef>
              <a:spcPct val="0"/>
            </a:spcBef>
            <a:spcAft>
              <a:spcPct val="35000"/>
            </a:spcAft>
          </a:pPr>
          <a:r>
            <a:rPr lang="it-IT" sz="2800" b="1" kern="1200" dirty="0" smtClean="0">
              <a:solidFill>
                <a:srgbClr val="002060"/>
              </a:solidFill>
            </a:rPr>
            <a:t>Gioco «giocato»…responsabile</a:t>
          </a:r>
          <a:endParaRPr lang="it-IT" sz="2800" kern="1200" dirty="0">
            <a:solidFill>
              <a:srgbClr val="002060"/>
            </a:solidFill>
          </a:endParaRPr>
        </a:p>
      </dsp:txBody>
      <dsp:txXfrm>
        <a:off x="1066799" y="1773726"/>
        <a:ext cx="3962400" cy="3914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46A35-EA42-4AA8-B703-780D7A3D0FC1}">
      <dsp:nvSpPr>
        <dsp:cNvPr id="0" name=""/>
        <dsp:cNvSpPr/>
      </dsp:nvSpPr>
      <dsp:spPr>
        <a:xfrm>
          <a:off x="2205543" y="595"/>
          <a:ext cx="701480" cy="701480"/>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altLang="it-IT" sz="900" b="1" i="1" kern="1200" cap="small" baseline="0" dirty="0" smtClean="0">
              <a:solidFill>
                <a:srgbClr val="FFFF00"/>
              </a:solidFill>
              <a:latin typeface="Times New Roman" panose="02020603050405020304" pitchFamily="18" charset="0"/>
              <a:cs typeface="Times New Roman" panose="02020603050405020304" pitchFamily="18" charset="0"/>
            </a:rPr>
            <a:t>della disperazione</a:t>
          </a:r>
          <a:endParaRPr lang="it-IT" sz="900" b="1" kern="1200" cap="small" baseline="0" dirty="0">
            <a:solidFill>
              <a:srgbClr val="FFFF00"/>
            </a:solidFill>
            <a:latin typeface="Times New Roman" panose="02020603050405020304" pitchFamily="18" charset="0"/>
            <a:cs typeface="Times New Roman" panose="02020603050405020304" pitchFamily="18" charset="0"/>
          </a:endParaRPr>
        </a:p>
      </dsp:txBody>
      <dsp:txXfrm>
        <a:off x="2308272" y="103324"/>
        <a:ext cx="496022" cy="496022"/>
      </dsp:txXfrm>
    </dsp:sp>
    <dsp:sp modelId="{A8E65F13-F714-448B-9503-9DC7EEB2086A}">
      <dsp:nvSpPr>
        <dsp:cNvPr id="0" name=""/>
        <dsp:cNvSpPr/>
      </dsp:nvSpPr>
      <dsp:spPr>
        <a:xfrm rot="1726039">
          <a:off x="2923766" y="489251"/>
          <a:ext cx="198675" cy="236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it-IT" sz="900" kern="1200">
            <a:latin typeface="Times New Roman" panose="02020603050405020304" pitchFamily="18" charset="0"/>
            <a:cs typeface="Times New Roman" panose="02020603050405020304" pitchFamily="18" charset="0"/>
          </a:endParaRPr>
        </a:p>
      </dsp:txBody>
      <dsp:txXfrm>
        <a:off x="2927444" y="522259"/>
        <a:ext cx="139073" cy="142049"/>
      </dsp:txXfrm>
    </dsp:sp>
    <dsp:sp modelId="{E79B0B8D-0421-4556-8D59-A7C6AE619555}">
      <dsp:nvSpPr>
        <dsp:cNvPr id="0" name=""/>
        <dsp:cNvSpPr/>
      </dsp:nvSpPr>
      <dsp:spPr>
        <a:xfrm>
          <a:off x="3149042" y="518587"/>
          <a:ext cx="701480" cy="701480"/>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altLang="it-IT" sz="900" b="1" i="1" kern="1200" cap="small" baseline="0" dirty="0" smtClean="0">
              <a:solidFill>
                <a:srgbClr val="FFFF00"/>
              </a:solidFill>
              <a:latin typeface="Times New Roman" panose="02020603050405020304" pitchFamily="18" charset="0"/>
              <a:cs typeface="Times New Roman" panose="02020603050405020304" pitchFamily="18" charset="0"/>
            </a:rPr>
            <a:t>della resa</a:t>
          </a:r>
          <a:endParaRPr lang="it-IT" sz="900" kern="1200" cap="small" baseline="0" dirty="0">
            <a:solidFill>
              <a:srgbClr val="FFFF00"/>
            </a:solidFill>
            <a:latin typeface="Times New Roman" panose="02020603050405020304" pitchFamily="18" charset="0"/>
            <a:cs typeface="Times New Roman" panose="02020603050405020304" pitchFamily="18" charset="0"/>
          </a:endParaRPr>
        </a:p>
      </dsp:txBody>
      <dsp:txXfrm>
        <a:off x="3251771" y="621316"/>
        <a:ext cx="496022" cy="496022"/>
      </dsp:txXfrm>
    </dsp:sp>
    <dsp:sp modelId="{CA8CBF1D-D46B-4AA4-9DF4-3867009CC12D}">
      <dsp:nvSpPr>
        <dsp:cNvPr id="0" name=""/>
        <dsp:cNvSpPr/>
      </dsp:nvSpPr>
      <dsp:spPr>
        <a:xfrm rot="5503664">
          <a:off x="3391047" y="1271713"/>
          <a:ext cx="186053" cy="236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it-IT" sz="900" kern="1200">
            <a:latin typeface="Times New Roman" panose="02020603050405020304" pitchFamily="18" charset="0"/>
            <a:cs typeface="Times New Roman" panose="02020603050405020304" pitchFamily="18" charset="0"/>
          </a:endParaRPr>
        </a:p>
      </dsp:txBody>
      <dsp:txXfrm rot="10800000">
        <a:off x="3419796" y="1291168"/>
        <a:ext cx="130237" cy="142049"/>
      </dsp:txXfrm>
    </dsp:sp>
    <dsp:sp modelId="{1C15D39C-DE20-4B12-A437-2ECD37F1B359}">
      <dsp:nvSpPr>
        <dsp:cNvPr id="0" name=""/>
        <dsp:cNvSpPr/>
      </dsp:nvSpPr>
      <dsp:spPr>
        <a:xfrm>
          <a:off x="3117308" y="1570634"/>
          <a:ext cx="701480" cy="7014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b="1" i="1" kern="1200" cap="small" baseline="0" dirty="0" smtClean="0">
              <a:solidFill>
                <a:srgbClr val="FFFF00"/>
              </a:solidFill>
              <a:latin typeface="Times New Roman" panose="02020603050405020304" pitchFamily="18" charset="0"/>
              <a:cs typeface="Times New Roman" panose="02020603050405020304" pitchFamily="18" charset="0"/>
            </a:rPr>
            <a:t>ricostruzione</a:t>
          </a:r>
          <a:endParaRPr lang="it-IT" sz="900" kern="1200" cap="small" baseline="0" dirty="0">
            <a:solidFill>
              <a:srgbClr val="FFFF00"/>
            </a:solidFill>
            <a:latin typeface="Times New Roman" panose="02020603050405020304" pitchFamily="18" charset="0"/>
            <a:cs typeface="Times New Roman" panose="02020603050405020304" pitchFamily="18" charset="0"/>
          </a:endParaRPr>
        </a:p>
      </dsp:txBody>
      <dsp:txXfrm>
        <a:off x="3220037" y="1673363"/>
        <a:ext cx="496022" cy="496022"/>
      </dsp:txXfrm>
    </dsp:sp>
    <dsp:sp modelId="{A9B097A7-C6B3-4025-9990-044024DBBE4B}">
      <dsp:nvSpPr>
        <dsp:cNvPr id="0" name=""/>
        <dsp:cNvSpPr/>
      </dsp:nvSpPr>
      <dsp:spPr>
        <a:xfrm rot="8960770">
          <a:off x="2927405" y="2068419"/>
          <a:ext cx="185604" cy="236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it-IT" sz="900" kern="1200">
            <a:latin typeface="Times New Roman" panose="02020603050405020304" pitchFamily="18" charset="0"/>
            <a:cs typeface="Times New Roman" panose="02020603050405020304" pitchFamily="18" charset="0"/>
          </a:endParaRPr>
        </a:p>
      </dsp:txBody>
      <dsp:txXfrm rot="10800000">
        <a:off x="2979196" y="2101575"/>
        <a:ext cx="129923" cy="142049"/>
      </dsp:txXfrm>
    </dsp:sp>
    <dsp:sp modelId="{484EEAD7-49FC-458F-B24F-1396B6A4BEA1}">
      <dsp:nvSpPr>
        <dsp:cNvPr id="0" name=""/>
        <dsp:cNvSpPr/>
      </dsp:nvSpPr>
      <dsp:spPr>
        <a:xfrm>
          <a:off x="2212589" y="2106831"/>
          <a:ext cx="701480" cy="7014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b="1" i="1" kern="1200" cap="small" baseline="0" dirty="0" smtClean="0">
              <a:solidFill>
                <a:srgbClr val="FFFF00"/>
              </a:solidFill>
              <a:latin typeface="Times New Roman" panose="02020603050405020304" pitchFamily="18" charset="0"/>
              <a:cs typeface="Times New Roman" panose="02020603050405020304" pitchFamily="18" charset="0"/>
            </a:rPr>
            <a:t>di crescita</a:t>
          </a:r>
          <a:endParaRPr lang="it-IT" altLang="it-IT" sz="900" b="1" i="1" kern="1200" cap="small" baseline="0" dirty="0">
            <a:solidFill>
              <a:srgbClr val="FFFF00"/>
            </a:solidFill>
            <a:latin typeface="Times New Roman" panose="02020603050405020304" pitchFamily="18" charset="0"/>
            <a:cs typeface="Times New Roman" panose="02020603050405020304" pitchFamily="18" charset="0"/>
          </a:endParaRPr>
        </a:p>
      </dsp:txBody>
      <dsp:txXfrm>
        <a:off x="2315318" y="2209560"/>
        <a:ext cx="496022" cy="496022"/>
      </dsp:txXfrm>
    </dsp:sp>
    <dsp:sp modelId="{55565C4E-22D2-431D-8347-15E60C59041D}">
      <dsp:nvSpPr>
        <dsp:cNvPr id="0" name=""/>
        <dsp:cNvSpPr/>
      </dsp:nvSpPr>
      <dsp:spPr>
        <a:xfrm rot="12590241">
          <a:off x="768671" y="2027642"/>
          <a:ext cx="189604" cy="236749"/>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a:scene3d>
          <a:camera prst="orthographicFront">
            <a:rot lat="18599993" lon="0" rev="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it-IT" sz="900" kern="1200">
            <a:latin typeface="Times New Roman" panose="02020603050405020304" pitchFamily="18" charset="0"/>
            <a:cs typeface="Times New Roman" panose="02020603050405020304" pitchFamily="18" charset="0"/>
          </a:endParaRPr>
        </a:p>
      </dsp:txBody>
      <dsp:txXfrm rot="10800000">
        <a:off x="821782" y="2089142"/>
        <a:ext cx="132723" cy="142049"/>
      </dsp:txXfrm>
    </dsp:sp>
    <dsp:sp modelId="{B72D3E71-B0B8-4ED9-A13B-2F0C8E9B2DB6}">
      <dsp:nvSpPr>
        <dsp:cNvPr id="0" name=""/>
        <dsp:cNvSpPr/>
      </dsp:nvSpPr>
      <dsp:spPr>
        <a:xfrm>
          <a:off x="1293774" y="1579825"/>
          <a:ext cx="701480" cy="7014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altLang="it-IT" sz="900" b="1" i="1" kern="1200" cap="small" baseline="0" dirty="0" smtClean="0">
              <a:solidFill>
                <a:srgbClr val="FFFF00"/>
              </a:solidFill>
              <a:latin typeface="Times New Roman" panose="02020603050405020304" pitchFamily="18" charset="0"/>
              <a:cs typeface="Times New Roman" panose="02020603050405020304" pitchFamily="18" charset="0"/>
            </a:rPr>
            <a:t>Della vincita</a:t>
          </a:r>
          <a:endParaRPr lang="it-IT" sz="900" kern="1200" cap="small" baseline="0" dirty="0">
            <a:solidFill>
              <a:srgbClr val="FFFF00"/>
            </a:solidFill>
            <a:latin typeface="Times New Roman" panose="02020603050405020304" pitchFamily="18" charset="0"/>
            <a:cs typeface="Times New Roman" panose="02020603050405020304" pitchFamily="18" charset="0"/>
          </a:endParaRPr>
        </a:p>
      </dsp:txBody>
      <dsp:txXfrm>
        <a:off x="1396503" y="1682554"/>
        <a:ext cx="496022" cy="496022"/>
      </dsp:txXfrm>
    </dsp:sp>
    <dsp:sp modelId="{9640B6B7-4E94-4E0C-A1FE-FB58A7347B5C}">
      <dsp:nvSpPr>
        <dsp:cNvPr id="0" name=""/>
        <dsp:cNvSpPr/>
      </dsp:nvSpPr>
      <dsp:spPr>
        <a:xfrm rot="16200000">
          <a:off x="1551409" y="1291051"/>
          <a:ext cx="186210" cy="236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it-IT" sz="900" kern="1200">
            <a:latin typeface="Times New Roman" panose="02020603050405020304" pitchFamily="18" charset="0"/>
            <a:cs typeface="Times New Roman" panose="02020603050405020304" pitchFamily="18" charset="0"/>
          </a:endParaRPr>
        </a:p>
      </dsp:txBody>
      <dsp:txXfrm>
        <a:off x="1579341" y="1366333"/>
        <a:ext cx="130347" cy="142049"/>
      </dsp:txXfrm>
    </dsp:sp>
    <dsp:sp modelId="{3DF7A3E7-1E13-495D-9EB6-59230D3CDD7B}">
      <dsp:nvSpPr>
        <dsp:cNvPr id="0" name=""/>
        <dsp:cNvSpPr/>
      </dsp:nvSpPr>
      <dsp:spPr>
        <a:xfrm>
          <a:off x="1293774" y="527005"/>
          <a:ext cx="701480" cy="701480"/>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altLang="it-IT" sz="900" b="1" i="1" kern="1200" cap="small" baseline="0" dirty="0" smtClean="0">
              <a:solidFill>
                <a:srgbClr val="FFFF00"/>
              </a:solidFill>
              <a:latin typeface="Times New Roman" panose="02020603050405020304" pitchFamily="18" charset="0"/>
              <a:cs typeface="Times New Roman" panose="02020603050405020304" pitchFamily="18" charset="0"/>
            </a:rPr>
            <a:t>Del </a:t>
          </a:r>
          <a:r>
            <a:rPr lang="it-IT" altLang="it-IT" sz="900" b="1" i="1" kern="1200" cap="small" baseline="0" dirty="0" err="1" smtClean="0">
              <a:solidFill>
                <a:srgbClr val="FFFF00"/>
              </a:solidFill>
              <a:latin typeface="Times New Roman" panose="02020603050405020304" pitchFamily="18" charset="0"/>
              <a:cs typeface="Times New Roman" panose="02020603050405020304" pitchFamily="18" charset="0"/>
            </a:rPr>
            <a:t>chasing</a:t>
          </a:r>
          <a:endParaRPr lang="it-IT" sz="900" kern="1200" cap="small" baseline="0" dirty="0">
            <a:solidFill>
              <a:srgbClr val="FFFF00"/>
            </a:solidFill>
            <a:latin typeface="Times New Roman" panose="02020603050405020304" pitchFamily="18" charset="0"/>
            <a:cs typeface="Times New Roman" panose="02020603050405020304" pitchFamily="18" charset="0"/>
          </a:endParaRPr>
        </a:p>
      </dsp:txBody>
      <dsp:txXfrm>
        <a:off x="1396503" y="629734"/>
        <a:ext cx="496022" cy="496022"/>
      </dsp:txXfrm>
    </dsp:sp>
    <dsp:sp modelId="{66582EA4-1393-4927-BC65-66D97CA763D9}">
      <dsp:nvSpPr>
        <dsp:cNvPr id="0" name=""/>
        <dsp:cNvSpPr/>
      </dsp:nvSpPr>
      <dsp:spPr>
        <a:xfrm rot="19800000">
          <a:off x="2002730" y="498801"/>
          <a:ext cx="186210" cy="236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it-IT" sz="900" kern="1200">
            <a:latin typeface="Times New Roman" panose="02020603050405020304" pitchFamily="18" charset="0"/>
            <a:cs typeface="Times New Roman" panose="02020603050405020304" pitchFamily="18" charset="0"/>
          </a:endParaRPr>
        </a:p>
      </dsp:txBody>
      <dsp:txXfrm>
        <a:off x="2006472" y="560117"/>
        <a:ext cx="130347" cy="14204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1AE16-E3B6-4B33-90AB-5CC21BF401C6}" type="datetimeFigureOut">
              <a:rPr lang="it-IT" smtClean="0"/>
              <a:t>06/11/2019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7B2B14-68FD-4639-BF3E-97D7AC575D0D}" type="slidenum">
              <a:rPr lang="it-IT" smtClean="0"/>
              <a:t>‹N›</a:t>
            </a:fld>
            <a:endParaRPr lang="it-IT"/>
          </a:p>
        </p:txBody>
      </p:sp>
    </p:spTree>
    <p:extLst>
      <p:ext uri="{BB962C8B-B14F-4D97-AF65-F5344CB8AC3E}">
        <p14:creationId xmlns:p14="http://schemas.microsoft.com/office/powerpoint/2010/main" val="343381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t.wikipedia.org/wiki/Gioco_di_carte"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it.wikipedia.org/w/index.php?title=Banco_(gioco)&amp;action=edit&amp;redlink=1" TargetMode="External"/><Relationship Id="rId4" Type="http://schemas.openxmlformats.org/officeDocument/2006/relationships/hyperlink" Target="https://it.wikipedia.org/wiki/Baccar%C3%A0#Punteggi"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it.wikipedia.org/wiki/Ciclismo" TargetMode="External"/><Relationship Id="rId13" Type="http://schemas.openxmlformats.org/officeDocument/2006/relationships/hyperlink" Target="https://it.wikipedia.org/wiki/2004" TargetMode="External"/><Relationship Id="rId18" Type="http://schemas.openxmlformats.org/officeDocument/2006/relationships/hyperlink" Target="https://it.wikipedia.org/wiki/Bingo_(gioco)#cite_note-2" TargetMode="External"/><Relationship Id="rId3" Type="http://schemas.openxmlformats.org/officeDocument/2006/relationships/hyperlink" Target="https://it.wikipedia.org/wiki/1887" TargetMode="External"/><Relationship Id="rId7" Type="http://schemas.openxmlformats.org/officeDocument/2006/relationships/hyperlink" Target="https://it.wikipedia.org/wiki/Pallacanestro" TargetMode="External"/><Relationship Id="rId12" Type="http://schemas.openxmlformats.org/officeDocument/2006/relationships/hyperlink" Target="https://it.wikipedia.org/wiki/AAMS" TargetMode="External"/><Relationship Id="rId17" Type="http://schemas.openxmlformats.org/officeDocument/2006/relationships/hyperlink" Target="https://it.wikipedia.org/wiki/2015" TargetMode="External"/><Relationship Id="rId2" Type="http://schemas.openxmlformats.org/officeDocument/2006/relationships/slide" Target="../slides/slide4.xml"/><Relationship Id="rId16" Type="http://schemas.openxmlformats.org/officeDocument/2006/relationships/hyperlink" Target="https://it.wikipedia.org/wiki/2013" TargetMode="External"/><Relationship Id="rId1" Type="http://schemas.openxmlformats.org/officeDocument/2006/relationships/notesMaster" Target="../notesMasters/notesMaster1.xml"/><Relationship Id="rId6" Type="http://schemas.openxmlformats.org/officeDocument/2006/relationships/hyperlink" Target="https://it.wikipedia.org/wiki/Allibratore" TargetMode="External"/><Relationship Id="rId11" Type="http://schemas.openxmlformats.org/officeDocument/2006/relationships/hyperlink" Target="https://it.wikipedia.org/wiki/Tombola" TargetMode="External"/><Relationship Id="rId5" Type="http://schemas.openxmlformats.org/officeDocument/2006/relationships/hyperlink" Target="https://it.wikipedia.org/wiki/Gioco_d'azzardo" TargetMode="External"/><Relationship Id="rId15" Type="http://schemas.openxmlformats.org/officeDocument/2006/relationships/hyperlink" Target="https://it.wikipedia.org/wiki/2010" TargetMode="External"/><Relationship Id="rId10" Type="http://schemas.openxmlformats.org/officeDocument/2006/relationships/hyperlink" Target="https://it.wikipedia.org/wiki/Lotto" TargetMode="External"/><Relationship Id="rId19" Type="http://schemas.openxmlformats.org/officeDocument/2006/relationships/hyperlink" Target="https://it.wikipedia.org/wiki/Bingo_(gioco)#cite_note-3" TargetMode="External"/><Relationship Id="rId4" Type="http://schemas.openxmlformats.org/officeDocument/2006/relationships/hyperlink" Target="https://it.wikipedia.org/wiki/1891" TargetMode="External"/><Relationship Id="rId9" Type="http://schemas.openxmlformats.org/officeDocument/2006/relationships/hyperlink" Target="https://it.wikipedia.org/wiki/Pallavolo" TargetMode="External"/><Relationship Id="rId14" Type="http://schemas.openxmlformats.org/officeDocument/2006/relationships/hyperlink" Target="https://it.wikipedia.org/wiki/2008"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genziadoganemonopoli.gov.it/wps/wcm/connect/Internet/ed/Monopoli/Giochi/Apparecchi_intr/Newslot/Newslot_not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agenziadoganemonopoli.gov.it/wps/wcm/connect/Internet/ed/Monopoli/Giochi/Apparecchi_intr/VLT/VLT_note/"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solidFill>
                  <a:prstClr val="white"/>
                </a:solidFill>
              </a:rPr>
              <a:t>03/05/09</a:t>
            </a:r>
          </a:p>
        </p:txBody>
      </p:sp>
      <p:sp>
        <p:nvSpPr>
          <p:cNvPr id="6" name="Rectangle 12"/>
          <p:cNvSpPr>
            <a:spLocks noGrp="1" noChangeArrowheads="1"/>
          </p:cNvSpPr>
          <p:nvPr>
            <p:ph type="sldNum"/>
          </p:nvPr>
        </p:nvSpPr>
        <p:spPr>
          <a:ln/>
        </p:spPr>
        <p:txBody>
          <a:bodyPr/>
          <a:lstStyle/>
          <a:p>
            <a:fld id="{C5F050AF-D27F-4165-B17C-C089D36A9FC4}" type="slidenum">
              <a:rPr lang="it-IT" altLang="it-IT">
                <a:solidFill>
                  <a:prstClr val="white"/>
                </a:solidFill>
              </a:rPr>
              <a:pPr/>
              <a:t>1</a:t>
            </a:fld>
            <a:endParaRPr lang="it-IT" altLang="it-IT">
              <a:solidFill>
                <a:prstClr val="white"/>
              </a:solidFill>
            </a:endParaRPr>
          </a:p>
        </p:txBody>
      </p:sp>
      <p:sp>
        <p:nvSpPr>
          <p:cNvPr id="33793" name="Text Box 1"/>
          <p:cNvSpPr txBox="1">
            <a:spLocks noChangeArrowheads="1"/>
          </p:cNvSpPr>
          <p:nvPr/>
        </p:nvSpPr>
        <p:spPr bwMode="auto">
          <a:xfrm>
            <a:off x="3884614" y="8684753"/>
            <a:ext cx="2967037" cy="45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r" defTabSz="449263" fontAlgn="base">
              <a:spcBef>
                <a:spcPct val="0"/>
              </a:spcBef>
              <a:spcAft>
                <a:spcPct val="0"/>
              </a:spcAft>
              <a:buSzPct val="100000"/>
            </a:pPr>
            <a:fld id="{44ED4602-4E69-42CF-B64E-58657D364A8B}" type="slidenum">
              <a:rPr lang="it-IT" altLang="it-IT" sz="1200" smtClean="0">
                <a:solidFill>
                  <a:srgbClr val="000000"/>
                </a:solidFill>
                <a:latin typeface="Calibri" charset="0"/>
              </a:rPr>
              <a:pPr algn="r" defTabSz="449263" fontAlgn="base">
                <a:spcBef>
                  <a:spcPct val="0"/>
                </a:spcBef>
                <a:spcAft>
                  <a:spcPct val="0"/>
                </a:spcAft>
                <a:buSzPct val="100000"/>
              </a:pPr>
              <a:t>1</a:t>
            </a:fld>
            <a:endParaRPr lang="it-IT" altLang="it-IT" sz="1200" smtClean="0">
              <a:solidFill>
                <a:srgbClr val="000000"/>
              </a:solidFill>
              <a:latin typeface="Calibri" charset="0"/>
            </a:endParaRPr>
          </a:p>
        </p:txBody>
      </p:sp>
      <p:sp>
        <p:nvSpPr>
          <p:cNvPr id="33794" name="Rectangle 2"/>
          <p:cNvSpPr txBox="1">
            <a:spLocks noGrp="1" noRot="1" noChangeAspect="1" noChangeArrowheads="1"/>
          </p:cNvSpPr>
          <p:nvPr>
            <p:ph type="sldImg"/>
          </p:nvPr>
        </p:nvSpPr>
        <p:spPr bwMode="auto">
          <a:xfrm>
            <a:off x="1381125" y="1143000"/>
            <a:ext cx="4054475" cy="30416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5" name="Rectangle 3"/>
          <p:cNvSpPr txBox="1">
            <a:spLocks noGrp="1" noChangeArrowheads="1"/>
          </p:cNvSpPr>
          <p:nvPr>
            <p:ph type="body" idx="1"/>
          </p:nvPr>
        </p:nvSpPr>
        <p:spPr bwMode="auto">
          <a:xfrm>
            <a:off x="685800" y="4399417"/>
            <a:ext cx="5443538" cy="35584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solidFill>
                  <a:schemeClr val="bg1"/>
                </a:solidFill>
              </a:rPr>
              <a:t> (SOGS-RA) </a:t>
            </a:r>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solidFill>
                  <a:prstClr val="black"/>
                </a:solidFill>
              </a:rPr>
              <a:pPr/>
              <a:t>12</a:t>
            </a:fld>
            <a:endParaRPr lang="it-IT">
              <a:solidFill>
                <a:prstClr val="black"/>
              </a:solidFill>
            </a:endParaRPr>
          </a:p>
        </p:txBody>
      </p:sp>
    </p:spTree>
    <p:extLst>
      <p:ext uri="{BB962C8B-B14F-4D97-AF65-F5344CB8AC3E}">
        <p14:creationId xmlns:p14="http://schemas.microsoft.com/office/powerpoint/2010/main" val="2994297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AA0BD73-79FF-45E2-B359-76F00FCABC2B}" type="slidenum">
              <a:rPr lang="it-IT" altLang="it-IT">
                <a:solidFill>
                  <a:prstClr val="black"/>
                </a:solidFill>
                <a:latin typeface="Arial" charset="0"/>
              </a:rPr>
              <a:pPr eaLnBrk="1" hangingPunct="1"/>
              <a:t>14</a:t>
            </a:fld>
            <a:endParaRPr lang="it-IT" altLang="it-IT">
              <a:solidFill>
                <a:prstClr val="black"/>
              </a:solidFill>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r>
              <a:rPr lang="it-IT" sz="1200" b="0" i="0" kern="1200" dirty="0" smtClean="0">
                <a:solidFill>
                  <a:schemeClr val="tx1"/>
                </a:solidFill>
                <a:effectLst/>
                <a:latin typeface="+mn-lt"/>
                <a:ea typeface="+mn-ea"/>
                <a:cs typeface="+mn-cs"/>
              </a:rPr>
              <a:t>Per aiutarci ad andare oltre le raccomandazioni generiche e paternalistiche, che tanto assomigliano a certe ipocrite preoccupazioni e si riferiscono a un fantomatico "gioco responsabile", possiamo prendere in considerazione uno studio canadese pubblicato su </a:t>
            </a:r>
            <a:r>
              <a:rPr lang="it-IT" sz="1200" b="0" i="0" kern="1200" dirty="0" err="1" smtClean="0">
                <a:solidFill>
                  <a:schemeClr val="tx1"/>
                </a:solidFill>
                <a:effectLst/>
                <a:latin typeface="+mn-lt"/>
                <a:ea typeface="+mn-ea"/>
                <a:cs typeface="+mn-cs"/>
              </a:rPr>
              <a:t>Addiction</a:t>
            </a:r>
            <a:r>
              <a:rPr lang="it-IT" sz="1200" b="0" i="0" kern="1200" dirty="0" smtClean="0">
                <a:solidFill>
                  <a:schemeClr val="tx1"/>
                </a:solidFill>
                <a:effectLst/>
                <a:latin typeface="+mn-lt"/>
                <a:ea typeface="+mn-ea"/>
                <a:cs typeface="+mn-cs"/>
              </a:rPr>
              <a:t> [3], che finalmente esplicita in unità di misura quantificabili, quali sono i limiti economici e temporali che rendono il gioco d'azzardo meno dannoso.</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Mi riferisco a "</a:t>
            </a:r>
            <a:r>
              <a:rPr lang="it-IT" sz="1200" b="0" i="0" kern="1200" dirty="0" err="1" smtClean="0">
                <a:solidFill>
                  <a:schemeClr val="tx1"/>
                </a:solidFill>
                <a:effectLst/>
                <a:latin typeface="+mn-lt"/>
                <a:ea typeface="+mn-ea"/>
                <a:cs typeface="+mn-cs"/>
              </a:rPr>
              <a:t>Risk</a:t>
            </a:r>
            <a:r>
              <a:rPr lang="it-IT" sz="1200" b="0" i="0" kern="1200" dirty="0" smtClean="0">
                <a:solidFill>
                  <a:schemeClr val="tx1"/>
                </a:solidFill>
                <a:effectLst/>
                <a:latin typeface="+mn-lt"/>
                <a:ea typeface="+mn-ea"/>
                <a:cs typeface="+mn-cs"/>
              </a:rPr>
              <a:t> of </a:t>
            </a:r>
            <a:r>
              <a:rPr lang="it-IT" sz="1200" b="0" i="0" kern="1200" dirty="0" err="1" smtClean="0">
                <a:solidFill>
                  <a:schemeClr val="tx1"/>
                </a:solidFill>
                <a:effectLst/>
                <a:latin typeface="+mn-lt"/>
                <a:ea typeface="+mn-ea"/>
                <a:cs typeface="+mn-cs"/>
              </a:rPr>
              <a:t>harm</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among</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gamblers</a:t>
            </a:r>
            <a:r>
              <a:rPr lang="it-IT" sz="1200" b="0" i="0" kern="1200" dirty="0" smtClean="0">
                <a:solidFill>
                  <a:schemeClr val="tx1"/>
                </a:solidFill>
                <a:effectLst/>
                <a:latin typeface="+mn-lt"/>
                <a:ea typeface="+mn-ea"/>
                <a:cs typeface="+mn-cs"/>
              </a:rPr>
              <a:t> in the general </a:t>
            </a:r>
            <a:r>
              <a:rPr lang="it-IT" sz="1200" b="0" i="0" kern="1200" dirty="0" err="1" smtClean="0">
                <a:solidFill>
                  <a:schemeClr val="tx1"/>
                </a:solidFill>
                <a:effectLst/>
                <a:latin typeface="+mn-lt"/>
                <a:ea typeface="+mn-ea"/>
                <a:cs typeface="+mn-cs"/>
              </a:rPr>
              <a:t>population</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as</a:t>
            </a:r>
            <a:r>
              <a:rPr lang="it-IT" sz="1200" b="0" i="0" kern="1200" dirty="0" smtClean="0">
                <a:solidFill>
                  <a:schemeClr val="tx1"/>
                </a:solidFill>
                <a:effectLst/>
                <a:latin typeface="+mn-lt"/>
                <a:ea typeface="+mn-ea"/>
                <a:cs typeface="+mn-cs"/>
              </a:rPr>
              <a:t> a </a:t>
            </a:r>
            <a:r>
              <a:rPr lang="it-IT" sz="1200" b="0" i="0" kern="1200" dirty="0" err="1" smtClean="0">
                <a:solidFill>
                  <a:schemeClr val="tx1"/>
                </a:solidFill>
                <a:effectLst/>
                <a:latin typeface="+mn-lt"/>
                <a:ea typeface="+mn-ea"/>
                <a:cs typeface="+mn-cs"/>
              </a:rPr>
              <a:t>function</a:t>
            </a:r>
            <a:r>
              <a:rPr lang="it-IT" sz="1200" b="0" i="0" kern="1200" dirty="0" smtClean="0">
                <a:solidFill>
                  <a:schemeClr val="tx1"/>
                </a:solidFill>
                <a:effectLst/>
                <a:latin typeface="+mn-lt"/>
                <a:ea typeface="+mn-ea"/>
                <a:cs typeface="+mn-cs"/>
              </a:rPr>
              <a:t> of </a:t>
            </a:r>
            <a:r>
              <a:rPr lang="it-IT" sz="1200" b="0" i="0" kern="1200" dirty="0" err="1" smtClean="0">
                <a:solidFill>
                  <a:schemeClr val="tx1"/>
                </a:solidFill>
                <a:effectLst/>
                <a:latin typeface="+mn-lt"/>
                <a:ea typeface="+mn-ea"/>
                <a:cs typeface="+mn-cs"/>
              </a:rPr>
              <a:t>level</a:t>
            </a:r>
            <a:r>
              <a:rPr lang="it-IT" sz="1200" b="0" i="0" kern="1200" dirty="0" smtClean="0">
                <a:solidFill>
                  <a:schemeClr val="tx1"/>
                </a:solidFill>
                <a:effectLst/>
                <a:latin typeface="+mn-lt"/>
                <a:ea typeface="+mn-ea"/>
                <a:cs typeface="+mn-cs"/>
              </a:rPr>
              <a:t> of </a:t>
            </a:r>
            <a:r>
              <a:rPr lang="it-IT" sz="1200" b="0" i="0" kern="1200" dirty="0" err="1" smtClean="0">
                <a:solidFill>
                  <a:schemeClr val="tx1"/>
                </a:solidFill>
                <a:effectLst/>
                <a:latin typeface="+mn-lt"/>
                <a:ea typeface="+mn-ea"/>
                <a:cs typeface="+mn-cs"/>
              </a:rPr>
              <a:t>participation</a:t>
            </a:r>
            <a:r>
              <a:rPr lang="it-IT" sz="1200" b="0" i="0" kern="1200" dirty="0" smtClean="0">
                <a:solidFill>
                  <a:schemeClr val="tx1"/>
                </a:solidFill>
                <a:effectLst/>
                <a:latin typeface="+mn-lt"/>
                <a:ea typeface="+mn-ea"/>
                <a:cs typeface="+mn-cs"/>
              </a:rPr>
              <a:t> in </a:t>
            </a:r>
            <a:r>
              <a:rPr lang="it-IT" sz="1200" b="0" i="0" kern="1200" dirty="0" err="1" smtClean="0">
                <a:solidFill>
                  <a:schemeClr val="tx1"/>
                </a:solidFill>
                <a:effectLst/>
                <a:latin typeface="+mn-lt"/>
                <a:ea typeface="+mn-ea"/>
                <a:cs typeface="+mn-cs"/>
              </a:rPr>
              <a:t>gambling</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activities</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Addiction</a:t>
            </a:r>
            <a:r>
              <a:rPr lang="it-IT" sz="1200" b="0" i="0" kern="1200" dirty="0" smtClean="0">
                <a:solidFill>
                  <a:schemeClr val="tx1"/>
                </a:solidFill>
                <a:effectLst/>
                <a:latin typeface="+mn-lt"/>
                <a:ea typeface="+mn-ea"/>
                <a:cs typeface="+mn-cs"/>
              </a:rPr>
              <a:t>, 101, 570–580, 2006) di </a:t>
            </a:r>
            <a:r>
              <a:rPr lang="it-IT" sz="1200" b="0" i="0" kern="1200" dirty="0" err="1" smtClean="0">
                <a:solidFill>
                  <a:schemeClr val="tx1"/>
                </a:solidFill>
                <a:effectLst/>
                <a:latin typeface="+mn-lt"/>
                <a:ea typeface="+mn-ea"/>
                <a:cs typeface="+mn-cs"/>
              </a:rPr>
              <a:t>Currie</a:t>
            </a:r>
            <a:r>
              <a:rPr lang="it-IT" sz="1200" b="0" i="0" kern="1200" dirty="0" smtClean="0">
                <a:solidFill>
                  <a:schemeClr val="tx1"/>
                </a:solidFill>
                <a:effectLst/>
                <a:latin typeface="+mn-lt"/>
                <a:ea typeface="+mn-ea"/>
                <a:cs typeface="+mn-cs"/>
              </a:rPr>
              <a:t> e colleghi dell'</a:t>
            </a:r>
            <a:r>
              <a:rPr lang="it-IT" sz="1200" b="0" i="0" kern="1200" dirty="0" err="1" smtClean="0">
                <a:solidFill>
                  <a:schemeClr val="tx1"/>
                </a:solidFill>
                <a:effectLst/>
                <a:latin typeface="+mn-lt"/>
                <a:ea typeface="+mn-ea"/>
                <a:cs typeface="+mn-cs"/>
              </a:rPr>
              <a:t>Universita</a:t>
            </a:r>
            <a:r>
              <a:rPr lang="it-IT" sz="1200" b="0" i="0" kern="1200" dirty="0" smtClean="0">
                <a:solidFill>
                  <a:schemeClr val="tx1"/>
                </a:solidFill>
                <a:effectLst/>
                <a:latin typeface="+mn-lt"/>
                <a:ea typeface="+mn-ea"/>
                <a:cs typeface="+mn-cs"/>
              </a:rPr>
              <a:t>̀ di Calgary, che dopo uno studio su un campione significativo fatto di 19mila giocatori hanno identificato i limiti che portano a fare un gioco d'azzardo a basso rischio di danno.  Lo studio ha mostrato che il danno cresce in funzione di quanto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frequentemente si gioca d'azzardo e quanto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denaro si gioca.  </a:t>
            </a:r>
            <a:r>
              <a:rPr lang="it-IT" sz="1200" b="1" i="0" kern="1200" dirty="0" smtClean="0">
                <a:solidFill>
                  <a:schemeClr val="tx1"/>
                </a:solidFill>
                <a:effectLst/>
                <a:latin typeface="+mn-lt"/>
                <a:ea typeface="+mn-ea"/>
                <a:cs typeface="+mn-cs"/>
              </a:rPr>
              <a:t>I limiti ottimali per partecipare al gioco d'azzardo con basso rischio di danno sono tre e vanno soddisfatti tutti e tre:</a:t>
            </a:r>
            <a:endParaRPr lang="it-IT" sz="1200" b="0" i="0" kern="1200" dirty="0" smtClean="0">
              <a:solidFill>
                <a:schemeClr val="tx1"/>
              </a:solidFill>
              <a:effectLst/>
              <a:latin typeface="+mn-lt"/>
              <a:ea typeface="+mn-ea"/>
              <a:cs typeface="+mn-cs"/>
            </a:endParaRPr>
          </a:p>
          <a:p>
            <a:r>
              <a:rPr lang="it-IT" sz="1200" b="1" i="0" kern="1200" dirty="0" smtClean="0">
                <a:solidFill>
                  <a:schemeClr val="tx1"/>
                </a:solidFill>
                <a:effectLst/>
                <a:latin typeface="+mn-lt"/>
                <a:ea typeface="+mn-ea"/>
                <a:cs typeface="+mn-cs"/>
              </a:rPr>
              <a:t>Non giocare d'azzardo </a:t>
            </a:r>
            <a:r>
              <a:rPr lang="it-IT" sz="1200" b="1" i="0" kern="1200" dirty="0" err="1" smtClean="0">
                <a:solidFill>
                  <a:schemeClr val="tx1"/>
                </a:solidFill>
                <a:effectLst/>
                <a:latin typeface="+mn-lt"/>
                <a:ea typeface="+mn-ea"/>
                <a:cs typeface="+mn-cs"/>
              </a:rPr>
              <a:t>piu</a:t>
            </a:r>
            <a:r>
              <a:rPr lang="it-IT" sz="1200" b="1" i="0" kern="1200" dirty="0" smtClean="0">
                <a:solidFill>
                  <a:schemeClr val="tx1"/>
                </a:solidFill>
                <a:effectLst/>
                <a:latin typeface="+mn-lt"/>
                <a:ea typeface="+mn-ea"/>
                <a:cs typeface="+mn-cs"/>
              </a:rPr>
              <a:t>̀ di due-tre volte al mese.</a:t>
            </a:r>
            <a:endParaRPr lang="it-IT" sz="1200" b="0" i="0" kern="1200" dirty="0" smtClean="0">
              <a:solidFill>
                <a:schemeClr val="tx1"/>
              </a:solidFill>
              <a:effectLst/>
              <a:latin typeface="+mn-lt"/>
              <a:ea typeface="+mn-ea"/>
              <a:cs typeface="+mn-cs"/>
            </a:endParaRPr>
          </a:p>
          <a:p>
            <a:r>
              <a:rPr lang="it-IT" sz="1200" b="1" i="0" kern="1200" dirty="0" smtClean="0">
                <a:solidFill>
                  <a:schemeClr val="tx1"/>
                </a:solidFill>
                <a:effectLst/>
                <a:latin typeface="+mn-lt"/>
                <a:ea typeface="+mn-ea"/>
                <a:cs typeface="+mn-cs"/>
              </a:rPr>
              <a:t>Giocare al massimo l'1% del proprio reddito mensile.</a:t>
            </a:r>
            <a:endParaRPr lang="it-IT" sz="1200" b="0" i="0" kern="1200" dirty="0" smtClean="0">
              <a:solidFill>
                <a:schemeClr val="tx1"/>
              </a:solidFill>
              <a:effectLst/>
              <a:latin typeface="+mn-lt"/>
              <a:ea typeface="+mn-ea"/>
              <a:cs typeface="+mn-cs"/>
            </a:endParaRPr>
          </a:p>
          <a:p>
            <a:r>
              <a:rPr lang="it-IT" sz="1200" b="1" i="0" kern="1200" dirty="0" smtClean="0">
                <a:solidFill>
                  <a:schemeClr val="tx1"/>
                </a:solidFill>
                <a:effectLst/>
                <a:latin typeface="+mn-lt"/>
                <a:ea typeface="+mn-ea"/>
                <a:cs typeface="+mn-cs"/>
              </a:rPr>
              <a:t>Qualunque sia il reddito individuale, non giocare in un anno </a:t>
            </a:r>
            <a:r>
              <a:rPr lang="it-IT" sz="1200" b="1" i="0" kern="1200" dirty="0" err="1" smtClean="0">
                <a:solidFill>
                  <a:schemeClr val="tx1"/>
                </a:solidFill>
                <a:effectLst/>
                <a:latin typeface="+mn-lt"/>
                <a:ea typeface="+mn-ea"/>
                <a:cs typeface="+mn-cs"/>
              </a:rPr>
              <a:t>piu</a:t>
            </a:r>
            <a:r>
              <a:rPr lang="it-IT" sz="1200" b="1" i="0" kern="1200" dirty="0" smtClean="0">
                <a:solidFill>
                  <a:schemeClr val="tx1"/>
                </a:solidFill>
                <a:effectLst/>
                <a:latin typeface="+mn-lt"/>
                <a:ea typeface="+mn-ea"/>
                <a:cs typeface="+mn-cs"/>
              </a:rPr>
              <a:t>̀ di 500-1000 dollari.</a:t>
            </a:r>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Questo significa che se un pensionato prende 800 euro di pensione, </a:t>
            </a:r>
            <a:r>
              <a:rPr lang="it-IT" sz="1200" b="0" i="0" kern="1200" dirty="0" err="1" smtClean="0">
                <a:solidFill>
                  <a:schemeClr val="tx1"/>
                </a:solidFill>
                <a:effectLst/>
                <a:latin typeface="+mn-lt"/>
                <a:ea typeface="+mn-ea"/>
                <a:cs typeface="+mn-cs"/>
              </a:rPr>
              <a:t>potra</a:t>
            </a:r>
            <a:r>
              <a:rPr lang="it-IT" sz="1200" b="0" i="0" kern="1200" dirty="0" smtClean="0">
                <a:solidFill>
                  <a:schemeClr val="tx1"/>
                </a:solidFill>
                <a:effectLst/>
                <a:latin typeface="+mn-lt"/>
                <a:ea typeface="+mn-ea"/>
                <a:cs typeface="+mn-cs"/>
              </a:rPr>
              <a:t>̀ giocare al massimo 8 euro in un mese, ma se una persona ha un reddito milionario, è meglio comunque che non giochi nell'anno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di 500-1000 euro. Ed entrambi non devono giocare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di due-tre volte al mese.</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Lo studio si avvale di modelli di regressione logistica che hanno mostrato un significativo aumento del rischio di danno correlato al gioco d'azzardo quando i limiti sopra elencati (sopra) vengono disattesi.</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Dallo studio sono stati esclusi i giocatori di lotterie settimanali a pochi dollari, che risultano meno a rischio di danno vista la scarsa frequenza del gioco, la lontananza temporale dall'estrazione e la piccola cifra investita. Anche nella nostra esperienza clinica sono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pericolosi i giochi azzardo con esito immediato e che possono essere immediatamente e continuamente ripetuti (quali ad esempio new slot, VLT, gratta e vinci, 10e lotto, giochi d'azzardo online).</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Lo stesso gruppo di lavoro canadese ha continuato lo stesso studio ed è arrivato a confermare le conclusioni precedenti, che sono state pubblicate su </a:t>
            </a:r>
            <a:r>
              <a:rPr lang="it-IT" sz="1200" b="0" i="0" kern="1200" dirty="0" err="1" smtClean="0">
                <a:solidFill>
                  <a:schemeClr val="tx1"/>
                </a:solidFill>
                <a:effectLst/>
                <a:latin typeface="+mn-lt"/>
                <a:ea typeface="+mn-ea"/>
                <a:cs typeface="+mn-cs"/>
              </a:rPr>
              <a:t>Addiction</a:t>
            </a:r>
            <a:r>
              <a:rPr lang="it-IT" sz="1200" b="0" i="0" kern="1200" dirty="0" smtClean="0">
                <a:solidFill>
                  <a:schemeClr val="tx1"/>
                </a:solidFill>
                <a:effectLst/>
                <a:latin typeface="+mn-lt"/>
                <a:ea typeface="+mn-ea"/>
                <a:cs typeface="+mn-cs"/>
              </a:rPr>
              <a:t> nel 2012 nell'articolo "</a:t>
            </a:r>
            <a:r>
              <a:rPr lang="it-IT" sz="1200" b="0" i="0" kern="1200" dirty="0" err="1" smtClean="0">
                <a:solidFill>
                  <a:schemeClr val="tx1"/>
                </a:solidFill>
                <a:effectLst/>
                <a:latin typeface="+mn-lt"/>
                <a:ea typeface="+mn-ea"/>
                <a:cs typeface="+mn-cs"/>
              </a:rPr>
              <a:t>Examining</a:t>
            </a:r>
            <a:r>
              <a:rPr lang="it-IT" sz="1200" b="0" i="0" kern="1200" dirty="0" smtClean="0">
                <a:solidFill>
                  <a:schemeClr val="tx1"/>
                </a:solidFill>
                <a:effectLst/>
                <a:latin typeface="+mn-lt"/>
                <a:ea typeface="+mn-ea"/>
                <a:cs typeface="+mn-cs"/>
              </a:rPr>
              <a:t> the </a:t>
            </a:r>
            <a:r>
              <a:rPr lang="it-IT" sz="1200" b="0" i="0" kern="1200" dirty="0" err="1" smtClean="0">
                <a:solidFill>
                  <a:schemeClr val="tx1"/>
                </a:solidFill>
                <a:effectLst/>
                <a:latin typeface="+mn-lt"/>
                <a:ea typeface="+mn-ea"/>
                <a:cs typeface="+mn-cs"/>
              </a:rPr>
              <a:t>predictive</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validity</a:t>
            </a:r>
            <a:r>
              <a:rPr lang="it-IT" sz="1200" b="0" i="0" kern="1200" dirty="0" smtClean="0">
                <a:solidFill>
                  <a:schemeClr val="tx1"/>
                </a:solidFill>
                <a:effectLst/>
                <a:latin typeface="+mn-lt"/>
                <a:ea typeface="+mn-ea"/>
                <a:cs typeface="+mn-cs"/>
              </a:rPr>
              <a:t> of </a:t>
            </a:r>
            <a:r>
              <a:rPr lang="it-IT" sz="1200" b="0" i="0" kern="1200" dirty="0" err="1" smtClean="0">
                <a:solidFill>
                  <a:schemeClr val="tx1"/>
                </a:solidFill>
                <a:effectLst/>
                <a:latin typeface="+mn-lt"/>
                <a:ea typeface="+mn-ea"/>
                <a:cs typeface="+mn-cs"/>
              </a:rPr>
              <a:t>low-risk</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gambling</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limits</a:t>
            </a:r>
            <a:r>
              <a:rPr lang="it-IT" sz="1200" b="0" i="0" kern="1200" dirty="0" smtClean="0">
                <a:solidFill>
                  <a:schemeClr val="tx1"/>
                </a:solidFill>
                <a:effectLst/>
                <a:latin typeface="+mn-lt"/>
                <a:ea typeface="+mn-ea"/>
                <a:cs typeface="+mn-cs"/>
              </a:rPr>
              <a:t> with </a:t>
            </a:r>
            <a:r>
              <a:rPr lang="it-IT" sz="1200" b="0" i="0" kern="1200" dirty="0" err="1" smtClean="0">
                <a:solidFill>
                  <a:schemeClr val="tx1"/>
                </a:solidFill>
                <a:effectLst/>
                <a:latin typeface="+mn-lt"/>
                <a:ea typeface="+mn-ea"/>
                <a:cs typeface="+mn-cs"/>
              </a:rPr>
              <a:t>longitudinal</a:t>
            </a:r>
            <a:r>
              <a:rPr lang="it-IT" sz="1200" b="0" i="0" kern="1200" dirty="0" smtClean="0">
                <a:solidFill>
                  <a:schemeClr val="tx1"/>
                </a:solidFill>
                <a:effectLst/>
                <a:latin typeface="+mn-lt"/>
                <a:ea typeface="+mn-ea"/>
                <a:cs typeface="+mn-cs"/>
              </a:rPr>
              <a:t> data" [4].</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E' giunta l'ora di cominciare a fare prevenzione parlando chiaro, parlando di limiti quantificabili e non di "</a:t>
            </a:r>
            <a:r>
              <a:rPr lang="it-IT" sz="1200" b="0" i="0" kern="1200" dirty="0" err="1" smtClean="0">
                <a:solidFill>
                  <a:schemeClr val="tx1"/>
                </a:solidFill>
                <a:effectLst/>
                <a:latin typeface="+mn-lt"/>
                <a:ea typeface="+mn-ea"/>
                <a:cs typeface="+mn-cs"/>
              </a:rPr>
              <a:t>fuffa</a:t>
            </a:r>
            <a:r>
              <a:rPr lang="it-IT" sz="1200" b="0" i="0" kern="1200" dirty="0" smtClean="0">
                <a:solidFill>
                  <a:schemeClr val="tx1"/>
                </a:solidFill>
                <a:effectLst/>
                <a:latin typeface="+mn-lt"/>
                <a:ea typeface="+mn-ea"/>
                <a:cs typeface="+mn-cs"/>
              </a:rPr>
              <a:t>" che finge di dare avvertenze, ma in </a:t>
            </a:r>
            <a:r>
              <a:rPr lang="it-IT" sz="1200" b="0" i="0" kern="1200" dirty="0" err="1" smtClean="0">
                <a:solidFill>
                  <a:schemeClr val="tx1"/>
                </a:solidFill>
                <a:effectLst/>
                <a:latin typeface="+mn-lt"/>
                <a:ea typeface="+mn-ea"/>
                <a:cs typeface="+mn-cs"/>
              </a:rPr>
              <a:t>realta</a:t>
            </a:r>
            <a:r>
              <a:rPr lang="it-IT" sz="1200" b="0" i="0" kern="1200" dirty="0" smtClean="0">
                <a:solidFill>
                  <a:schemeClr val="tx1"/>
                </a:solidFill>
                <a:effectLst/>
                <a:latin typeface="+mn-lt"/>
                <a:ea typeface="+mn-ea"/>
                <a:cs typeface="+mn-cs"/>
              </a:rPr>
              <a:t>̀ confonde e probabilmente ha il solo scopo di evitare denunce per danni provocati dal gioco d'azzardo.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AA0BD73-79FF-45E2-B359-76F00FCABC2B}" type="slidenum">
              <a:rPr lang="it-IT" altLang="it-IT">
                <a:solidFill>
                  <a:prstClr val="black"/>
                </a:solidFill>
                <a:latin typeface="Arial" charset="0"/>
              </a:rPr>
              <a:pPr eaLnBrk="1" hangingPunct="1"/>
              <a:t>15</a:t>
            </a:fld>
            <a:endParaRPr lang="it-IT" altLang="it-IT">
              <a:solidFill>
                <a:prstClr val="black"/>
              </a:solidFill>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r>
              <a:rPr lang="it-IT" sz="1200" b="0" i="0" kern="1200" dirty="0" err="1" smtClean="0">
                <a:solidFill>
                  <a:schemeClr val="tx1"/>
                </a:solidFill>
                <a:effectLst/>
                <a:latin typeface="+mn-lt"/>
                <a:ea typeface="+mn-ea"/>
                <a:cs typeface="+mn-cs"/>
              </a:rPr>
              <a:t>Concealment</a:t>
            </a:r>
            <a:r>
              <a:rPr lang="it-IT" sz="1200" b="0" i="0" kern="1200" dirty="0" smtClean="0">
                <a:solidFill>
                  <a:schemeClr val="tx1"/>
                </a:solidFill>
                <a:effectLst/>
                <a:latin typeface="+mn-lt"/>
                <a:ea typeface="+mn-ea"/>
                <a:cs typeface="+mn-cs"/>
              </a:rPr>
              <a:t>:</a:t>
            </a:r>
            <a:r>
              <a:rPr lang="it-IT" sz="1200" b="0" i="0" kern="1200" baseline="0" dirty="0" smtClean="0">
                <a:solidFill>
                  <a:schemeClr val="tx1"/>
                </a:solidFill>
                <a:effectLst/>
                <a:latin typeface="+mn-lt"/>
                <a:ea typeface="+mn-ea"/>
                <a:cs typeface="+mn-cs"/>
              </a:rPr>
              <a:t> occultamento</a:t>
            </a:r>
          </a:p>
          <a:p>
            <a:r>
              <a:rPr lang="it-IT" sz="1200" b="0" i="0" kern="1200" baseline="0" dirty="0" err="1" smtClean="0">
                <a:solidFill>
                  <a:schemeClr val="tx1"/>
                </a:solidFill>
                <a:effectLst/>
                <a:latin typeface="+mn-lt"/>
                <a:ea typeface="+mn-ea"/>
                <a:cs typeface="+mn-cs"/>
              </a:rPr>
              <a:t>Arguments</a:t>
            </a:r>
            <a:r>
              <a:rPr lang="it-IT" sz="1200" b="0" i="0" kern="1200" baseline="0" dirty="0" smtClean="0">
                <a:solidFill>
                  <a:schemeClr val="tx1"/>
                </a:solidFill>
                <a:effectLst/>
                <a:latin typeface="+mn-lt"/>
                <a:ea typeface="+mn-ea"/>
                <a:cs typeface="+mn-cs"/>
              </a:rPr>
              <a:t>: motivo di discussione</a:t>
            </a:r>
          </a:p>
          <a:p>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Non esiste un confine netto</a:t>
            </a:r>
            <a:r>
              <a:rPr lang="it-IT" sz="1200" b="0" i="0" kern="1200" baseline="0" dirty="0" smtClean="0">
                <a:solidFill>
                  <a:schemeClr val="tx1"/>
                </a:solidFill>
                <a:effectLst/>
                <a:latin typeface="+mn-lt"/>
                <a:ea typeface="+mn-ea"/>
                <a:cs typeface="+mn-cs"/>
              </a:rPr>
              <a:t> </a:t>
            </a:r>
            <a:r>
              <a:rPr lang="it-IT" sz="1200" b="0" i="0" kern="1200" baseline="0" dirty="0" err="1" smtClean="0">
                <a:solidFill>
                  <a:schemeClr val="tx1"/>
                </a:solidFill>
                <a:effectLst/>
                <a:latin typeface="+mn-lt"/>
                <a:ea typeface="+mn-ea"/>
                <a:cs typeface="+mn-cs"/>
              </a:rPr>
              <a:t>dicotomizzante</a:t>
            </a:r>
            <a:r>
              <a:rPr lang="it-IT" sz="1200" b="0" i="0" kern="1200" baseline="0" dirty="0" smtClean="0">
                <a:solidFill>
                  <a:schemeClr val="tx1"/>
                </a:solidFill>
                <a:effectLst/>
                <a:latin typeface="+mn-lt"/>
                <a:ea typeface="+mn-ea"/>
                <a:cs typeface="+mn-cs"/>
              </a:rPr>
              <a:t> tra due categorie classi qualitative tra gioco sociale occasionale e non ma un </a:t>
            </a:r>
            <a:r>
              <a:rPr lang="it-IT" sz="1200" b="0" i="0" kern="1200" baseline="0" dirty="0" err="1" smtClean="0">
                <a:solidFill>
                  <a:schemeClr val="tx1"/>
                </a:solidFill>
                <a:effectLst/>
                <a:latin typeface="+mn-lt"/>
                <a:ea typeface="+mn-ea"/>
                <a:cs typeface="+mn-cs"/>
              </a:rPr>
              <a:t>contnuum</a:t>
            </a:r>
            <a:r>
              <a:rPr lang="it-IT" sz="1200" b="0" i="0" kern="1200" baseline="0" dirty="0" smtClean="0">
                <a:solidFill>
                  <a:schemeClr val="tx1"/>
                </a:solidFill>
                <a:effectLst/>
                <a:latin typeface="+mn-lt"/>
                <a:ea typeface="+mn-ea"/>
                <a:cs typeface="+mn-cs"/>
              </a:rPr>
              <a:t> quantitativo che si </a:t>
            </a:r>
            <a:r>
              <a:rPr lang="it-IT" sz="1200" b="0" i="0" kern="1200" baseline="0" dirty="0" err="1" smtClean="0">
                <a:solidFill>
                  <a:schemeClr val="tx1"/>
                </a:solidFill>
                <a:effectLst/>
                <a:latin typeface="+mn-lt"/>
                <a:ea typeface="+mn-ea"/>
                <a:cs typeface="+mn-cs"/>
              </a:rPr>
              <a:t>costitisce</a:t>
            </a:r>
            <a:r>
              <a:rPr lang="it-IT" sz="1200" b="0" i="0" kern="1200" baseline="0" dirty="0" smtClean="0">
                <a:solidFill>
                  <a:schemeClr val="tx1"/>
                </a:solidFill>
                <a:effectLst/>
                <a:latin typeface="+mn-lt"/>
                <a:ea typeface="+mn-ea"/>
                <a:cs typeface="+mn-cs"/>
              </a:rPr>
              <a:t> per il concorso di fattori di rischio aspecifici, ambientali-</a:t>
            </a:r>
            <a:r>
              <a:rPr lang="it-IT" sz="1200" b="0" i="0" kern="1200" baseline="0" dirty="0" err="1" smtClean="0">
                <a:solidFill>
                  <a:schemeClr val="tx1"/>
                </a:solidFill>
                <a:effectLst/>
                <a:latin typeface="+mn-lt"/>
                <a:ea typeface="+mn-ea"/>
                <a:cs typeface="+mn-cs"/>
              </a:rPr>
              <a:t>ecolgici</a:t>
            </a:r>
            <a:r>
              <a:rPr lang="it-IT" sz="1200" b="0" i="0" kern="1200" baseline="0" dirty="0" smtClean="0">
                <a:solidFill>
                  <a:schemeClr val="tx1"/>
                </a:solidFill>
                <a:effectLst/>
                <a:latin typeface="+mn-lt"/>
                <a:ea typeface="+mn-ea"/>
                <a:cs typeface="+mn-cs"/>
              </a:rPr>
              <a:t> , sociali, politico-socio-economici, di marketing, familiari, clinici, genetici, fisiologici, e di fattori personali più specifici (psicologici, personologici, </a:t>
            </a:r>
            <a:r>
              <a:rPr lang="it-IT" sz="1200" b="0" i="0" kern="1200" baseline="0" dirty="0" err="1" smtClean="0">
                <a:solidFill>
                  <a:schemeClr val="tx1"/>
                </a:solidFill>
                <a:effectLst/>
                <a:latin typeface="+mn-lt"/>
                <a:ea typeface="+mn-ea"/>
                <a:cs typeface="+mn-cs"/>
              </a:rPr>
              <a:t>carattero</a:t>
            </a:r>
            <a:r>
              <a:rPr lang="it-IT" sz="1200" b="0" i="0" kern="1200" baseline="0" dirty="0" smtClean="0">
                <a:solidFill>
                  <a:schemeClr val="tx1"/>
                </a:solidFill>
                <a:effectLst/>
                <a:latin typeface="+mn-lt"/>
                <a:ea typeface="+mn-ea"/>
                <a:cs typeface="+mn-cs"/>
              </a:rPr>
              <a:t>-temperamentali, modalità percettive, ed </a:t>
            </a:r>
            <a:r>
              <a:rPr lang="it-IT" sz="1200" b="0" i="0" kern="1200" baseline="0" dirty="0" err="1" smtClean="0">
                <a:solidFill>
                  <a:schemeClr val="tx1"/>
                </a:solidFill>
                <a:effectLst/>
                <a:latin typeface="+mn-lt"/>
                <a:ea typeface="+mn-ea"/>
                <a:cs typeface="+mn-cs"/>
              </a:rPr>
              <a:t>elaborattive</a:t>
            </a:r>
            <a:r>
              <a:rPr lang="it-IT" sz="1200" b="0" i="0" kern="1200" baseline="0" dirty="0" smtClean="0">
                <a:solidFill>
                  <a:schemeClr val="tx1"/>
                </a:solidFill>
                <a:effectLst/>
                <a:latin typeface="+mn-lt"/>
                <a:ea typeface="+mn-ea"/>
                <a:cs typeface="+mn-cs"/>
              </a:rPr>
              <a:t>)</a:t>
            </a:r>
            <a:endParaRPr lang="it-IT" sz="1200" b="0" i="0" kern="1200" dirty="0" smtClean="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AA0BD73-79FF-45E2-B359-76F00FCABC2B}" type="slidenum">
              <a:rPr lang="it-IT" altLang="it-IT">
                <a:solidFill>
                  <a:prstClr val="black"/>
                </a:solidFill>
                <a:latin typeface="Arial" charset="0"/>
              </a:rPr>
              <a:pPr eaLnBrk="1" hangingPunct="1"/>
              <a:t>16</a:t>
            </a:fld>
            <a:endParaRPr lang="it-IT" altLang="it-IT">
              <a:solidFill>
                <a:prstClr val="black"/>
              </a:solidFill>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r>
              <a:rPr lang="it-IT" sz="1200" b="1" baseline="0" dirty="0" smtClean="0">
                <a:solidFill>
                  <a:schemeClr val="tx2"/>
                </a:solidFill>
              </a:rPr>
              <a:t>4-</a:t>
            </a:r>
            <a:r>
              <a:rPr lang="it-IT" sz="1200" b="0" i="0" kern="1200" dirty="0" smtClean="0">
                <a:solidFill>
                  <a:schemeClr val="tx1"/>
                </a:solidFill>
                <a:effectLst/>
                <a:latin typeface="+mn-lt"/>
                <a:ea typeface="+mn-ea"/>
                <a:cs typeface="+mn-cs"/>
              </a:rPr>
              <a:t>Per aiutarci ad andare oltre le raccomandazioni generiche, predicative, precettistiche, paternalistiche, che tanto assomigliano a certe ipocrite preoccupazioni post hoc (dopo aver invitato</a:t>
            </a:r>
            <a:r>
              <a:rPr lang="it-IT" sz="1200" b="0" i="0" kern="1200" baseline="0" dirty="0" smtClean="0">
                <a:solidFill>
                  <a:schemeClr val="tx1"/>
                </a:solidFill>
                <a:effectLst/>
                <a:latin typeface="+mn-lt"/>
                <a:ea typeface="+mn-ea"/>
                <a:cs typeface="+mn-cs"/>
              </a:rPr>
              <a:t> al gioco sottolineandone gli aspetti positivi, con format </a:t>
            </a:r>
            <a:r>
              <a:rPr lang="it-IT" sz="1200" b="0" i="0" kern="1200" baseline="0" dirty="0" err="1" smtClean="0">
                <a:solidFill>
                  <a:schemeClr val="tx1"/>
                </a:solidFill>
                <a:effectLst/>
                <a:latin typeface="+mn-lt"/>
                <a:ea typeface="+mn-ea"/>
                <a:cs typeface="+mn-cs"/>
              </a:rPr>
              <a:t>pubbictari</a:t>
            </a:r>
            <a:r>
              <a:rPr lang="it-IT" sz="1200" b="0" i="0" kern="1200" baseline="0" dirty="0" smtClean="0">
                <a:solidFill>
                  <a:schemeClr val="tx1"/>
                </a:solidFill>
                <a:effectLst/>
                <a:latin typeface="+mn-lt"/>
                <a:ea typeface="+mn-ea"/>
                <a:cs typeface="+mn-cs"/>
              </a:rPr>
              <a:t> raffinatissimi)</a:t>
            </a:r>
            <a:r>
              <a:rPr lang="it-IT" sz="1200" b="0" i="0" kern="1200" dirty="0" smtClean="0">
                <a:solidFill>
                  <a:schemeClr val="tx1"/>
                </a:solidFill>
                <a:effectLst/>
                <a:latin typeface="+mn-lt"/>
                <a:ea typeface="+mn-ea"/>
                <a:cs typeface="+mn-cs"/>
              </a:rPr>
              <a:t>  si riferiscono a un fantomatico "gioco responsabile", possiamo prendere in considerazione uno studio canadese pubblicato su </a:t>
            </a:r>
            <a:r>
              <a:rPr lang="it-IT" sz="1200" b="0" i="0" kern="1200" dirty="0" err="1" smtClean="0">
                <a:solidFill>
                  <a:schemeClr val="tx1"/>
                </a:solidFill>
                <a:effectLst/>
                <a:latin typeface="+mn-lt"/>
                <a:ea typeface="+mn-ea"/>
                <a:cs typeface="+mn-cs"/>
              </a:rPr>
              <a:t>Addiction</a:t>
            </a:r>
            <a:r>
              <a:rPr lang="it-IT" sz="1200" b="0" i="0" kern="1200" dirty="0" smtClean="0">
                <a:solidFill>
                  <a:schemeClr val="tx1"/>
                </a:solidFill>
                <a:effectLst/>
                <a:latin typeface="+mn-lt"/>
                <a:ea typeface="+mn-ea"/>
                <a:cs typeface="+mn-cs"/>
              </a:rPr>
              <a:t> [3], che finalmente esplicita in unità di misura quantificabili, quali sono i limiti economici e temporali che rendono il gioco d'azzardo meno dannoso.</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Mi riferisco a "</a:t>
            </a:r>
            <a:r>
              <a:rPr lang="it-IT" sz="1200" b="0" i="0" kern="1200" dirty="0" err="1" smtClean="0">
                <a:solidFill>
                  <a:schemeClr val="tx1"/>
                </a:solidFill>
                <a:effectLst/>
                <a:latin typeface="+mn-lt"/>
                <a:ea typeface="+mn-ea"/>
                <a:cs typeface="+mn-cs"/>
              </a:rPr>
              <a:t>Risk</a:t>
            </a:r>
            <a:r>
              <a:rPr lang="it-IT" sz="1200" b="0" i="0" kern="1200" dirty="0" smtClean="0">
                <a:solidFill>
                  <a:schemeClr val="tx1"/>
                </a:solidFill>
                <a:effectLst/>
                <a:latin typeface="+mn-lt"/>
                <a:ea typeface="+mn-ea"/>
                <a:cs typeface="+mn-cs"/>
              </a:rPr>
              <a:t> of </a:t>
            </a:r>
            <a:r>
              <a:rPr lang="it-IT" sz="1200" b="0" i="0" kern="1200" dirty="0" err="1" smtClean="0">
                <a:solidFill>
                  <a:schemeClr val="tx1"/>
                </a:solidFill>
                <a:effectLst/>
                <a:latin typeface="+mn-lt"/>
                <a:ea typeface="+mn-ea"/>
                <a:cs typeface="+mn-cs"/>
              </a:rPr>
              <a:t>harm</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among</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gamblers</a:t>
            </a:r>
            <a:r>
              <a:rPr lang="it-IT" sz="1200" b="0" i="0" kern="1200" dirty="0" smtClean="0">
                <a:solidFill>
                  <a:schemeClr val="tx1"/>
                </a:solidFill>
                <a:effectLst/>
                <a:latin typeface="+mn-lt"/>
                <a:ea typeface="+mn-ea"/>
                <a:cs typeface="+mn-cs"/>
              </a:rPr>
              <a:t> in the general </a:t>
            </a:r>
            <a:r>
              <a:rPr lang="it-IT" sz="1200" b="0" i="0" kern="1200" dirty="0" err="1" smtClean="0">
                <a:solidFill>
                  <a:schemeClr val="tx1"/>
                </a:solidFill>
                <a:effectLst/>
                <a:latin typeface="+mn-lt"/>
                <a:ea typeface="+mn-ea"/>
                <a:cs typeface="+mn-cs"/>
              </a:rPr>
              <a:t>population</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as</a:t>
            </a:r>
            <a:r>
              <a:rPr lang="it-IT" sz="1200" b="0" i="0" kern="1200" dirty="0" smtClean="0">
                <a:solidFill>
                  <a:schemeClr val="tx1"/>
                </a:solidFill>
                <a:effectLst/>
                <a:latin typeface="+mn-lt"/>
                <a:ea typeface="+mn-ea"/>
                <a:cs typeface="+mn-cs"/>
              </a:rPr>
              <a:t> a </a:t>
            </a:r>
            <a:r>
              <a:rPr lang="it-IT" sz="1200" b="0" i="0" kern="1200" dirty="0" err="1" smtClean="0">
                <a:solidFill>
                  <a:schemeClr val="tx1"/>
                </a:solidFill>
                <a:effectLst/>
                <a:latin typeface="+mn-lt"/>
                <a:ea typeface="+mn-ea"/>
                <a:cs typeface="+mn-cs"/>
              </a:rPr>
              <a:t>function</a:t>
            </a:r>
            <a:r>
              <a:rPr lang="it-IT" sz="1200" b="0" i="0" kern="1200" dirty="0" smtClean="0">
                <a:solidFill>
                  <a:schemeClr val="tx1"/>
                </a:solidFill>
                <a:effectLst/>
                <a:latin typeface="+mn-lt"/>
                <a:ea typeface="+mn-ea"/>
                <a:cs typeface="+mn-cs"/>
              </a:rPr>
              <a:t> of </a:t>
            </a:r>
            <a:r>
              <a:rPr lang="it-IT" sz="1200" b="0" i="0" kern="1200" dirty="0" err="1" smtClean="0">
                <a:solidFill>
                  <a:schemeClr val="tx1"/>
                </a:solidFill>
                <a:effectLst/>
                <a:latin typeface="+mn-lt"/>
                <a:ea typeface="+mn-ea"/>
                <a:cs typeface="+mn-cs"/>
              </a:rPr>
              <a:t>level</a:t>
            </a:r>
            <a:r>
              <a:rPr lang="it-IT" sz="1200" b="0" i="0" kern="1200" dirty="0" smtClean="0">
                <a:solidFill>
                  <a:schemeClr val="tx1"/>
                </a:solidFill>
                <a:effectLst/>
                <a:latin typeface="+mn-lt"/>
                <a:ea typeface="+mn-ea"/>
                <a:cs typeface="+mn-cs"/>
              </a:rPr>
              <a:t> of </a:t>
            </a:r>
            <a:r>
              <a:rPr lang="it-IT" sz="1200" b="0" i="0" kern="1200" dirty="0" err="1" smtClean="0">
                <a:solidFill>
                  <a:schemeClr val="tx1"/>
                </a:solidFill>
                <a:effectLst/>
                <a:latin typeface="+mn-lt"/>
                <a:ea typeface="+mn-ea"/>
                <a:cs typeface="+mn-cs"/>
              </a:rPr>
              <a:t>participation</a:t>
            </a:r>
            <a:r>
              <a:rPr lang="it-IT" sz="1200" b="0" i="0" kern="1200" dirty="0" smtClean="0">
                <a:solidFill>
                  <a:schemeClr val="tx1"/>
                </a:solidFill>
                <a:effectLst/>
                <a:latin typeface="+mn-lt"/>
                <a:ea typeface="+mn-ea"/>
                <a:cs typeface="+mn-cs"/>
              </a:rPr>
              <a:t> in </a:t>
            </a:r>
            <a:r>
              <a:rPr lang="it-IT" sz="1200" b="0" i="0" kern="1200" dirty="0" err="1" smtClean="0">
                <a:solidFill>
                  <a:schemeClr val="tx1"/>
                </a:solidFill>
                <a:effectLst/>
                <a:latin typeface="+mn-lt"/>
                <a:ea typeface="+mn-ea"/>
                <a:cs typeface="+mn-cs"/>
              </a:rPr>
              <a:t>gambling</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activities</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Addiction</a:t>
            </a:r>
            <a:r>
              <a:rPr lang="it-IT" sz="1200" b="0" i="0" kern="1200" dirty="0" smtClean="0">
                <a:solidFill>
                  <a:schemeClr val="tx1"/>
                </a:solidFill>
                <a:effectLst/>
                <a:latin typeface="+mn-lt"/>
                <a:ea typeface="+mn-ea"/>
                <a:cs typeface="+mn-cs"/>
              </a:rPr>
              <a:t>, 101, 570–580, 2006) di </a:t>
            </a:r>
            <a:r>
              <a:rPr lang="it-IT" sz="1200" b="0" i="0" kern="1200" dirty="0" err="1" smtClean="0">
                <a:solidFill>
                  <a:schemeClr val="tx1"/>
                </a:solidFill>
                <a:effectLst/>
                <a:latin typeface="+mn-lt"/>
                <a:ea typeface="+mn-ea"/>
                <a:cs typeface="+mn-cs"/>
              </a:rPr>
              <a:t>Currie</a:t>
            </a:r>
            <a:r>
              <a:rPr lang="it-IT" sz="1200" b="0" i="0" kern="1200" dirty="0" smtClean="0">
                <a:solidFill>
                  <a:schemeClr val="tx1"/>
                </a:solidFill>
                <a:effectLst/>
                <a:latin typeface="+mn-lt"/>
                <a:ea typeface="+mn-ea"/>
                <a:cs typeface="+mn-cs"/>
              </a:rPr>
              <a:t> e colleghi dell'</a:t>
            </a:r>
            <a:r>
              <a:rPr lang="it-IT" sz="1200" b="0" i="0" kern="1200" dirty="0" err="1" smtClean="0">
                <a:solidFill>
                  <a:schemeClr val="tx1"/>
                </a:solidFill>
                <a:effectLst/>
                <a:latin typeface="+mn-lt"/>
                <a:ea typeface="+mn-ea"/>
                <a:cs typeface="+mn-cs"/>
              </a:rPr>
              <a:t>Universita</a:t>
            </a:r>
            <a:r>
              <a:rPr lang="it-IT" sz="1200" b="0" i="0" kern="1200" dirty="0" smtClean="0">
                <a:solidFill>
                  <a:schemeClr val="tx1"/>
                </a:solidFill>
                <a:effectLst/>
                <a:latin typeface="+mn-lt"/>
                <a:ea typeface="+mn-ea"/>
                <a:cs typeface="+mn-cs"/>
              </a:rPr>
              <a:t>̀ di Calgary, che dopo uno studio su un campione significativo fatto di 19mila giocatori hanno identificato i limiti che portano a fare un gioco d'azzardo a basso rischio di danno.</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Lo studio ha mostrato che il danno cresce in funzione di quanto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frequentemente si gioca d'azzardo e quanto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denaro si gioca.</a:t>
            </a:r>
          </a:p>
          <a:p>
            <a:r>
              <a:rPr lang="it-IT" sz="1200" b="1" i="0" kern="1200" dirty="0" smtClean="0">
                <a:solidFill>
                  <a:schemeClr val="tx1"/>
                </a:solidFill>
                <a:effectLst/>
                <a:latin typeface="+mn-lt"/>
                <a:ea typeface="+mn-ea"/>
                <a:cs typeface="+mn-cs"/>
              </a:rPr>
              <a:t>I limiti ottimali per partecipare al gioco d'azzardo con basso rischio di danno sono tre e vanno soddisfatti tutti e tre:</a:t>
            </a:r>
            <a:endParaRPr lang="it-IT" sz="1200" b="0" i="0" kern="1200" dirty="0" smtClean="0">
              <a:solidFill>
                <a:schemeClr val="tx1"/>
              </a:solidFill>
              <a:effectLst/>
              <a:latin typeface="+mn-lt"/>
              <a:ea typeface="+mn-ea"/>
              <a:cs typeface="+mn-cs"/>
            </a:endParaRPr>
          </a:p>
          <a:p>
            <a:r>
              <a:rPr lang="it-IT" sz="1200" b="1" i="0" kern="1200" dirty="0" smtClean="0">
                <a:solidFill>
                  <a:schemeClr val="tx1"/>
                </a:solidFill>
                <a:effectLst/>
                <a:latin typeface="+mn-lt"/>
                <a:ea typeface="+mn-ea"/>
                <a:cs typeface="+mn-cs"/>
              </a:rPr>
              <a:t>Non giocare d'azzardo </a:t>
            </a:r>
            <a:r>
              <a:rPr lang="it-IT" sz="1200" b="1" i="0" kern="1200" dirty="0" err="1" smtClean="0">
                <a:solidFill>
                  <a:schemeClr val="tx1"/>
                </a:solidFill>
                <a:effectLst/>
                <a:latin typeface="+mn-lt"/>
                <a:ea typeface="+mn-ea"/>
                <a:cs typeface="+mn-cs"/>
              </a:rPr>
              <a:t>piu</a:t>
            </a:r>
            <a:r>
              <a:rPr lang="it-IT" sz="1200" b="1" i="0" kern="1200" dirty="0" smtClean="0">
                <a:solidFill>
                  <a:schemeClr val="tx1"/>
                </a:solidFill>
                <a:effectLst/>
                <a:latin typeface="+mn-lt"/>
                <a:ea typeface="+mn-ea"/>
                <a:cs typeface="+mn-cs"/>
              </a:rPr>
              <a:t>̀ di due-tre volte al mese.</a:t>
            </a:r>
            <a:endParaRPr lang="it-IT" sz="1200" b="0" i="0" kern="1200" dirty="0" smtClean="0">
              <a:solidFill>
                <a:schemeClr val="tx1"/>
              </a:solidFill>
              <a:effectLst/>
              <a:latin typeface="+mn-lt"/>
              <a:ea typeface="+mn-ea"/>
              <a:cs typeface="+mn-cs"/>
            </a:endParaRPr>
          </a:p>
          <a:p>
            <a:r>
              <a:rPr lang="it-IT" sz="1200" b="1" i="0" kern="1200" dirty="0" smtClean="0">
                <a:solidFill>
                  <a:schemeClr val="tx1"/>
                </a:solidFill>
                <a:effectLst/>
                <a:latin typeface="+mn-lt"/>
                <a:ea typeface="+mn-ea"/>
                <a:cs typeface="+mn-cs"/>
              </a:rPr>
              <a:t>Giocare al massimo l'1% del proprio reddito mensile.</a:t>
            </a:r>
            <a:endParaRPr lang="it-IT" sz="1200" b="0" i="0" kern="1200" dirty="0" smtClean="0">
              <a:solidFill>
                <a:schemeClr val="tx1"/>
              </a:solidFill>
              <a:effectLst/>
              <a:latin typeface="+mn-lt"/>
              <a:ea typeface="+mn-ea"/>
              <a:cs typeface="+mn-cs"/>
            </a:endParaRPr>
          </a:p>
          <a:p>
            <a:r>
              <a:rPr lang="it-IT" sz="1200" b="1" i="0" kern="1200" dirty="0" smtClean="0">
                <a:solidFill>
                  <a:schemeClr val="tx1"/>
                </a:solidFill>
                <a:effectLst/>
                <a:latin typeface="+mn-lt"/>
                <a:ea typeface="+mn-ea"/>
                <a:cs typeface="+mn-cs"/>
              </a:rPr>
              <a:t>Qualunque sia il reddito individuale, non giocare in un anno </a:t>
            </a:r>
            <a:r>
              <a:rPr lang="it-IT" sz="1200" b="1" i="0" kern="1200" dirty="0" err="1" smtClean="0">
                <a:solidFill>
                  <a:schemeClr val="tx1"/>
                </a:solidFill>
                <a:effectLst/>
                <a:latin typeface="+mn-lt"/>
                <a:ea typeface="+mn-ea"/>
                <a:cs typeface="+mn-cs"/>
              </a:rPr>
              <a:t>piu</a:t>
            </a:r>
            <a:r>
              <a:rPr lang="it-IT" sz="1200" b="1" i="0" kern="1200" dirty="0" smtClean="0">
                <a:solidFill>
                  <a:schemeClr val="tx1"/>
                </a:solidFill>
                <a:effectLst/>
                <a:latin typeface="+mn-lt"/>
                <a:ea typeface="+mn-ea"/>
                <a:cs typeface="+mn-cs"/>
              </a:rPr>
              <a:t>̀ di 500-1000 dollari.</a:t>
            </a:r>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Questo significa che se un pensionato prende 800 euro di pensione, </a:t>
            </a:r>
            <a:r>
              <a:rPr lang="it-IT" sz="1200" b="0" i="0" kern="1200" dirty="0" err="1" smtClean="0">
                <a:solidFill>
                  <a:schemeClr val="tx1"/>
                </a:solidFill>
                <a:effectLst/>
                <a:latin typeface="+mn-lt"/>
                <a:ea typeface="+mn-ea"/>
                <a:cs typeface="+mn-cs"/>
              </a:rPr>
              <a:t>potra</a:t>
            </a:r>
            <a:r>
              <a:rPr lang="it-IT" sz="1200" b="0" i="0" kern="1200" dirty="0" smtClean="0">
                <a:solidFill>
                  <a:schemeClr val="tx1"/>
                </a:solidFill>
                <a:effectLst/>
                <a:latin typeface="+mn-lt"/>
                <a:ea typeface="+mn-ea"/>
                <a:cs typeface="+mn-cs"/>
              </a:rPr>
              <a:t>̀ giocare al massimo 8 euro in un mese, ma se una persona ha un reddito milionario, è meglio comunque che non giochi nell'anno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di 500-1000 euro. Ed entrambi non devono giocare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di due-tre volte al mese.</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Lo studio si avvale di modelli di regressione logistica che hanno mostrato un significativo aumento del rischio di danno correlato al gioco d'azzardo quando i limiti sopra elencati (sopra) vengono disattesi.</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Dallo studio sono stati esclusi i giocatori di lotterie settimanali a pochi dollari, che risultano meno a rischio di danno vista la scarsa frequenza del gioco, la lontananza temporale dall'estrazione e la piccola cifra investita. Anche nella nostra esperienza clinica sono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pericolosi i giochi azzardo con esito immediato e che possono essere immediatamente e continuamente ripetuti (quali ad esempio new slot, VLT, gratta e vinci, 10e lotto, giochi d'azzardo online).</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Lo stesso gruppo di lavoro canadese ha continuato lo stesso studio ed è arrivato a confermare le conclusioni precedenti, che sono state pubblicate su </a:t>
            </a:r>
            <a:r>
              <a:rPr lang="it-IT" sz="1200" b="0" i="0" kern="1200" dirty="0" err="1" smtClean="0">
                <a:solidFill>
                  <a:schemeClr val="tx1"/>
                </a:solidFill>
                <a:effectLst/>
                <a:latin typeface="+mn-lt"/>
                <a:ea typeface="+mn-ea"/>
                <a:cs typeface="+mn-cs"/>
              </a:rPr>
              <a:t>Addiction</a:t>
            </a:r>
            <a:r>
              <a:rPr lang="it-IT" sz="1200" b="0" i="0" kern="1200" dirty="0" smtClean="0">
                <a:solidFill>
                  <a:schemeClr val="tx1"/>
                </a:solidFill>
                <a:effectLst/>
                <a:latin typeface="+mn-lt"/>
                <a:ea typeface="+mn-ea"/>
                <a:cs typeface="+mn-cs"/>
              </a:rPr>
              <a:t> nel 2012 nell'articolo "</a:t>
            </a:r>
            <a:r>
              <a:rPr lang="it-IT" sz="1200" b="0" i="0" kern="1200" dirty="0" err="1" smtClean="0">
                <a:solidFill>
                  <a:schemeClr val="tx1"/>
                </a:solidFill>
                <a:effectLst/>
                <a:latin typeface="+mn-lt"/>
                <a:ea typeface="+mn-ea"/>
                <a:cs typeface="+mn-cs"/>
              </a:rPr>
              <a:t>Examining</a:t>
            </a:r>
            <a:r>
              <a:rPr lang="it-IT" sz="1200" b="0" i="0" kern="1200" dirty="0" smtClean="0">
                <a:solidFill>
                  <a:schemeClr val="tx1"/>
                </a:solidFill>
                <a:effectLst/>
                <a:latin typeface="+mn-lt"/>
                <a:ea typeface="+mn-ea"/>
                <a:cs typeface="+mn-cs"/>
              </a:rPr>
              <a:t> the </a:t>
            </a:r>
            <a:r>
              <a:rPr lang="it-IT" sz="1200" b="0" i="0" kern="1200" dirty="0" err="1" smtClean="0">
                <a:solidFill>
                  <a:schemeClr val="tx1"/>
                </a:solidFill>
                <a:effectLst/>
                <a:latin typeface="+mn-lt"/>
                <a:ea typeface="+mn-ea"/>
                <a:cs typeface="+mn-cs"/>
              </a:rPr>
              <a:t>predictive</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validity</a:t>
            </a:r>
            <a:r>
              <a:rPr lang="it-IT" sz="1200" b="0" i="0" kern="1200" dirty="0" smtClean="0">
                <a:solidFill>
                  <a:schemeClr val="tx1"/>
                </a:solidFill>
                <a:effectLst/>
                <a:latin typeface="+mn-lt"/>
                <a:ea typeface="+mn-ea"/>
                <a:cs typeface="+mn-cs"/>
              </a:rPr>
              <a:t> of </a:t>
            </a:r>
            <a:r>
              <a:rPr lang="it-IT" sz="1200" b="0" i="0" kern="1200" dirty="0" err="1" smtClean="0">
                <a:solidFill>
                  <a:schemeClr val="tx1"/>
                </a:solidFill>
                <a:effectLst/>
                <a:latin typeface="+mn-lt"/>
                <a:ea typeface="+mn-ea"/>
                <a:cs typeface="+mn-cs"/>
              </a:rPr>
              <a:t>low-risk</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gambling</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limits</a:t>
            </a:r>
            <a:r>
              <a:rPr lang="it-IT" sz="1200" b="0" i="0" kern="1200" dirty="0" smtClean="0">
                <a:solidFill>
                  <a:schemeClr val="tx1"/>
                </a:solidFill>
                <a:effectLst/>
                <a:latin typeface="+mn-lt"/>
                <a:ea typeface="+mn-ea"/>
                <a:cs typeface="+mn-cs"/>
              </a:rPr>
              <a:t> with </a:t>
            </a:r>
            <a:r>
              <a:rPr lang="it-IT" sz="1200" b="0" i="0" kern="1200" dirty="0" err="1" smtClean="0">
                <a:solidFill>
                  <a:schemeClr val="tx1"/>
                </a:solidFill>
                <a:effectLst/>
                <a:latin typeface="+mn-lt"/>
                <a:ea typeface="+mn-ea"/>
                <a:cs typeface="+mn-cs"/>
              </a:rPr>
              <a:t>longitudinal</a:t>
            </a:r>
            <a:r>
              <a:rPr lang="it-IT" sz="1200" b="0" i="0" kern="1200" dirty="0" smtClean="0">
                <a:solidFill>
                  <a:schemeClr val="tx1"/>
                </a:solidFill>
                <a:effectLst/>
                <a:latin typeface="+mn-lt"/>
                <a:ea typeface="+mn-ea"/>
                <a:cs typeface="+mn-cs"/>
              </a:rPr>
              <a:t> data" [4].</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E' giunta l'ora di cominciare a fare prevenzione parlando chiaro, parlando di limiti quantificabili e non di "</a:t>
            </a:r>
            <a:r>
              <a:rPr lang="it-IT" sz="1200" b="0" i="0" kern="1200" dirty="0" err="1" smtClean="0">
                <a:solidFill>
                  <a:schemeClr val="tx1"/>
                </a:solidFill>
                <a:effectLst/>
                <a:latin typeface="+mn-lt"/>
                <a:ea typeface="+mn-ea"/>
                <a:cs typeface="+mn-cs"/>
              </a:rPr>
              <a:t>fuffa</a:t>
            </a:r>
            <a:r>
              <a:rPr lang="it-IT" sz="1200" b="0" i="0" kern="1200" dirty="0" smtClean="0">
                <a:solidFill>
                  <a:schemeClr val="tx1"/>
                </a:solidFill>
                <a:effectLst/>
                <a:latin typeface="+mn-lt"/>
                <a:ea typeface="+mn-ea"/>
                <a:cs typeface="+mn-cs"/>
              </a:rPr>
              <a:t>" che finge di dare avvertenze, ma in </a:t>
            </a:r>
            <a:r>
              <a:rPr lang="it-IT" sz="1200" b="0" i="0" kern="1200" dirty="0" err="1" smtClean="0">
                <a:solidFill>
                  <a:schemeClr val="tx1"/>
                </a:solidFill>
                <a:effectLst/>
                <a:latin typeface="+mn-lt"/>
                <a:ea typeface="+mn-ea"/>
                <a:cs typeface="+mn-cs"/>
              </a:rPr>
              <a:t>realta</a:t>
            </a:r>
            <a:r>
              <a:rPr lang="it-IT" sz="1200" b="0" i="0" kern="1200" dirty="0" smtClean="0">
                <a:solidFill>
                  <a:schemeClr val="tx1"/>
                </a:solidFill>
                <a:effectLst/>
                <a:latin typeface="+mn-lt"/>
                <a:ea typeface="+mn-ea"/>
                <a:cs typeface="+mn-cs"/>
              </a:rPr>
              <a:t>̀ confonde e probabilmente ha il solo scopo di evitare denunce per danni provocati dal gioco d'azzardo.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lgn="just"/>
            <a:r>
              <a:rPr lang="it-IT" sz="1200" b="1" dirty="0" smtClean="0">
                <a:solidFill>
                  <a:schemeClr val="tx2"/>
                </a:solidFill>
              </a:rPr>
              <a:t>Essere dentro un gruppo di giocatori</a:t>
            </a:r>
            <a:r>
              <a:rPr lang="it-IT" sz="1200" b="1" baseline="0" dirty="0" smtClean="0">
                <a:solidFill>
                  <a:schemeClr val="tx2"/>
                </a:solidFill>
              </a:rPr>
              <a:t> può facilitare il consolidamento di atteggiamenti disfunzionali attraverso il rinforzo promosso da atteggiamenti di comprensione, supporto, </a:t>
            </a:r>
            <a:r>
              <a:rPr lang="it-IT" sz="1200" b="1" baseline="0" dirty="0" err="1" smtClean="0">
                <a:solidFill>
                  <a:schemeClr val="tx2"/>
                </a:solidFill>
              </a:rPr>
              <a:t>solidarizzazione</a:t>
            </a:r>
            <a:r>
              <a:rPr lang="it-IT" sz="1200" b="1" baseline="0" dirty="0" smtClean="0">
                <a:solidFill>
                  <a:schemeClr val="tx2"/>
                </a:solidFill>
              </a:rPr>
              <a:t> </a:t>
            </a:r>
          </a:p>
          <a:p>
            <a:pPr lvl="0" algn="just"/>
            <a:endParaRPr lang="it-IT" sz="1200" b="1" baseline="0" dirty="0" smtClean="0">
              <a:solidFill>
                <a:schemeClr val="tx2"/>
              </a:solidFill>
            </a:endParaRPr>
          </a:p>
          <a:p>
            <a:r>
              <a:rPr lang="it-IT" sz="1200" b="1" baseline="0" dirty="0" smtClean="0">
                <a:solidFill>
                  <a:schemeClr val="tx2"/>
                </a:solidFill>
              </a:rPr>
              <a:t>4-</a:t>
            </a:r>
            <a:r>
              <a:rPr lang="it-IT" sz="1200" b="0" i="0" kern="1200" dirty="0" smtClean="0">
                <a:solidFill>
                  <a:schemeClr val="tx1"/>
                </a:solidFill>
                <a:effectLst/>
                <a:latin typeface="+mn-lt"/>
                <a:ea typeface="+mn-ea"/>
                <a:cs typeface="+mn-cs"/>
              </a:rPr>
              <a:t>Per aiutarci ad andare oltre le raccomandazioni generiche e paternalistiche, che tanto assomigliano a certe ipocrite preoccupazioni e si riferiscono a un fantomatico "gioco responsabile", possiamo prendere in considerazione uno studio canadese pubblicato su </a:t>
            </a:r>
            <a:r>
              <a:rPr lang="it-IT" sz="1200" b="0" i="0" kern="1200" dirty="0" err="1" smtClean="0">
                <a:solidFill>
                  <a:schemeClr val="tx1"/>
                </a:solidFill>
                <a:effectLst/>
                <a:latin typeface="+mn-lt"/>
                <a:ea typeface="+mn-ea"/>
                <a:cs typeface="+mn-cs"/>
              </a:rPr>
              <a:t>Addiction</a:t>
            </a:r>
            <a:r>
              <a:rPr lang="it-IT" sz="1200" b="0" i="0" kern="1200" dirty="0" smtClean="0">
                <a:solidFill>
                  <a:schemeClr val="tx1"/>
                </a:solidFill>
                <a:effectLst/>
                <a:latin typeface="+mn-lt"/>
                <a:ea typeface="+mn-ea"/>
                <a:cs typeface="+mn-cs"/>
              </a:rPr>
              <a:t> [3], che finalmente esplicita in unità di misura quantificabili, quali sono i limiti economici e temporali che rendono il gioco d'azzardo meno dannoso.</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Mi riferisco a "</a:t>
            </a:r>
            <a:r>
              <a:rPr lang="it-IT" sz="1200" b="0" i="0" kern="1200" dirty="0" err="1" smtClean="0">
                <a:solidFill>
                  <a:schemeClr val="tx1"/>
                </a:solidFill>
                <a:effectLst/>
                <a:latin typeface="+mn-lt"/>
                <a:ea typeface="+mn-ea"/>
                <a:cs typeface="+mn-cs"/>
              </a:rPr>
              <a:t>Risk</a:t>
            </a:r>
            <a:r>
              <a:rPr lang="it-IT" sz="1200" b="0" i="0" kern="1200" dirty="0" smtClean="0">
                <a:solidFill>
                  <a:schemeClr val="tx1"/>
                </a:solidFill>
                <a:effectLst/>
                <a:latin typeface="+mn-lt"/>
                <a:ea typeface="+mn-ea"/>
                <a:cs typeface="+mn-cs"/>
              </a:rPr>
              <a:t> of </a:t>
            </a:r>
            <a:r>
              <a:rPr lang="it-IT" sz="1200" b="0" i="0" kern="1200" dirty="0" err="1" smtClean="0">
                <a:solidFill>
                  <a:schemeClr val="tx1"/>
                </a:solidFill>
                <a:effectLst/>
                <a:latin typeface="+mn-lt"/>
                <a:ea typeface="+mn-ea"/>
                <a:cs typeface="+mn-cs"/>
              </a:rPr>
              <a:t>harm</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among</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gamblers</a:t>
            </a:r>
            <a:r>
              <a:rPr lang="it-IT" sz="1200" b="0" i="0" kern="1200" dirty="0" smtClean="0">
                <a:solidFill>
                  <a:schemeClr val="tx1"/>
                </a:solidFill>
                <a:effectLst/>
                <a:latin typeface="+mn-lt"/>
                <a:ea typeface="+mn-ea"/>
                <a:cs typeface="+mn-cs"/>
              </a:rPr>
              <a:t> in the general </a:t>
            </a:r>
            <a:r>
              <a:rPr lang="it-IT" sz="1200" b="0" i="0" kern="1200" dirty="0" err="1" smtClean="0">
                <a:solidFill>
                  <a:schemeClr val="tx1"/>
                </a:solidFill>
                <a:effectLst/>
                <a:latin typeface="+mn-lt"/>
                <a:ea typeface="+mn-ea"/>
                <a:cs typeface="+mn-cs"/>
              </a:rPr>
              <a:t>population</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as</a:t>
            </a:r>
            <a:r>
              <a:rPr lang="it-IT" sz="1200" b="0" i="0" kern="1200" dirty="0" smtClean="0">
                <a:solidFill>
                  <a:schemeClr val="tx1"/>
                </a:solidFill>
                <a:effectLst/>
                <a:latin typeface="+mn-lt"/>
                <a:ea typeface="+mn-ea"/>
                <a:cs typeface="+mn-cs"/>
              </a:rPr>
              <a:t> a </a:t>
            </a:r>
            <a:r>
              <a:rPr lang="it-IT" sz="1200" b="0" i="0" kern="1200" dirty="0" err="1" smtClean="0">
                <a:solidFill>
                  <a:schemeClr val="tx1"/>
                </a:solidFill>
                <a:effectLst/>
                <a:latin typeface="+mn-lt"/>
                <a:ea typeface="+mn-ea"/>
                <a:cs typeface="+mn-cs"/>
              </a:rPr>
              <a:t>function</a:t>
            </a:r>
            <a:r>
              <a:rPr lang="it-IT" sz="1200" b="0" i="0" kern="1200" dirty="0" smtClean="0">
                <a:solidFill>
                  <a:schemeClr val="tx1"/>
                </a:solidFill>
                <a:effectLst/>
                <a:latin typeface="+mn-lt"/>
                <a:ea typeface="+mn-ea"/>
                <a:cs typeface="+mn-cs"/>
              </a:rPr>
              <a:t> of </a:t>
            </a:r>
            <a:r>
              <a:rPr lang="it-IT" sz="1200" b="0" i="0" kern="1200" dirty="0" err="1" smtClean="0">
                <a:solidFill>
                  <a:schemeClr val="tx1"/>
                </a:solidFill>
                <a:effectLst/>
                <a:latin typeface="+mn-lt"/>
                <a:ea typeface="+mn-ea"/>
                <a:cs typeface="+mn-cs"/>
              </a:rPr>
              <a:t>level</a:t>
            </a:r>
            <a:r>
              <a:rPr lang="it-IT" sz="1200" b="0" i="0" kern="1200" dirty="0" smtClean="0">
                <a:solidFill>
                  <a:schemeClr val="tx1"/>
                </a:solidFill>
                <a:effectLst/>
                <a:latin typeface="+mn-lt"/>
                <a:ea typeface="+mn-ea"/>
                <a:cs typeface="+mn-cs"/>
              </a:rPr>
              <a:t> of </a:t>
            </a:r>
            <a:r>
              <a:rPr lang="it-IT" sz="1200" b="0" i="0" kern="1200" dirty="0" err="1" smtClean="0">
                <a:solidFill>
                  <a:schemeClr val="tx1"/>
                </a:solidFill>
                <a:effectLst/>
                <a:latin typeface="+mn-lt"/>
                <a:ea typeface="+mn-ea"/>
                <a:cs typeface="+mn-cs"/>
              </a:rPr>
              <a:t>participation</a:t>
            </a:r>
            <a:r>
              <a:rPr lang="it-IT" sz="1200" b="0" i="0" kern="1200" dirty="0" smtClean="0">
                <a:solidFill>
                  <a:schemeClr val="tx1"/>
                </a:solidFill>
                <a:effectLst/>
                <a:latin typeface="+mn-lt"/>
                <a:ea typeface="+mn-ea"/>
                <a:cs typeface="+mn-cs"/>
              </a:rPr>
              <a:t> in </a:t>
            </a:r>
            <a:r>
              <a:rPr lang="it-IT" sz="1200" b="0" i="0" kern="1200" dirty="0" err="1" smtClean="0">
                <a:solidFill>
                  <a:schemeClr val="tx1"/>
                </a:solidFill>
                <a:effectLst/>
                <a:latin typeface="+mn-lt"/>
                <a:ea typeface="+mn-ea"/>
                <a:cs typeface="+mn-cs"/>
              </a:rPr>
              <a:t>gambling</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activities</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Addiction</a:t>
            </a:r>
            <a:r>
              <a:rPr lang="it-IT" sz="1200" b="0" i="0" kern="1200" dirty="0" smtClean="0">
                <a:solidFill>
                  <a:schemeClr val="tx1"/>
                </a:solidFill>
                <a:effectLst/>
                <a:latin typeface="+mn-lt"/>
                <a:ea typeface="+mn-ea"/>
                <a:cs typeface="+mn-cs"/>
              </a:rPr>
              <a:t>, 101, 570–580, 2006) di </a:t>
            </a:r>
            <a:r>
              <a:rPr lang="it-IT" sz="1200" b="0" i="0" kern="1200" dirty="0" err="1" smtClean="0">
                <a:solidFill>
                  <a:schemeClr val="tx1"/>
                </a:solidFill>
                <a:effectLst/>
                <a:latin typeface="+mn-lt"/>
                <a:ea typeface="+mn-ea"/>
                <a:cs typeface="+mn-cs"/>
              </a:rPr>
              <a:t>Currie</a:t>
            </a:r>
            <a:r>
              <a:rPr lang="it-IT" sz="1200" b="0" i="0" kern="1200" dirty="0" smtClean="0">
                <a:solidFill>
                  <a:schemeClr val="tx1"/>
                </a:solidFill>
                <a:effectLst/>
                <a:latin typeface="+mn-lt"/>
                <a:ea typeface="+mn-ea"/>
                <a:cs typeface="+mn-cs"/>
              </a:rPr>
              <a:t> e colleghi dell'</a:t>
            </a:r>
            <a:r>
              <a:rPr lang="it-IT" sz="1200" b="0" i="0" kern="1200" dirty="0" err="1" smtClean="0">
                <a:solidFill>
                  <a:schemeClr val="tx1"/>
                </a:solidFill>
                <a:effectLst/>
                <a:latin typeface="+mn-lt"/>
                <a:ea typeface="+mn-ea"/>
                <a:cs typeface="+mn-cs"/>
              </a:rPr>
              <a:t>Universita</a:t>
            </a:r>
            <a:r>
              <a:rPr lang="it-IT" sz="1200" b="0" i="0" kern="1200" dirty="0" smtClean="0">
                <a:solidFill>
                  <a:schemeClr val="tx1"/>
                </a:solidFill>
                <a:effectLst/>
                <a:latin typeface="+mn-lt"/>
                <a:ea typeface="+mn-ea"/>
                <a:cs typeface="+mn-cs"/>
              </a:rPr>
              <a:t>̀ di Calgary, che dopo uno studio su un campione significativo fatto di 19mila giocatori hanno identificato i limiti che portano a fare un gioco d'azzardo a basso rischio di danno.</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Lo studio ha mostrato che il danno cresce in funzione di quanto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frequentemente si gioca d'azzardo e quanto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denaro si gioca.</a:t>
            </a:r>
          </a:p>
          <a:p>
            <a:r>
              <a:rPr lang="it-IT" sz="1200" b="1" i="0" kern="1200" dirty="0" smtClean="0">
                <a:solidFill>
                  <a:schemeClr val="tx1"/>
                </a:solidFill>
                <a:effectLst/>
                <a:latin typeface="+mn-lt"/>
                <a:ea typeface="+mn-ea"/>
                <a:cs typeface="+mn-cs"/>
              </a:rPr>
              <a:t>I limiti ottimali per partecipare al gioco d'azzardo con basso rischio di danno sono tre e vanno soddisfatti tutti e tre:</a:t>
            </a:r>
            <a:endParaRPr lang="it-IT" sz="1200" b="0" i="0" kern="1200" dirty="0" smtClean="0">
              <a:solidFill>
                <a:schemeClr val="tx1"/>
              </a:solidFill>
              <a:effectLst/>
              <a:latin typeface="+mn-lt"/>
              <a:ea typeface="+mn-ea"/>
              <a:cs typeface="+mn-cs"/>
            </a:endParaRPr>
          </a:p>
          <a:p>
            <a:r>
              <a:rPr lang="it-IT" sz="1200" b="1" i="0" kern="1200" dirty="0" smtClean="0">
                <a:solidFill>
                  <a:schemeClr val="tx1"/>
                </a:solidFill>
                <a:effectLst/>
                <a:latin typeface="+mn-lt"/>
                <a:ea typeface="+mn-ea"/>
                <a:cs typeface="+mn-cs"/>
              </a:rPr>
              <a:t>Non giocare d'azzardo </a:t>
            </a:r>
            <a:r>
              <a:rPr lang="it-IT" sz="1200" b="1" i="0" kern="1200" dirty="0" err="1" smtClean="0">
                <a:solidFill>
                  <a:schemeClr val="tx1"/>
                </a:solidFill>
                <a:effectLst/>
                <a:latin typeface="+mn-lt"/>
                <a:ea typeface="+mn-ea"/>
                <a:cs typeface="+mn-cs"/>
              </a:rPr>
              <a:t>piu</a:t>
            </a:r>
            <a:r>
              <a:rPr lang="it-IT" sz="1200" b="1" i="0" kern="1200" dirty="0" smtClean="0">
                <a:solidFill>
                  <a:schemeClr val="tx1"/>
                </a:solidFill>
                <a:effectLst/>
                <a:latin typeface="+mn-lt"/>
                <a:ea typeface="+mn-ea"/>
                <a:cs typeface="+mn-cs"/>
              </a:rPr>
              <a:t>̀ di due-tre volte al mese.</a:t>
            </a:r>
            <a:endParaRPr lang="it-IT" sz="1200" b="0" i="0" kern="1200" dirty="0" smtClean="0">
              <a:solidFill>
                <a:schemeClr val="tx1"/>
              </a:solidFill>
              <a:effectLst/>
              <a:latin typeface="+mn-lt"/>
              <a:ea typeface="+mn-ea"/>
              <a:cs typeface="+mn-cs"/>
            </a:endParaRPr>
          </a:p>
          <a:p>
            <a:r>
              <a:rPr lang="it-IT" sz="1200" b="1" i="0" kern="1200" dirty="0" smtClean="0">
                <a:solidFill>
                  <a:schemeClr val="tx1"/>
                </a:solidFill>
                <a:effectLst/>
                <a:latin typeface="+mn-lt"/>
                <a:ea typeface="+mn-ea"/>
                <a:cs typeface="+mn-cs"/>
              </a:rPr>
              <a:t>Giocare al massimo l'1% del proprio reddito mensile.</a:t>
            </a:r>
            <a:endParaRPr lang="it-IT" sz="1200" b="0" i="0" kern="1200" dirty="0" smtClean="0">
              <a:solidFill>
                <a:schemeClr val="tx1"/>
              </a:solidFill>
              <a:effectLst/>
              <a:latin typeface="+mn-lt"/>
              <a:ea typeface="+mn-ea"/>
              <a:cs typeface="+mn-cs"/>
            </a:endParaRPr>
          </a:p>
          <a:p>
            <a:r>
              <a:rPr lang="it-IT" sz="1200" b="1" i="0" kern="1200" dirty="0" smtClean="0">
                <a:solidFill>
                  <a:schemeClr val="tx1"/>
                </a:solidFill>
                <a:effectLst/>
                <a:latin typeface="+mn-lt"/>
                <a:ea typeface="+mn-ea"/>
                <a:cs typeface="+mn-cs"/>
              </a:rPr>
              <a:t>Qualunque sia il reddito individuale, non giocare in un anno </a:t>
            </a:r>
            <a:r>
              <a:rPr lang="it-IT" sz="1200" b="1" i="0" kern="1200" dirty="0" err="1" smtClean="0">
                <a:solidFill>
                  <a:schemeClr val="tx1"/>
                </a:solidFill>
                <a:effectLst/>
                <a:latin typeface="+mn-lt"/>
                <a:ea typeface="+mn-ea"/>
                <a:cs typeface="+mn-cs"/>
              </a:rPr>
              <a:t>piu</a:t>
            </a:r>
            <a:r>
              <a:rPr lang="it-IT" sz="1200" b="1" i="0" kern="1200" dirty="0" smtClean="0">
                <a:solidFill>
                  <a:schemeClr val="tx1"/>
                </a:solidFill>
                <a:effectLst/>
                <a:latin typeface="+mn-lt"/>
                <a:ea typeface="+mn-ea"/>
                <a:cs typeface="+mn-cs"/>
              </a:rPr>
              <a:t>̀ di 500-1000 dollari.</a:t>
            </a:r>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Questo significa che se un pensionato prende 800 euro di pensione, </a:t>
            </a:r>
            <a:r>
              <a:rPr lang="it-IT" sz="1200" b="0" i="0" kern="1200" dirty="0" err="1" smtClean="0">
                <a:solidFill>
                  <a:schemeClr val="tx1"/>
                </a:solidFill>
                <a:effectLst/>
                <a:latin typeface="+mn-lt"/>
                <a:ea typeface="+mn-ea"/>
                <a:cs typeface="+mn-cs"/>
              </a:rPr>
              <a:t>potra</a:t>
            </a:r>
            <a:r>
              <a:rPr lang="it-IT" sz="1200" b="0" i="0" kern="1200" dirty="0" smtClean="0">
                <a:solidFill>
                  <a:schemeClr val="tx1"/>
                </a:solidFill>
                <a:effectLst/>
                <a:latin typeface="+mn-lt"/>
                <a:ea typeface="+mn-ea"/>
                <a:cs typeface="+mn-cs"/>
              </a:rPr>
              <a:t>̀ giocare al massimo 8 euro in un mese, ma se una persona ha un reddito milionario, è meglio comunque che non giochi nell'anno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di 500-1000 euro. Ed entrambi non devono giocare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di due-tre volte al mese.</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Lo studio si avvale di modelli di regressione logistica che hanno mostrato un significativo aumento del rischio di danno correlato al gioco d'azzardo quando i limiti sopra elencati (sopra) vengono disattesi.</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Dallo studio sono stati esclusi i giocatori di lotterie settimanali a pochi dollari, che risultano meno a rischio di danno vista la scarsa frequenza del gioco, la lontananza temporale dall'estrazione e la piccola cifra investita. Anche nella nostra esperienza clinica sono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pericolosi i giochi azzardo con esito immediato e che possono essere immediatamente e continuamente ripetuti (quali ad esempio new slot, VLT, gratta e vinci, 10e lotto, giochi d'azzardo online).</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Lo stesso gruppo di lavoro canadese ha continuato lo stesso studio ed è arrivato a confermare le conclusioni precedenti, che sono state pubblicate su </a:t>
            </a:r>
            <a:r>
              <a:rPr lang="it-IT" sz="1200" b="0" i="0" kern="1200" dirty="0" err="1" smtClean="0">
                <a:solidFill>
                  <a:schemeClr val="tx1"/>
                </a:solidFill>
                <a:effectLst/>
                <a:latin typeface="+mn-lt"/>
                <a:ea typeface="+mn-ea"/>
                <a:cs typeface="+mn-cs"/>
              </a:rPr>
              <a:t>Addiction</a:t>
            </a:r>
            <a:r>
              <a:rPr lang="it-IT" sz="1200" b="0" i="0" kern="1200" dirty="0" smtClean="0">
                <a:solidFill>
                  <a:schemeClr val="tx1"/>
                </a:solidFill>
                <a:effectLst/>
                <a:latin typeface="+mn-lt"/>
                <a:ea typeface="+mn-ea"/>
                <a:cs typeface="+mn-cs"/>
              </a:rPr>
              <a:t> nel 2012 nell'articolo "</a:t>
            </a:r>
            <a:r>
              <a:rPr lang="it-IT" sz="1200" b="0" i="0" kern="1200" dirty="0" err="1" smtClean="0">
                <a:solidFill>
                  <a:schemeClr val="tx1"/>
                </a:solidFill>
                <a:effectLst/>
                <a:latin typeface="+mn-lt"/>
                <a:ea typeface="+mn-ea"/>
                <a:cs typeface="+mn-cs"/>
              </a:rPr>
              <a:t>Examining</a:t>
            </a:r>
            <a:r>
              <a:rPr lang="it-IT" sz="1200" b="0" i="0" kern="1200" dirty="0" smtClean="0">
                <a:solidFill>
                  <a:schemeClr val="tx1"/>
                </a:solidFill>
                <a:effectLst/>
                <a:latin typeface="+mn-lt"/>
                <a:ea typeface="+mn-ea"/>
                <a:cs typeface="+mn-cs"/>
              </a:rPr>
              <a:t> the </a:t>
            </a:r>
            <a:r>
              <a:rPr lang="it-IT" sz="1200" b="0" i="0" kern="1200" dirty="0" err="1" smtClean="0">
                <a:solidFill>
                  <a:schemeClr val="tx1"/>
                </a:solidFill>
                <a:effectLst/>
                <a:latin typeface="+mn-lt"/>
                <a:ea typeface="+mn-ea"/>
                <a:cs typeface="+mn-cs"/>
              </a:rPr>
              <a:t>predictive</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validity</a:t>
            </a:r>
            <a:r>
              <a:rPr lang="it-IT" sz="1200" b="0" i="0" kern="1200" dirty="0" smtClean="0">
                <a:solidFill>
                  <a:schemeClr val="tx1"/>
                </a:solidFill>
                <a:effectLst/>
                <a:latin typeface="+mn-lt"/>
                <a:ea typeface="+mn-ea"/>
                <a:cs typeface="+mn-cs"/>
              </a:rPr>
              <a:t> of </a:t>
            </a:r>
            <a:r>
              <a:rPr lang="it-IT" sz="1200" b="0" i="0" kern="1200" dirty="0" err="1" smtClean="0">
                <a:solidFill>
                  <a:schemeClr val="tx1"/>
                </a:solidFill>
                <a:effectLst/>
                <a:latin typeface="+mn-lt"/>
                <a:ea typeface="+mn-ea"/>
                <a:cs typeface="+mn-cs"/>
              </a:rPr>
              <a:t>low-risk</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gambling</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limits</a:t>
            </a:r>
            <a:r>
              <a:rPr lang="it-IT" sz="1200" b="0" i="0" kern="1200" dirty="0" smtClean="0">
                <a:solidFill>
                  <a:schemeClr val="tx1"/>
                </a:solidFill>
                <a:effectLst/>
                <a:latin typeface="+mn-lt"/>
                <a:ea typeface="+mn-ea"/>
                <a:cs typeface="+mn-cs"/>
              </a:rPr>
              <a:t> with </a:t>
            </a:r>
            <a:r>
              <a:rPr lang="it-IT" sz="1200" b="0" i="0" kern="1200" dirty="0" err="1" smtClean="0">
                <a:solidFill>
                  <a:schemeClr val="tx1"/>
                </a:solidFill>
                <a:effectLst/>
                <a:latin typeface="+mn-lt"/>
                <a:ea typeface="+mn-ea"/>
                <a:cs typeface="+mn-cs"/>
              </a:rPr>
              <a:t>longitudinal</a:t>
            </a:r>
            <a:r>
              <a:rPr lang="it-IT" sz="1200" b="0" i="0" kern="1200" dirty="0" smtClean="0">
                <a:solidFill>
                  <a:schemeClr val="tx1"/>
                </a:solidFill>
                <a:effectLst/>
                <a:latin typeface="+mn-lt"/>
                <a:ea typeface="+mn-ea"/>
                <a:cs typeface="+mn-cs"/>
              </a:rPr>
              <a:t> data" [4].</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E' giunta l'ora di cominciare a fare prevenzione parlando chiaro, parlando di limiti quantificabili e non di "</a:t>
            </a:r>
            <a:r>
              <a:rPr lang="it-IT" sz="1200" b="0" i="0" kern="1200" dirty="0" err="1" smtClean="0">
                <a:solidFill>
                  <a:schemeClr val="tx1"/>
                </a:solidFill>
                <a:effectLst/>
                <a:latin typeface="+mn-lt"/>
                <a:ea typeface="+mn-ea"/>
                <a:cs typeface="+mn-cs"/>
              </a:rPr>
              <a:t>fuffa</a:t>
            </a:r>
            <a:r>
              <a:rPr lang="it-IT" sz="1200" b="0" i="0" kern="1200" dirty="0" smtClean="0">
                <a:solidFill>
                  <a:schemeClr val="tx1"/>
                </a:solidFill>
                <a:effectLst/>
                <a:latin typeface="+mn-lt"/>
                <a:ea typeface="+mn-ea"/>
                <a:cs typeface="+mn-cs"/>
              </a:rPr>
              <a:t>" che finge di dare avvertenze, ma in </a:t>
            </a:r>
            <a:r>
              <a:rPr lang="it-IT" sz="1200" b="0" i="0" kern="1200" dirty="0" err="1" smtClean="0">
                <a:solidFill>
                  <a:schemeClr val="tx1"/>
                </a:solidFill>
                <a:effectLst/>
                <a:latin typeface="+mn-lt"/>
                <a:ea typeface="+mn-ea"/>
                <a:cs typeface="+mn-cs"/>
              </a:rPr>
              <a:t>realta</a:t>
            </a:r>
            <a:r>
              <a:rPr lang="it-IT" sz="1200" b="0" i="0" kern="1200" dirty="0" smtClean="0">
                <a:solidFill>
                  <a:schemeClr val="tx1"/>
                </a:solidFill>
                <a:effectLst/>
                <a:latin typeface="+mn-lt"/>
                <a:ea typeface="+mn-ea"/>
                <a:cs typeface="+mn-cs"/>
              </a:rPr>
              <a:t>̀ confonde e probabilmente ha il solo scopo di evitare denunce per danni provocati dal gioco d'azzardo.</a:t>
            </a:r>
          </a:p>
          <a:p>
            <a:pPr lvl="0" algn="just"/>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solidFill>
                  <a:prstClr val="black"/>
                </a:solidFill>
              </a:rPr>
              <a:pPr/>
              <a:t>17</a:t>
            </a:fld>
            <a:endParaRPr lang="it-IT">
              <a:solidFill>
                <a:prstClr val="black"/>
              </a:solidFill>
            </a:endParaRPr>
          </a:p>
        </p:txBody>
      </p:sp>
    </p:spTree>
    <p:extLst>
      <p:ext uri="{BB962C8B-B14F-4D97-AF65-F5344CB8AC3E}">
        <p14:creationId xmlns:p14="http://schemas.microsoft.com/office/powerpoint/2010/main" val="3683507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lvl="0" indent="-171450" algn="just">
              <a:buFont typeface="Arial" charset="0"/>
              <a:buChar char="•"/>
            </a:pPr>
            <a:r>
              <a:rPr lang="it-IT" sz="1200" b="1" dirty="0" smtClean="0">
                <a:solidFill>
                  <a:schemeClr val="tx2"/>
                </a:solidFill>
              </a:rPr>
              <a:t>Stimola</a:t>
            </a:r>
            <a:r>
              <a:rPr lang="it-IT" sz="1200" b="1" baseline="0" dirty="0" smtClean="0">
                <a:solidFill>
                  <a:schemeClr val="tx2"/>
                </a:solidFill>
              </a:rPr>
              <a:t> maggiormente il ginocchio del corpo calloso e la parte anteriore della corteccia cingolata anteriore, mentre la area anteriore dell’insula (consapevolezza degli stati corporei e coscienza emozionale è attivata in modo consimile a quanto avviene nella vincita) </a:t>
            </a:r>
            <a:r>
              <a:rPr lang="it-IT" sz="1200" b="1" dirty="0" smtClean="0">
                <a:solidFill>
                  <a:schemeClr val="tx2"/>
                </a:solidFill>
              </a:rPr>
              <a:t>Essere dentro un gruppo di giocatori</a:t>
            </a:r>
            <a:r>
              <a:rPr lang="it-IT" sz="1200" b="1" baseline="0" dirty="0" smtClean="0">
                <a:solidFill>
                  <a:schemeClr val="tx2"/>
                </a:solidFill>
              </a:rPr>
              <a:t> può facilitare il consolidamento di atteggiamenti disfunzionali attraverso il rinforzo promosso da atteggiamenti di comprensione, supporto, </a:t>
            </a:r>
            <a:r>
              <a:rPr lang="it-IT" sz="1200" b="1" baseline="0" dirty="0" err="1" smtClean="0">
                <a:solidFill>
                  <a:schemeClr val="tx2"/>
                </a:solidFill>
              </a:rPr>
              <a:t>solidarizzazione</a:t>
            </a:r>
            <a:r>
              <a:rPr lang="it-IT" sz="1200" b="1" baseline="0" dirty="0" smtClean="0">
                <a:solidFill>
                  <a:schemeClr val="tx2"/>
                </a:solidFill>
              </a:rPr>
              <a:t>. </a:t>
            </a:r>
          </a:p>
          <a:p>
            <a:pPr lvl="0" algn="just"/>
            <a:endParaRPr lang="it-IT" sz="1200" b="1" baseline="0" dirty="0" smtClean="0">
              <a:solidFill>
                <a:schemeClr val="tx2"/>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Le convinzioni dei giocatori d’azzardo Dai primi studi sulle convinzioni e i pensieri comuni nei giocatori patologici si è via via raffinata la classificazione delle distorsioni cognitive ed è oggi possibile avere un’idea un po’ più chiara sulle “trappole mentali” in cui moltissimi di loro cadono. Le convinzioni del giocatore d’azzardo, purtroppo, hanno la stessa caratteristica di quelle riscontrabili negli altri disturbi: sono molto resistenti al cambiamento, così tanto da sopravvivere alle prove di realtà. Un giocatore, posto davanti ad una evidenza oggettiva che si contrapponga a quanto egli crede, riuscirà senza molta difficoltà a trovare “prove” che gli consentano di continuare a supportare la vecchia convinzione. Ecco alcuni </a:t>
            </a:r>
            <a:r>
              <a:rPr lang="it-IT" sz="1200" kern="1200" dirty="0" err="1" smtClean="0">
                <a:solidFill>
                  <a:schemeClr val="tx1"/>
                </a:solidFill>
                <a:effectLst/>
                <a:latin typeface="+mn-lt"/>
                <a:ea typeface="+mn-ea"/>
                <a:cs typeface="+mn-cs"/>
              </a:rPr>
              <a:t>esempi.Un</a:t>
            </a:r>
            <a:r>
              <a:rPr lang="it-IT" sz="1200" kern="1200" dirty="0" smtClean="0">
                <a:solidFill>
                  <a:schemeClr val="tx1"/>
                </a:solidFill>
                <a:effectLst/>
                <a:latin typeface="+mn-lt"/>
                <a:ea typeface="+mn-ea"/>
                <a:cs typeface="+mn-cs"/>
              </a:rPr>
              <a:t> errore di pensiero tipico di chi ha problemi con il gioco d’azzardo è definito correlazione illusoria, cioè la convinzione che esista una relazione, un nesso di causa-effetto tra elementi, anche in mancanza di prove che la supportino. Un esempio potrebbe essere quello di qualcuno che creda di avere buone probabilità di aver azzeccato la propria scommessa perché allo sportello della Sala da Gioco l’impiegata indossava un vestito del suo colore preferito. Anche se questo è un esempio tanto estremo da sembrare inverosimile, può dimostrare quanto alcune conclusioni possano essere viziate da questo tipo di errore </a:t>
            </a:r>
            <a:r>
              <a:rPr lang="it-IT" sz="1200" kern="1200" dirty="0" err="1" smtClean="0">
                <a:solidFill>
                  <a:schemeClr val="tx1"/>
                </a:solidFill>
                <a:effectLst/>
                <a:latin typeface="+mn-lt"/>
                <a:ea typeface="+mn-ea"/>
                <a:cs typeface="+mn-cs"/>
              </a:rPr>
              <a:t>cognitivo.Anche</a:t>
            </a:r>
            <a:r>
              <a:rPr lang="it-IT" sz="1200" kern="1200" dirty="0" smtClean="0">
                <a:solidFill>
                  <a:schemeClr val="tx1"/>
                </a:solidFill>
                <a:effectLst/>
                <a:latin typeface="+mn-lt"/>
                <a:ea typeface="+mn-ea"/>
                <a:cs typeface="+mn-cs"/>
              </a:rPr>
              <a:t> la cosiddetta </a:t>
            </a:r>
            <a:r>
              <a:rPr lang="it-IT" sz="1200" kern="1200" dirty="0" err="1" smtClean="0">
                <a:solidFill>
                  <a:schemeClr val="tx1"/>
                </a:solidFill>
                <a:effectLst/>
                <a:latin typeface="+mn-lt"/>
                <a:ea typeface="+mn-ea"/>
                <a:cs typeface="+mn-cs"/>
              </a:rPr>
              <a:t>near</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misspuò</a:t>
            </a:r>
            <a:r>
              <a:rPr lang="it-IT" sz="1200" kern="1200" dirty="0" smtClean="0">
                <a:solidFill>
                  <a:schemeClr val="tx1"/>
                </a:solidFill>
                <a:effectLst/>
                <a:latin typeface="+mn-lt"/>
                <a:ea typeface="+mn-ea"/>
                <a:cs typeface="+mn-cs"/>
              </a:rPr>
              <a:t> essere considerata una trappola mentale per i giocatori. Molti di loro, quando incappano in una </a:t>
            </a:r>
            <a:r>
              <a:rPr lang="it-IT" sz="1200" kern="1200" dirty="0" err="1" smtClean="0">
                <a:solidFill>
                  <a:schemeClr val="tx1"/>
                </a:solidFill>
                <a:effectLst/>
                <a:latin typeface="+mn-lt"/>
                <a:ea typeface="+mn-ea"/>
                <a:cs typeface="+mn-cs"/>
              </a:rPr>
              <a:t>near</a:t>
            </a:r>
            <a:r>
              <a:rPr lang="it-IT" sz="1200" kern="1200" dirty="0" smtClean="0">
                <a:solidFill>
                  <a:schemeClr val="tx1"/>
                </a:solidFill>
                <a:effectLst/>
                <a:latin typeface="+mn-lt"/>
                <a:ea typeface="+mn-ea"/>
                <a:cs typeface="+mn-cs"/>
              </a:rPr>
              <a:t> miss credono di aver sfiorato la vittoria (da qui il termine inglese). Un esempio di </a:t>
            </a:r>
            <a:r>
              <a:rPr lang="it-IT" sz="1200" kern="1200" dirty="0" err="1" smtClean="0">
                <a:solidFill>
                  <a:schemeClr val="tx1"/>
                </a:solidFill>
                <a:effectLst/>
                <a:latin typeface="+mn-lt"/>
                <a:ea typeface="+mn-ea"/>
                <a:cs typeface="+mn-cs"/>
              </a:rPr>
              <a:t>near</a:t>
            </a:r>
            <a:r>
              <a:rPr lang="it-IT" sz="1200" kern="1200" dirty="0" smtClean="0">
                <a:solidFill>
                  <a:schemeClr val="tx1"/>
                </a:solidFill>
                <a:effectLst/>
                <a:latin typeface="+mn-lt"/>
                <a:ea typeface="+mn-ea"/>
                <a:cs typeface="+mn-cs"/>
              </a:rPr>
              <a:t> miss, riferito al gioco del Lotto, è aver puntato sull’ambo 30-58 mentre vengono estratti il 31 e il 59. L’errore cognitivo sta nel considerare la giocata una quasi vittoria sulla base del fatto che i numeri giocati si avvicinano </a:t>
            </a:r>
            <a:r>
              <a:rPr lang="it-IT" sz="1200" kern="1200" dirty="0" err="1" smtClean="0">
                <a:solidFill>
                  <a:schemeClr val="tx1"/>
                </a:solidFill>
                <a:effectLst/>
                <a:latin typeface="+mn-lt"/>
                <a:ea typeface="+mn-ea"/>
                <a:cs typeface="+mn-cs"/>
              </a:rPr>
              <a:t>aritmeticamentea</a:t>
            </a:r>
            <a:r>
              <a:rPr lang="it-IT" sz="1200" kern="1200" dirty="0" smtClean="0">
                <a:solidFill>
                  <a:schemeClr val="tx1"/>
                </a:solidFill>
                <a:effectLst/>
                <a:latin typeface="+mn-lt"/>
                <a:ea typeface="+mn-ea"/>
                <a:cs typeface="+mn-cs"/>
              </a:rPr>
              <a:t> quelli estratti. Ma le regole secondo cui funziona il Lotto non si basano sull’aritmetica. Fra i 90 numeri del Lotto non esiste alcun rapporto aritmetico: in questo senso, il 58 è vicino al 59 quanto qualsiasi altro numero. La comprensione di questo fatto può non essere immediata, perché fin dall’infanzia ci si abitua a considerare i numeri in relazione fra loro: il 10 e l’11 sono vicini, 20 è il doppio di 10 e così via. Nel gioco d’azzardo in generale questa nozione non è valida e per capire il motivo può essere utile un semplice esperimento: consideriamo ancora una volta il Lotto e sostituiamo i 90 numeri con altrettanti simboli che non abbiano somiglianze fra loro (ad esempio un quadrato, una stella, una freccia, ecc...). Se la nostra giocata è costituita non più da numeri ma da simboli, le </a:t>
            </a:r>
            <a:r>
              <a:rPr lang="it-IT" sz="1200" kern="1200" dirty="0" err="1" smtClean="0">
                <a:solidFill>
                  <a:schemeClr val="tx1"/>
                </a:solidFill>
                <a:effectLst/>
                <a:latin typeface="+mn-lt"/>
                <a:ea typeface="+mn-ea"/>
                <a:cs typeface="+mn-cs"/>
              </a:rPr>
              <a:t>near</a:t>
            </a:r>
            <a:r>
              <a:rPr lang="it-IT" sz="1200" kern="1200" dirty="0" smtClean="0">
                <a:solidFill>
                  <a:schemeClr val="tx1"/>
                </a:solidFill>
                <a:effectLst/>
                <a:latin typeface="+mn-lt"/>
                <a:ea typeface="+mn-ea"/>
                <a:cs typeface="+mn-cs"/>
              </a:rPr>
              <a:t> miss saranno impossibili. Non potendo considerare un simbolo in un qualche rapporto di vicinanza o somiglianza con gli altri, sarà più facile capire che quelli estratti potranno solo corrispondere o non corrispondere ai nostri. Nel primo caso avremo vinto, nel secondo avremo perso. Nel gioco d’azzardo non esistono quasi vittorie, ma solo vittorie o </a:t>
            </a:r>
            <a:r>
              <a:rPr lang="it-IT" sz="1200" kern="1200" dirty="0" err="1" smtClean="0">
                <a:solidFill>
                  <a:schemeClr val="tx1"/>
                </a:solidFill>
                <a:effectLst/>
                <a:latin typeface="+mn-lt"/>
                <a:ea typeface="+mn-ea"/>
                <a:cs typeface="+mn-cs"/>
              </a:rPr>
              <a:t>sconfitte.La</a:t>
            </a:r>
            <a:r>
              <a:rPr lang="it-IT" sz="1200" kern="1200" dirty="0" smtClean="0">
                <a:solidFill>
                  <a:schemeClr val="tx1"/>
                </a:solidFill>
                <a:effectLst/>
                <a:latin typeface="+mn-lt"/>
                <a:ea typeface="+mn-ea"/>
                <a:cs typeface="+mn-cs"/>
              </a:rPr>
              <a:t> superstizione nel gioco d’azzardo La superstizione è tradizionalmente legata al gioco d’azzardo, tanto da esserne un elemento caratteristico. E’ utile distinguere fra tipi diversi di pensieri irrazionali legati alle superstizioni. Il primo riguarda la convinzione che il possesso di </a:t>
            </a:r>
            <a:r>
              <a:rPr lang="it-IT" sz="1200" kern="1200" dirty="0" err="1" smtClean="0">
                <a:solidFill>
                  <a:schemeClr val="tx1"/>
                </a:solidFill>
                <a:effectLst/>
                <a:latin typeface="+mn-lt"/>
                <a:ea typeface="+mn-ea"/>
                <a:cs typeface="+mn-cs"/>
              </a:rPr>
              <a:t>portafortunapossa</a:t>
            </a:r>
            <a:r>
              <a:rPr lang="it-IT" sz="1200" kern="1200" dirty="0" smtClean="0">
                <a:solidFill>
                  <a:schemeClr val="tx1"/>
                </a:solidFill>
                <a:effectLst/>
                <a:latin typeface="+mn-lt"/>
                <a:ea typeface="+mn-ea"/>
                <a:cs typeface="+mn-cs"/>
              </a:rPr>
              <a:t> incrementare le probabilità di vittoria. Gli oggetti portafortuna comprendono ciondoli, braccialetti, particolari capi d’abbigliamento, in generale tutti quegli oggetti portatili che possano essere investiti di qualche significato. Ma appartengono alla stessa categoria anche i numeri fortunati, su cui molti fanno scaramantico affidamento. Un secondo tipo riguarda i comportamenti </a:t>
            </a:r>
            <a:r>
              <a:rPr lang="it-IT" sz="1200" kern="1200" dirty="0" err="1" smtClean="0">
                <a:solidFill>
                  <a:schemeClr val="tx1"/>
                </a:solidFill>
                <a:effectLst/>
                <a:latin typeface="+mn-lt"/>
                <a:ea typeface="+mn-ea"/>
                <a:cs typeface="+mn-cs"/>
              </a:rPr>
              <a:t>superstiziosie</a:t>
            </a:r>
            <a:r>
              <a:rPr lang="it-IT" sz="1200" kern="1200" dirty="0" smtClean="0">
                <a:solidFill>
                  <a:schemeClr val="tx1"/>
                </a:solidFill>
                <a:effectLst/>
                <a:latin typeface="+mn-lt"/>
                <a:ea typeface="+mn-ea"/>
                <a:cs typeface="+mn-cs"/>
              </a:rPr>
              <a:t> la convinzione che attuarli aumenti le probabilità a favore. Un esempio è l’abitudine di sedersi sempre allo stesso posto al tavolo da gioco. Le frasi rituali, che fungono anche da </a:t>
            </a:r>
            <a:r>
              <a:rPr lang="it-IT" sz="1200" kern="1200" dirty="0" err="1" smtClean="0">
                <a:solidFill>
                  <a:schemeClr val="tx1"/>
                </a:solidFill>
                <a:effectLst/>
                <a:latin typeface="+mn-lt"/>
                <a:ea typeface="+mn-ea"/>
                <a:cs typeface="+mn-cs"/>
              </a:rPr>
              <a:t>autoincoraggiamento</a:t>
            </a:r>
            <a:r>
              <a:rPr lang="it-IT" sz="1200" kern="1200" dirty="0" smtClean="0">
                <a:solidFill>
                  <a:schemeClr val="tx1"/>
                </a:solidFill>
                <a:effectLst/>
                <a:latin typeface="+mn-lt"/>
                <a:ea typeface="+mn-ea"/>
                <a:cs typeface="+mn-cs"/>
              </a:rPr>
              <a:t>, rientrano fra i comportamenti verbali; strofinarsi le mani o soffiare sui dadi prima di un lancio sono invece comportamenti non-verbali. Studio Bortolotti-Calderone</a:t>
            </a:r>
            <a:endParaRPr lang="it-IT" dirty="0" smtClean="0">
              <a:effectLst/>
            </a:endParaRPr>
          </a:p>
          <a:p>
            <a:pPr lvl="0" algn="just"/>
            <a:endParaRPr lang="it-IT" sz="1200" b="1" baseline="0" dirty="0" smtClean="0">
              <a:solidFill>
                <a:schemeClr val="tx2"/>
              </a:solidFill>
            </a:endParaRPr>
          </a:p>
          <a:p>
            <a:r>
              <a:rPr lang="it-IT" sz="1200" b="1" baseline="0" dirty="0" smtClean="0">
                <a:solidFill>
                  <a:schemeClr val="tx2"/>
                </a:solidFill>
              </a:rPr>
              <a:t>4-</a:t>
            </a:r>
            <a:r>
              <a:rPr lang="it-IT" sz="1200" b="0" i="0" kern="1200" dirty="0" smtClean="0">
                <a:solidFill>
                  <a:schemeClr val="tx1"/>
                </a:solidFill>
                <a:effectLst/>
                <a:latin typeface="+mn-lt"/>
                <a:ea typeface="+mn-ea"/>
                <a:cs typeface="+mn-cs"/>
              </a:rPr>
              <a:t>Per aiutarci ad andare oltre le raccomandazioni generiche e paternalistiche, che tanto assomigliano a certe ipocrite preoccupazioni e si riferiscono a un fantomatico "gioco responsabile", possiamo prendere in considerazione uno studio canadese pubblicato su </a:t>
            </a:r>
            <a:r>
              <a:rPr lang="it-IT" sz="1200" b="0" i="0" kern="1200" dirty="0" err="1" smtClean="0">
                <a:solidFill>
                  <a:schemeClr val="tx1"/>
                </a:solidFill>
                <a:effectLst/>
                <a:latin typeface="+mn-lt"/>
                <a:ea typeface="+mn-ea"/>
                <a:cs typeface="+mn-cs"/>
              </a:rPr>
              <a:t>Addiction</a:t>
            </a:r>
            <a:r>
              <a:rPr lang="it-IT" sz="1200" b="0" i="0" kern="1200" dirty="0" smtClean="0">
                <a:solidFill>
                  <a:schemeClr val="tx1"/>
                </a:solidFill>
                <a:effectLst/>
                <a:latin typeface="+mn-lt"/>
                <a:ea typeface="+mn-ea"/>
                <a:cs typeface="+mn-cs"/>
              </a:rPr>
              <a:t> [3], che finalmente esplicita in unità di misura quantificabili, quali sono i limiti economici e temporali che rendono il gioco d'azzardo meno dannoso.</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Mi riferisco a "</a:t>
            </a:r>
            <a:r>
              <a:rPr lang="it-IT" sz="1200" b="0" i="0" kern="1200" dirty="0" err="1" smtClean="0">
                <a:solidFill>
                  <a:schemeClr val="tx1"/>
                </a:solidFill>
                <a:effectLst/>
                <a:latin typeface="+mn-lt"/>
                <a:ea typeface="+mn-ea"/>
                <a:cs typeface="+mn-cs"/>
              </a:rPr>
              <a:t>Risk</a:t>
            </a:r>
            <a:r>
              <a:rPr lang="it-IT" sz="1200" b="0" i="0" kern="1200" dirty="0" smtClean="0">
                <a:solidFill>
                  <a:schemeClr val="tx1"/>
                </a:solidFill>
                <a:effectLst/>
                <a:latin typeface="+mn-lt"/>
                <a:ea typeface="+mn-ea"/>
                <a:cs typeface="+mn-cs"/>
              </a:rPr>
              <a:t> of </a:t>
            </a:r>
            <a:r>
              <a:rPr lang="it-IT" sz="1200" b="0" i="0" kern="1200" dirty="0" err="1" smtClean="0">
                <a:solidFill>
                  <a:schemeClr val="tx1"/>
                </a:solidFill>
                <a:effectLst/>
                <a:latin typeface="+mn-lt"/>
                <a:ea typeface="+mn-ea"/>
                <a:cs typeface="+mn-cs"/>
              </a:rPr>
              <a:t>harm</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among</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gamblers</a:t>
            </a:r>
            <a:r>
              <a:rPr lang="it-IT" sz="1200" b="0" i="0" kern="1200" dirty="0" smtClean="0">
                <a:solidFill>
                  <a:schemeClr val="tx1"/>
                </a:solidFill>
                <a:effectLst/>
                <a:latin typeface="+mn-lt"/>
                <a:ea typeface="+mn-ea"/>
                <a:cs typeface="+mn-cs"/>
              </a:rPr>
              <a:t> in the general </a:t>
            </a:r>
            <a:r>
              <a:rPr lang="it-IT" sz="1200" b="0" i="0" kern="1200" dirty="0" err="1" smtClean="0">
                <a:solidFill>
                  <a:schemeClr val="tx1"/>
                </a:solidFill>
                <a:effectLst/>
                <a:latin typeface="+mn-lt"/>
                <a:ea typeface="+mn-ea"/>
                <a:cs typeface="+mn-cs"/>
              </a:rPr>
              <a:t>population</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as</a:t>
            </a:r>
            <a:r>
              <a:rPr lang="it-IT" sz="1200" b="0" i="0" kern="1200" dirty="0" smtClean="0">
                <a:solidFill>
                  <a:schemeClr val="tx1"/>
                </a:solidFill>
                <a:effectLst/>
                <a:latin typeface="+mn-lt"/>
                <a:ea typeface="+mn-ea"/>
                <a:cs typeface="+mn-cs"/>
              </a:rPr>
              <a:t> a </a:t>
            </a:r>
            <a:r>
              <a:rPr lang="it-IT" sz="1200" b="0" i="0" kern="1200" dirty="0" err="1" smtClean="0">
                <a:solidFill>
                  <a:schemeClr val="tx1"/>
                </a:solidFill>
                <a:effectLst/>
                <a:latin typeface="+mn-lt"/>
                <a:ea typeface="+mn-ea"/>
                <a:cs typeface="+mn-cs"/>
              </a:rPr>
              <a:t>function</a:t>
            </a:r>
            <a:r>
              <a:rPr lang="it-IT" sz="1200" b="0" i="0" kern="1200" dirty="0" smtClean="0">
                <a:solidFill>
                  <a:schemeClr val="tx1"/>
                </a:solidFill>
                <a:effectLst/>
                <a:latin typeface="+mn-lt"/>
                <a:ea typeface="+mn-ea"/>
                <a:cs typeface="+mn-cs"/>
              </a:rPr>
              <a:t> of </a:t>
            </a:r>
            <a:r>
              <a:rPr lang="it-IT" sz="1200" b="0" i="0" kern="1200" dirty="0" err="1" smtClean="0">
                <a:solidFill>
                  <a:schemeClr val="tx1"/>
                </a:solidFill>
                <a:effectLst/>
                <a:latin typeface="+mn-lt"/>
                <a:ea typeface="+mn-ea"/>
                <a:cs typeface="+mn-cs"/>
              </a:rPr>
              <a:t>level</a:t>
            </a:r>
            <a:r>
              <a:rPr lang="it-IT" sz="1200" b="0" i="0" kern="1200" dirty="0" smtClean="0">
                <a:solidFill>
                  <a:schemeClr val="tx1"/>
                </a:solidFill>
                <a:effectLst/>
                <a:latin typeface="+mn-lt"/>
                <a:ea typeface="+mn-ea"/>
                <a:cs typeface="+mn-cs"/>
              </a:rPr>
              <a:t> of </a:t>
            </a:r>
            <a:r>
              <a:rPr lang="it-IT" sz="1200" b="0" i="0" kern="1200" dirty="0" err="1" smtClean="0">
                <a:solidFill>
                  <a:schemeClr val="tx1"/>
                </a:solidFill>
                <a:effectLst/>
                <a:latin typeface="+mn-lt"/>
                <a:ea typeface="+mn-ea"/>
                <a:cs typeface="+mn-cs"/>
              </a:rPr>
              <a:t>participation</a:t>
            </a:r>
            <a:r>
              <a:rPr lang="it-IT" sz="1200" b="0" i="0" kern="1200" dirty="0" smtClean="0">
                <a:solidFill>
                  <a:schemeClr val="tx1"/>
                </a:solidFill>
                <a:effectLst/>
                <a:latin typeface="+mn-lt"/>
                <a:ea typeface="+mn-ea"/>
                <a:cs typeface="+mn-cs"/>
              </a:rPr>
              <a:t> in </a:t>
            </a:r>
            <a:r>
              <a:rPr lang="it-IT" sz="1200" b="0" i="0" kern="1200" dirty="0" err="1" smtClean="0">
                <a:solidFill>
                  <a:schemeClr val="tx1"/>
                </a:solidFill>
                <a:effectLst/>
                <a:latin typeface="+mn-lt"/>
                <a:ea typeface="+mn-ea"/>
                <a:cs typeface="+mn-cs"/>
              </a:rPr>
              <a:t>gambling</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activities</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Addiction</a:t>
            </a:r>
            <a:r>
              <a:rPr lang="it-IT" sz="1200" b="0" i="0" kern="1200" dirty="0" smtClean="0">
                <a:solidFill>
                  <a:schemeClr val="tx1"/>
                </a:solidFill>
                <a:effectLst/>
                <a:latin typeface="+mn-lt"/>
                <a:ea typeface="+mn-ea"/>
                <a:cs typeface="+mn-cs"/>
              </a:rPr>
              <a:t>, 101, 570–580, 2006) di </a:t>
            </a:r>
            <a:r>
              <a:rPr lang="it-IT" sz="1200" b="0" i="0" kern="1200" dirty="0" err="1" smtClean="0">
                <a:solidFill>
                  <a:schemeClr val="tx1"/>
                </a:solidFill>
                <a:effectLst/>
                <a:latin typeface="+mn-lt"/>
                <a:ea typeface="+mn-ea"/>
                <a:cs typeface="+mn-cs"/>
              </a:rPr>
              <a:t>Currie</a:t>
            </a:r>
            <a:r>
              <a:rPr lang="it-IT" sz="1200" b="0" i="0" kern="1200" dirty="0" smtClean="0">
                <a:solidFill>
                  <a:schemeClr val="tx1"/>
                </a:solidFill>
                <a:effectLst/>
                <a:latin typeface="+mn-lt"/>
                <a:ea typeface="+mn-ea"/>
                <a:cs typeface="+mn-cs"/>
              </a:rPr>
              <a:t> e colleghi dell'</a:t>
            </a:r>
            <a:r>
              <a:rPr lang="it-IT" sz="1200" b="0" i="0" kern="1200" dirty="0" err="1" smtClean="0">
                <a:solidFill>
                  <a:schemeClr val="tx1"/>
                </a:solidFill>
                <a:effectLst/>
                <a:latin typeface="+mn-lt"/>
                <a:ea typeface="+mn-ea"/>
                <a:cs typeface="+mn-cs"/>
              </a:rPr>
              <a:t>Universita</a:t>
            </a:r>
            <a:r>
              <a:rPr lang="it-IT" sz="1200" b="0" i="0" kern="1200" dirty="0" smtClean="0">
                <a:solidFill>
                  <a:schemeClr val="tx1"/>
                </a:solidFill>
                <a:effectLst/>
                <a:latin typeface="+mn-lt"/>
                <a:ea typeface="+mn-ea"/>
                <a:cs typeface="+mn-cs"/>
              </a:rPr>
              <a:t>̀ di Calgary, che dopo uno studio su un campione significativo fatto di 19mila giocatori hanno identificato i limiti che portano a fare un gioco d'azzardo a basso rischio di danno.</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Lo studio ha mostrato che il danno cresce in funzione di quanto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frequentemente si gioca d'azzardo e quanto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denaro si gioca.</a:t>
            </a:r>
          </a:p>
          <a:p>
            <a:r>
              <a:rPr lang="it-IT" sz="1200" b="1" i="0" kern="1200" dirty="0" smtClean="0">
                <a:solidFill>
                  <a:schemeClr val="tx1"/>
                </a:solidFill>
                <a:effectLst/>
                <a:latin typeface="+mn-lt"/>
                <a:ea typeface="+mn-ea"/>
                <a:cs typeface="+mn-cs"/>
              </a:rPr>
              <a:t>I limiti ottimali per partecipare al gioco d'azzardo con basso rischio di danno sono tre e vanno soddisfatti tutti e tre:</a:t>
            </a:r>
            <a:endParaRPr lang="it-IT" sz="1200" b="0" i="0" kern="1200" dirty="0" smtClean="0">
              <a:solidFill>
                <a:schemeClr val="tx1"/>
              </a:solidFill>
              <a:effectLst/>
              <a:latin typeface="+mn-lt"/>
              <a:ea typeface="+mn-ea"/>
              <a:cs typeface="+mn-cs"/>
            </a:endParaRPr>
          </a:p>
          <a:p>
            <a:r>
              <a:rPr lang="it-IT" sz="1200" b="1" i="0" kern="1200" dirty="0" smtClean="0">
                <a:solidFill>
                  <a:schemeClr val="tx1"/>
                </a:solidFill>
                <a:effectLst/>
                <a:latin typeface="+mn-lt"/>
                <a:ea typeface="+mn-ea"/>
                <a:cs typeface="+mn-cs"/>
              </a:rPr>
              <a:t>Non giocare d'azzardo </a:t>
            </a:r>
            <a:r>
              <a:rPr lang="it-IT" sz="1200" b="1" i="0" kern="1200" dirty="0" err="1" smtClean="0">
                <a:solidFill>
                  <a:schemeClr val="tx1"/>
                </a:solidFill>
                <a:effectLst/>
                <a:latin typeface="+mn-lt"/>
                <a:ea typeface="+mn-ea"/>
                <a:cs typeface="+mn-cs"/>
              </a:rPr>
              <a:t>piu</a:t>
            </a:r>
            <a:r>
              <a:rPr lang="it-IT" sz="1200" b="1" i="0" kern="1200" dirty="0" smtClean="0">
                <a:solidFill>
                  <a:schemeClr val="tx1"/>
                </a:solidFill>
                <a:effectLst/>
                <a:latin typeface="+mn-lt"/>
                <a:ea typeface="+mn-ea"/>
                <a:cs typeface="+mn-cs"/>
              </a:rPr>
              <a:t>̀ di due-tre volte al mese.</a:t>
            </a:r>
            <a:endParaRPr lang="it-IT" sz="1200" b="0" i="0" kern="1200" dirty="0" smtClean="0">
              <a:solidFill>
                <a:schemeClr val="tx1"/>
              </a:solidFill>
              <a:effectLst/>
              <a:latin typeface="+mn-lt"/>
              <a:ea typeface="+mn-ea"/>
              <a:cs typeface="+mn-cs"/>
            </a:endParaRPr>
          </a:p>
          <a:p>
            <a:r>
              <a:rPr lang="it-IT" sz="1200" b="1" i="0" kern="1200" dirty="0" smtClean="0">
                <a:solidFill>
                  <a:schemeClr val="tx1"/>
                </a:solidFill>
                <a:effectLst/>
                <a:latin typeface="+mn-lt"/>
                <a:ea typeface="+mn-ea"/>
                <a:cs typeface="+mn-cs"/>
              </a:rPr>
              <a:t>Giocare al massimo l'1% del proprio reddito mensile.</a:t>
            </a:r>
            <a:endParaRPr lang="it-IT" sz="1200" b="0" i="0" kern="1200" dirty="0" smtClean="0">
              <a:solidFill>
                <a:schemeClr val="tx1"/>
              </a:solidFill>
              <a:effectLst/>
              <a:latin typeface="+mn-lt"/>
              <a:ea typeface="+mn-ea"/>
              <a:cs typeface="+mn-cs"/>
            </a:endParaRPr>
          </a:p>
          <a:p>
            <a:r>
              <a:rPr lang="it-IT" sz="1200" b="1" i="0" kern="1200" dirty="0" smtClean="0">
                <a:solidFill>
                  <a:schemeClr val="tx1"/>
                </a:solidFill>
                <a:effectLst/>
                <a:latin typeface="+mn-lt"/>
                <a:ea typeface="+mn-ea"/>
                <a:cs typeface="+mn-cs"/>
              </a:rPr>
              <a:t>Qualunque sia il reddito individuale, non giocare in un anno </a:t>
            </a:r>
            <a:r>
              <a:rPr lang="it-IT" sz="1200" b="1" i="0" kern="1200" dirty="0" err="1" smtClean="0">
                <a:solidFill>
                  <a:schemeClr val="tx1"/>
                </a:solidFill>
                <a:effectLst/>
                <a:latin typeface="+mn-lt"/>
                <a:ea typeface="+mn-ea"/>
                <a:cs typeface="+mn-cs"/>
              </a:rPr>
              <a:t>piu</a:t>
            </a:r>
            <a:r>
              <a:rPr lang="it-IT" sz="1200" b="1" i="0" kern="1200" dirty="0" smtClean="0">
                <a:solidFill>
                  <a:schemeClr val="tx1"/>
                </a:solidFill>
                <a:effectLst/>
                <a:latin typeface="+mn-lt"/>
                <a:ea typeface="+mn-ea"/>
                <a:cs typeface="+mn-cs"/>
              </a:rPr>
              <a:t>̀ di 500-1000 dollari.</a:t>
            </a:r>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Questo significa che se un pensionato prende 800 euro di pensione, </a:t>
            </a:r>
            <a:r>
              <a:rPr lang="it-IT" sz="1200" b="0" i="0" kern="1200" dirty="0" err="1" smtClean="0">
                <a:solidFill>
                  <a:schemeClr val="tx1"/>
                </a:solidFill>
                <a:effectLst/>
                <a:latin typeface="+mn-lt"/>
                <a:ea typeface="+mn-ea"/>
                <a:cs typeface="+mn-cs"/>
              </a:rPr>
              <a:t>potra</a:t>
            </a:r>
            <a:r>
              <a:rPr lang="it-IT" sz="1200" b="0" i="0" kern="1200" dirty="0" smtClean="0">
                <a:solidFill>
                  <a:schemeClr val="tx1"/>
                </a:solidFill>
                <a:effectLst/>
                <a:latin typeface="+mn-lt"/>
                <a:ea typeface="+mn-ea"/>
                <a:cs typeface="+mn-cs"/>
              </a:rPr>
              <a:t>̀ giocare al massimo 8 euro in un mese, ma se una persona ha un reddito milionario, è meglio comunque che non giochi nell'anno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di 500-1000 euro. Ed entrambi non devono giocare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di due-tre volte al mese.</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Lo studio si avvale di modelli di regressione logistica che hanno mostrato un significativo aumento del rischio di danno correlato al gioco d'azzardo quando i limiti sopra elencati (sopra) vengono disattesi.</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Dallo studio sono stati esclusi i giocatori di lotterie settimanali a pochi dollari, che risultano meno a rischio di danno vista la scarsa frequenza del gioco, la lontananza temporale dall'estrazione e la piccola cifra investita. Anche nella nostra esperienza clinica sono </a:t>
            </a:r>
            <a:r>
              <a:rPr lang="it-IT" sz="1200" b="0" i="0" kern="1200" dirty="0" err="1" smtClean="0">
                <a:solidFill>
                  <a:schemeClr val="tx1"/>
                </a:solidFill>
                <a:effectLst/>
                <a:latin typeface="+mn-lt"/>
                <a:ea typeface="+mn-ea"/>
                <a:cs typeface="+mn-cs"/>
              </a:rPr>
              <a:t>piu</a:t>
            </a:r>
            <a:r>
              <a:rPr lang="it-IT" sz="1200" b="0" i="0" kern="1200" dirty="0" smtClean="0">
                <a:solidFill>
                  <a:schemeClr val="tx1"/>
                </a:solidFill>
                <a:effectLst/>
                <a:latin typeface="+mn-lt"/>
                <a:ea typeface="+mn-ea"/>
                <a:cs typeface="+mn-cs"/>
              </a:rPr>
              <a:t>̀ pericolosi i giochi azzardo con esito immediato e che possono essere immediatamente e continuamente ripetuti (quali ad esempio new slot, VLT, gratta e vinci, 10e lotto, giochi d'azzardo online).</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Lo stesso gruppo di lavoro canadese ha continuato lo stesso studio ed è arrivato a confermare le conclusioni precedenti, che sono state pubblicate su </a:t>
            </a:r>
            <a:r>
              <a:rPr lang="it-IT" sz="1200" b="0" i="0" kern="1200" dirty="0" err="1" smtClean="0">
                <a:solidFill>
                  <a:schemeClr val="tx1"/>
                </a:solidFill>
                <a:effectLst/>
                <a:latin typeface="+mn-lt"/>
                <a:ea typeface="+mn-ea"/>
                <a:cs typeface="+mn-cs"/>
              </a:rPr>
              <a:t>Addiction</a:t>
            </a:r>
            <a:r>
              <a:rPr lang="it-IT" sz="1200" b="0" i="0" kern="1200" dirty="0" smtClean="0">
                <a:solidFill>
                  <a:schemeClr val="tx1"/>
                </a:solidFill>
                <a:effectLst/>
                <a:latin typeface="+mn-lt"/>
                <a:ea typeface="+mn-ea"/>
                <a:cs typeface="+mn-cs"/>
              </a:rPr>
              <a:t> nel 2012 nell'articolo "</a:t>
            </a:r>
            <a:r>
              <a:rPr lang="it-IT" sz="1200" b="0" i="0" kern="1200" dirty="0" err="1" smtClean="0">
                <a:solidFill>
                  <a:schemeClr val="tx1"/>
                </a:solidFill>
                <a:effectLst/>
                <a:latin typeface="+mn-lt"/>
                <a:ea typeface="+mn-ea"/>
                <a:cs typeface="+mn-cs"/>
              </a:rPr>
              <a:t>Examining</a:t>
            </a:r>
            <a:r>
              <a:rPr lang="it-IT" sz="1200" b="0" i="0" kern="1200" dirty="0" smtClean="0">
                <a:solidFill>
                  <a:schemeClr val="tx1"/>
                </a:solidFill>
                <a:effectLst/>
                <a:latin typeface="+mn-lt"/>
                <a:ea typeface="+mn-ea"/>
                <a:cs typeface="+mn-cs"/>
              </a:rPr>
              <a:t> the </a:t>
            </a:r>
            <a:r>
              <a:rPr lang="it-IT" sz="1200" b="0" i="0" kern="1200" dirty="0" err="1" smtClean="0">
                <a:solidFill>
                  <a:schemeClr val="tx1"/>
                </a:solidFill>
                <a:effectLst/>
                <a:latin typeface="+mn-lt"/>
                <a:ea typeface="+mn-ea"/>
                <a:cs typeface="+mn-cs"/>
              </a:rPr>
              <a:t>predictive</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validity</a:t>
            </a:r>
            <a:r>
              <a:rPr lang="it-IT" sz="1200" b="0" i="0" kern="1200" dirty="0" smtClean="0">
                <a:solidFill>
                  <a:schemeClr val="tx1"/>
                </a:solidFill>
                <a:effectLst/>
                <a:latin typeface="+mn-lt"/>
                <a:ea typeface="+mn-ea"/>
                <a:cs typeface="+mn-cs"/>
              </a:rPr>
              <a:t> of </a:t>
            </a:r>
            <a:r>
              <a:rPr lang="it-IT" sz="1200" b="0" i="0" kern="1200" dirty="0" err="1" smtClean="0">
                <a:solidFill>
                  <a:schemeClr val="tx1"/>
                </a:solidFill>
                <a:effectLst/>
                <a:latin typeface="+mn-lt"/>
                <a:ea typeface="+mn-ea"/>
                <a:cs typeface="+mn-cs"/>
              </a:rPr>
              <a:t>low-risk</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gambling</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limits</a:t>
            </a:r>
            <a:r>
              <a:rPr lang="it-IT" sz="1200" b="0" i="0" kern="1200" dirty="0" smtClean="0">
                <a:solidFill>
                  <a:schemeClr val="tx1"/>
                </a:solidFill>
                <a:effectLst/>
                <a:latin typeface="+mn-lt"/>
                <a:ea typeface="+mn-ea"/>
                <a:cs typeface="+mn-cs"/>
              </a:rPr>
              <a:t> with </a:t>
            </a:r>
            <a:r>
              <a:rPr lang="it-IT" sz="1200" b="0" i="0" kern="1200" dirty="0" err="1" smtClean="0">
                <a:solidFill>
                  <a:schemeClr val="tx1"/>
                </a:solidFill>
                <a:effectLst/>
                <a:latin typeface="+mn-lt"/>
                <a:ea typeface="+mn-ea"/>
                <a:cs typeface="+mn-cs"/>
              </a:rPr>
              <a:t>longitudinal</a:t>
            </a:r>
            <a:r>
              <a:rPr lang="it-IT" sz="1200" b="0" i="0" kern="1200" dirty="0" smtClean="0">
                <a:solidFill>
                  <a:schemeClr val="tx1"/>
                </a:solidFill>
                <a:effectLst/>
                <a:latin typeface="+mn-lt"/>
                <a:ea typeface="+mn-ea"/>
                <a:cs typeface="+mn-cs"/>
              </a:rPr>
              <a:t> data" [4].</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E' giunta l'ora di cominciare a fare prevenzione parlando chiaro, parlando di limiti quantificabili e non di "</a:t>
            </a:r>
            <a:r>
              <a:rPr lang="it-IT" sz="1200" b="0" i="0" kern="1200" dirty="0" err="1" smtClean="0">
                <a:solidFill>
                  <a:schemeClr val="tx1"/>
                </a:solidFill>
                <a:effectLst/>
                <a:latin typeface="+mn-lt"/>
                <a:ea typeface="+mn-ea"/>
                <a:cs typeface="+mn-cs"/>
              </a:rPr>
              <a:t>fuffa</a:t>
            </a:r>
            <a:r>
              <a:rPr lang="it-IT" sz="1200" b="0" i="0" kern="1200" dirty="0" smtClean="0">
                <a:solidFill>
                  <a:schemeClr val="tx1"/>
                </a:solidFill>
                <a:effectLst/>
                <a:latin typeface="+mn-lt"/>
                <a:ea typeface="+mn-ea"/>
                <a:cs typeface="+mn-cs"/>
              </a:rPr>
              <a:t>" che finge di dare avvertenze, ma in </a:t>
            </a:r>
            <a:r>
              <a:rPr lang="it-IT" sz="1200" b="0" i="0" kern="1200" dirty="0" err="1" smtClean="0">
                <a:solidFill>
                  <a:schemeClr val="tx1"/>
                </a:solidFill>
                <a:effectLst/>
                <a:latin typeface="+mn-lt"/>
                <a:ea typeface="+mn-ea"/>
                <a:cs typeface="+mn-cs"/>
              </a:rPr>
              <a:t>realta</a:t>
            </a:r>
            <a:r>
              <a:rPr lang="it-IT" sz="1200" b="0" i="0" kern="1200" dirty="0" smtClean="0">
                <a:solidFill>
                  <a:schemeClr val="tx1"/>
                </a:solidFill>
                <a:effectLst/>
                <a:latin typeface="+mn-lt"/>
                <a:ea typeface="+mn-ea"/>
                <a:cs typeface="+mn-cs"/>
              </a:rPr>
              <a:t>̀ confonde e probabilmente ha il solo scopo di evitare denunce per danni provocati dal gioco d'azzardo.</a:t>
            </a:r>
          </a:p>
          <a:p>
            <a:pPr lvl="0" algn="just"/>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solidFill>
                  <a:prstClr val="black"/>
                </a:solidFill>
              </a:rPr>
              <a:pPr/>
              <a:t>18</a:t>
            </a:fld>
            <a:endParaRPr lang="it-IT">
              <a:solidFill>
                <a:prstClr val="black"/>
              </a:solidFill>
            </a:endParaRPr>
          </a:p>
        </p:txBody>
      </p:sp>
    </p:spTree>
    <p:extLst>
      <p:ext uri="{BB962C8B-B14F-4D97-AF65-F5344CB8AC3E}">
        <p14:creationId xmlns:p14="http://schemas.microsoft.com/office/powerpoint/2010/main" val="3683507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ADEAAEE-BECA-446E-A3F1-F23F4EA39292}" type="slidenum">
              <a:rPr lang="it-IT" altLang="it-IT">
                <a:solidFill>
                  <a:prstClr val="black"/>
                </a:solidFill>
                <a:latin typeface="Arial" charset="0"/>
              </a:rPr>
              <a:pPr eaLnBrk="1" hangingPunct="1"/>
              <a:t>19</a:t>
            </a:fld>
            <a:endParaRPr lang="it-IT" altLang="it-IT">
              <a:solidFill>
                <a:prstClr val="black"/>
              </a:solidFill>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00C1802-72CE-4FA4-B77D-F1FC49098566}" type="slidenum">
              <a:rPr lang="it-IT" altLang="it-IT">
                <a:solidFill>
                  <a:prstClr val="black"/>
                </a:solidFill>
                <a:latin typeface="Arial" charset="0"/>
              </a:rPr>
              <a:pPr eaLnBrk="1" hangingPunct="1"/>
              <a:t>20</a:t>
            </a:fld>
            <a:endParaRPr lang="it-IT" altLang="it-IT">
              <a:solidFill>
                <a:prstClr val="black"/>
              </a:solidFill>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67AF684-6DB8-417D-9725-12C930E2D1CA}" type="slidenum">
              <a:rPr lang="it-IT" altLang="it-IT">
                <a:solidFill>
                  <a:prstClr val="black"/>
                </a:solidFill>
                <a:latin typeface="Arial" charset="0"/>
              </a:rPr>
              <a:pPr eaLnBrk="1" hangingPunct="1"/>
              <a:t>22</a:t>
            </a:fld>
            <a:endParaRPr lang="it-IT" altLang="it-IT">
              <a:solidFill>
                <a:prstClr val="black"/>
              </a:solidFill>
              <a:latin typeface="Arial" charset="0"/>
            </a:endParaRPr>
          </a:p>
        </p:txBody>
      </p:sp>
      <p:sp>
        <p:nvSpPr>
          <p:cNvPr id="104451" name="Rectangle 2"/>
          <p:cNvSpPr>
            <a:spLocks noGrp="1" noRot="1" noChangeAspect="1" noChangeArrowheads="1" noTextEdit="1"/>
          </p:cNvSpPr>
          <p:nvPr>
            <p:ph type="sldImg"/>
          </p:nvPr>
        </p:nvSpPr>
        <p:spPr>
          <a:xfrm>
            <a:off x="1143000" y="687388"/>
            <a:ext cx="4572000" cy="3429000"/>
          </a:xfrm>
          <a:ln/>
        </p:spPr>
      </p:sp>
      <p:sp>
        <p:nvSpPr>
          <p:cNvPr id="104452" name="Rectangle 3"/>
          <p:cNvSpPr>
            <a:spLocks noGrp="1" noChangeArrowheads="1"/>
          </p:cNvSpPr>
          <p:nvPr>
            <p:ph type="body" idx="1"/>
          </p:nvPr>
        </p:nvSpPr>
        <p:spPr>
          <a:xfrm>
            <a:off x="915988" y="4343400"/>
            <a:ext cx="5026025" cy="4113213"/>
          </a:xfrm>
          <a:noFill/>
        </p:spPr>
        <p:txBody>
          <a:bodyPr lIns="94348" tIns="47174" rIns="94348" bIns="47174"/>
          <a:lstStyle/>
          <a:p>
            <a:pPr eaLnBrk="1" hangingPunct="1"/>
            <a:r>
              <a:rPr lang="en-US" altLang="en-US" sz="1400" b="1" dirty="0" smtClean="0"/>
              <a:t>Slide 11:  The reward pathway</a:t>
            </a:r>
            <a:endParaRPr lang="en-US" altLang="en-US" sz="1400" dirty="0" smtClean="0"/>
          </a:p>
          <a:p>
            <a:pPr eaLnBrk="1" hangingPunct="1"/>
            <a:r>
              <a:rPr lang="en-US" altLang="en-US" sz="1400" dirty="0" smtClean="0"/>
              <a:t>Tell your audience that this is a view of the brain cut down the middle.  An important part of the reward pathway is shown and the major structures are highlighted:  the ventral tegmental area (VTA), the nucleus </a:t>
            </a:r>
            <a:r>
              <a:rPr lang="en-US" altLang="en-US" sz="1400" dirty="0" err="1" smtClean="0"/>
              <a:t>accumbens</a:t>
            </a:r>
            <a:r>
              <a:rPr lang="en-US" altLang="en-US" sz="1400" dirty="0" smtClean="0"/>
              <a:t> and the prefrontal cortex.  The VTA is connected to both the nucleus </a:t>
            </a:r>
            <a:r>
              <a:rPr lang="en-US" altLang="en-US" sz="1400" dirty="0" err="1" smtClean="0"/>
              <a:t>accumbens</a:t>
            </a:r>
            <a:r>
              <a:rPr lang="en-US" altLang="en-US" sz="1400" dirty="0" smtClean="0"/>
              <a:t> and the prefrontal cortex via this pathway and it sends information to these structures via its neurons.  The neurons of the VTA contain the neurotransmitter dopamine which is released in the nucleus </a:t>
            </a:r>
            <a:r>
              <a:rPr lang="en-US" altLang="en-US" sz="1400" dirty="0" err="1" smtClean="0"/>
              <a:t>accumbens</a:t>
            </a:r>
            <a:r>
              <a:rPr lang="en-US" altLang="en-US" sz="1400" dirty="0" smtClean="0"/>
              <a:t> and in the prefrontal cortex (point to each of these structures). Reiterate that this pathway is activated by a rewarding stimulus.  [Note: the pathway shown here is not the only pathway activated by rewards, other structures are involved too, but only this part of the pathway is shown for simplicity.]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DGA non è un gruppo omogeneo ed un solo modello</a:t>
            </a:r>
            <a:r>
              <a:rPr lang="it-IT" baseline="0" dirty="0" smtClean="0"/>
              <a:t> patogenetico ben difficilmente ha valore euristico-esplicativo la variabilità di percorsi e di decorso.  Problemi limiti di validazione empirica, limiti di attendibilità (dissonanza e discordanza tra i modelli proposti (quali sono i modelli più adatti a guidare la clinica). (</a:t>
            </a:r>
          </a:p>
          <a:p>
            <a:endParaRPr lang="it-IT" baseline="0" dirty="0" smtClean="0"/>
          </a:p>
          <a:p>
            <a:r>
              <a:rPr lang="it-IT" baseline="0" dirty="0" smtClean="0"/>
              <a:t>Classificazione di </a:t>
            </a:r>
            <a:r>
              <a:rPr lang="it-IT" baseline="0" dirty="0" err="1" smtClean="0"/>
              <a:t>Moran</a:t>
            </a:r>
            <a:r>
              <a:rPr lang="it-IT" baseline="0" dirty="0" smtClean="0"/>
              <a:t> (1970) tipi differenziati in base a fattori etiologico-motivazionali: 5 sottotipi (subculturale, neurotico (che sviluppa </a:t>
            </a:r>
            <a:r>
              <a:rPr lang="it-IT" baseline="0" dirty="0" err="1" smtClean="0"/>
              <a:t>probeli</a:t>
            </a:r>
            <a:r>
              <a:rPr lang="it-IT" baseline="0" dirty="0" smtClean="0"/>
              <a:t> di gioco non per pressione interpersonale ma in risposta a situazioni </a:t>
            </a:r>
            <a:r>
              <a:rPr lang="it-IT" baseline="0" dirty="0" err="1" smtClean="0"/>
              <a:t>stressantied</a:t>
            </a:r>
            <a:r>
              <a:rPr lang="it-IT" baseline="0" dirty="0" smtClean="0"/>
              <a:t> difficoltà emotive; gioco come fornitore di </a:t>
            </a:r>
            <a:r>
              <a:rPr lang="it-IT" baseline="0" dirty="0" err="1" smtClean="0"/>
              <a:t>relief</a:t>
            </a:r>
            <a:r>
              <a:rPr lang="it-IT" baseline="0" dirty="0" smtClean="0"/>
              <a:t>; impulsivo (quello più grave</a:t>
            </a:r>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solidFill>
                  <a:prstClr val="black"/>
                </a:solidFill>
              </a:rPr>
              <a:pPr/>
              <a:t>24</a:t>
            </a:fld>
            <a:endParaRPr lang="it-IT">
              <a:solidFill>
                <a:prstClr val="black"/>
              </a:solidFill>
            </a:endParaRPr>
          </a:p>
        </p:txBody>
      </p:sp>
    </p:spTree>
    <p:extLst>
      <p:ext uri="{BB962C8B-B14F-4D97-AF65-F5344CB8AC3E}">
        <p14:creationId xmlns:p14="http://schemas.microsoft.com/office/powerpoint/2010/main" val="200578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r>
              <a:rPr lang="it-IT" dirty="0" smtClean="0"/>
              <a:t>Lo </a:t>
            </a:r>
            <a:r>
              <a:rPr lang="it-IT" b="1" dirty="0" err="1" smtClean="0"/>
              <a:t>chemin</a:t>
            </a:r>
            <a:r>
              <a:rPr lang="it-IT" b="1" dirty="0" smtClean="0"/>
              <a:t> de </a:t>
            </a:r>
            <a:r>
              <a:rPr lang="it-IT" b="1" dirty="0" err="1" smtClean="0"/>
              <a:t>fer</a:t>
            </a:r>
            <a:r>
              <a:rPr lang="it-IT" dirty="0" smtClean="0"/>
              <a:t> è un </a:t>
            </a:r>
            <a:r>
              <a:rPr lang="it-IT" dirty="0" smtClean="0">
                <a:hlinkClick r:id="rId3" tooltip="Gioco di carte"/>
              </a:rPr>
              <a:t>gioco</a:t>
            </a:r>
            <a:r>
              <a:rPr lang="it-IT" dirty="0" smtClean="0"/>
              <a:t> molto simile al </a:t>
            </a:r>
            <a:r>
              <a:rPr lang="it-IT" dirty="0" err="1" smtClean="0"/>
              <a:t>Baccaràat</a:t>
            </a:r>
            <a:r>
              <a:rPr lang="it-IT" dirty="0" smtClean="0"/>
              <a:t>, per quanto riguarda i </a:t>
            </a:r>
            <a:r>
              <a:rPr lang="it-IT" dirty="0" smtClean="0">
                <a:hlinkClick r:id="rId4" tooltip="Baccarà"/>
              </a:rPr>
              <a:t>punteggi</a:t>
            </a:r>
            <a:r>
              <a:rPr lang="it-IT" dirty="0" smtClean="0"/>
              <a:t> e le carte utilizzate, sebbene se ne distacchi per quanto riguarda lo svolgimento del gioco. I giocatori, solitamente otto, si dispongono in cerchio lungo il tavolo; il senso di gioco è antiorario. Un giocatore usualmente fa il </a:t>
            </a:r>
            <a:r>
              <a:rPr lang="it-IT" dirty="0" smtClean="0">
                <a:hlinkClick r:id="rId5" tooltip="Banco (gioco) (la pagina non esiste)"/>
              </a:rPr>
              <a:t>banco</a:t>
            </a:r>
            <a:r>
              <a:rPr lang="it-IT" dirty="0" smtClean="0"/>
              <a:t> e il giocatore dopo di lui fa lo </a:t>
            </a:r>
            <a:r>
              <a:rPr lang="it-IT" i="1" dirty="0" smtClean="0"/>
              <a:t>sfidante</a:t>
            </a:r>
            <a:r>
              <a:rPr lang="it-IT" dirty="0" smtClean="0"/>
              <a:t> (punta). Il banco passa da un giocatore all'altro quando colui che lo possiede perde il </a:t>
            </a:r>
            <a:r>
              <a:rPr lang="it-IT" i="1" dirty="0" smtClean="0"/>
              <a:t>colpo</a:t>
            </a:r>
            <a:r>
              <a:rPr lang="it-IT" dirty="0" smtClean="0"/>
              <a:t>. </a:t>
            </a:r>
          </a:p>
          <a:p>
            <a:r>
              <a:rPr lang="it-IT" b="1" dirty="0" smtClean="0"/>
              <a:t>Regole del gioco</a:t>
            </a:r>
          </a:p>
          <a:p>
            <a:r>
              <a:rPr lang="it-IT" dirty="0" smtClean="0"/>
              <a:t>Si gioca con 6 mazzi di 52 carte ciascuno, detto in gergo "taglia".</a:t>
            </a:r>
          </a:p>
          <a:p>
            <a:r>
              <a:rPr lang="it-IT" dirty="0" smtClean="0"/>
              <a:t>Chi ha il banco mette innanzitutto la cifra che vuole giocare vicino al sabot, e il giocatore che prende le carte può scommetterla interamente (chiamando banco) o parzialmente (chiamando tavolo se scommette la metà del banco), lasciando agli altri giocatori la possibilità di scommettere finché la cifra decisa dal banco viene raggiunta (copertura del banco). Nel caso in cui vi siano delle scommesse </a:t>
            </a:r>
            <a:r>
              <a:rPr lang="it-IT" i="1" dirty="0" smtClean="0"/>
              <a:t>parziali</a:t>
            </a:r>
            <a:r>
              <a:rPr lang="it-IT" dirty="0" smtClean="0"/>
              <a:t>, un giocatore può decidere, a sua discrezione di </a:t>
            </a:r>
            <a:r>
              <a:rPr lang="it-IT" i="1" dirty="0" smtClean="0"/>
              <a:t>battere</a:t>
            </a:r>
            <a:r>
              <a:rPr lang="it-IT" dirty="0" smtClean="0"/>
              <a:t> il banco, ovvero giocare l'intera cifra proposta dal banco; in tal caso i giocatori che hanno effettuato scommesse parziali devono ritirare le proprie scommesse. A discrezione della punta che ha chiamato "banco" si possono "rispettare" le puntate degli altri giocatori (il giocatore dice: banco e rispetto). Se due giocatori vogliono 'battere' il banco, ha la precedenza colui che precede nel turno antiorario ed eventualmente il giocatore soccombente detto anche ferito (banco </a:t>
            </a:r>
            <a:r>
              <a:rPr lang="it-IT" dirty="0" err="1" smtClean="0"/>
              <a:t>suivi</a:t>
            </a:r>
            <a:r>
              <a:rPr lang="it-IT" dirty="0" smtClean="0"/>
              <a:t>).</a:t>
            </a:r>
          </a:p>
          <a:p>
            <a:r>
              <a:rPr lang="it-IT" dirty="0" smtClean="0"/>
              <a:t>Il banco distribuisce in totale (alternativamente) due carte all'avversario e due carte a sé.</a:t>
            </a:r>
          </a:p>
          <a:p>
            <a:r>
              <a:rPr lang="it-IT" dirty="0" smtClean="0"/>
              <a:t>L'avversario (detto punta) può </a:t>
            </a:r>
            <a:r>
              <a:rPr lang="it-IT" i="1" dirty="0" smtClean="0"/>
              <a:t>chiamare</a:t>
            </a:r>
            <a:r>
              <a:rPr lang="it-IT" dirty="0" smtClean="0"/>
              <a:t>, ovvero chiedere un'altra carta, oppure </a:t>
            </a:r>
            <a:r>
              <a:rPr lang="it-IT" i="1" dirty="0" smtClean="0"/>
              <a:t>stare</a:t>
            </a:r>
            <a:r>
              <a:rPr lang="it-IT" dirty="0" smtClean="0"/>
              <a:t>, ovvero non volerne altre; allo stesso modo può procedere, successivamente, il banco. Come nel baccarà bisogna </a:t>
            </a:r>
            <a:r>
              <a:rPr lang="it-IT" i="1" dirty="0" smtClean="0"/>
              <a:t>abbattere</a:t>
            </a:r>
            <a:r>
              <a:rPr lang="it-IT" dirty="0" smtClean="0"/>
              <a:t> con 8 o 9.In questo caso il gioco si ferma e non si chiama la terza carta. Il punteggio si calcola sommando il valore delle carte tenendo presente che le decine non vengono computate e quindi non si "sballa" mai. Per esempio se si hanno un 10 e un 9 il punteggio è 9. Con due 9 il punteggio è 8 [(9+9)-10=8] con un 9,un 2 e una figura il punteggio è 1 [(9+2+10)-20=1]. Nel caso punta e banco raggiungano lo stesso punteggio la mano si rifà.</a:t>
            </a:r>
          </a:p>
          <a:p>
            <a:r>
              <a:rPr lang="it-IT" dirty="0" smtClean="0"/>
              <a:t>Se vince lo sfidante, allora l'ammontare del banco spetterà a lui, continuando il senso di gioco; se vince il banco, questi può: </a:t>
            </a:r>
          </a:p>
          <a:p>
            <a:pPr lvl="1"/>
            <a:r>
              <a:rPr lang="it-IT" dirty="0" smtClean="0"/>
              <a:t>continuare a giocare, lasciando la posta (che è raddoppiata rispetto al turno precedente detratta la cagnotte)</a:t>
            </a:r>
          </a:p>
          <a:p>
            <a:pPr lvl="1"/>
            <a:r>
              <a:rPr lang="it-IT" dirty="0" smtClean="0"/>
              <a:t>dimezzare la posta, solo entro il 3º turno (la terza vincita consecutiva). Questa possibilità non è ammessa in tutte le Case da gioco.</a:t>
            </a:r>
          </a:p>
          <a:p>
            <a:pPr lvl="1"/>
            <a:r>
              <a:rPr lang="it-IT" dirty="0" smtClean="0"/>
              <a:t>dichiarare "c'è un seguito" ovvero ritirarsi e trattenere per sé l'ammontare del banco accumulato fino a quel momento; in tal caso il banco viene messo all'asta.</a:t>
            </a:r>
          </a:p>
          <a:p>
            <a:r>
              <a:rPr lang="it-IT" dirty="0" smtClean="0"/>
              <a:t>Se un banco ottenuto tramite </a:t>
            </a:r>
            <a:r>
              <a:rPr lang="it-IT" i="1" dirty="0" smtClean="0"/>
              <a:t>l'asta</a:t>
            </a:r>
            <a:r>
              <a:rPr lang="it-IT" dirty="0" smtClean="0"/>
              <a:t> perde, il turno ricomincia dal giocatore a destra del giocatore che si era ritirato (mano regolare).</a:t>
            </a:r>
          </a:p>
          <a:p>
            <a:r>
              <a:rPr lang="it-IT" dirty="0" smtClean="0"/>
              <a:t>la Casa da Gioco, ad ogni mano vinta dal banco, si trattiene una percentuale detta "cagnotte" (di solito il 5%).</a:t>
            </a:r>
          </a:p>
          <a:p>
            <a:endParaRPr lang="it-IT" dirty="0" smtClean="0"/>
          </a:p>
          <a:p>
            <a:r>
              <a:rPr lang="it-IT" dirty="0" smtClean="0"/>
              <a:t>Casinò online:</a:t>
            </a:r>
            <a:r>
              <a:rPr lang="it-IT" baseline="0" dirty="0" smtClean="0"/>
              <a:t> 3 componenti </a:t>
            </a:r>
            <a:r>
              <a:rPr lang="it-IT" baseline="0" dirty="0" err="1" smtClean="0"/>
              <a:t>principli</a:t>
            </a:r>
            <a:r>
              <a:rPr lang="it-IT" baseline="0" dirty="0" smtClean="0"/>
              <a:t>: il sito web da cui si scarico il software, il software del casinò, ed il server.  Il client di gioco (interfaccia rivolta la giocatore contiene tutte le informazioni locali (grafica, suoni, animazione)mentre le decisioni relative alla vincita vengono prese dal lato server </a:t>
            </a:r>
            <a:r>
              <a:rPr lang="it-IT" baseline="0" dirty="0" err="1" smtClean="0"/>
              <a:t>atraverso</a:t>
            </a:r>
            <a:r>
              <a:rPr lang="it-IT" baseline="0" dirty="0" smtClean="0"/>
              <a:t> un generatore di numeri casuali,.  </a:t>
            </a:r>
            <a:r>
              <a:rPr lang="it-IT" baseline="0" dirty="0" err="1" smtClean="0"/>
              <a:t>Accessiblità</a:t>
            </a:r>
            <a:r>
              <a:rPr lang="it-IT" baseline="0" dirty="0" smtClean="0"/>
              <a:t> dipendente da adobe flash.  Rischio di scaricare file </a:t>
            </a:r>
            <a:r>
              <a:rPr lang="it-IT" baseline="0" dirty="0" err="1" smtClean="0"/>
              <a:t>malware</a:t>
            </a:r>
            <a:r>
              <a:rPr lang="it-IT" baseline="0" dirty="0" smtClean="0"/>
              <a:t> e </a:t>
            </a:r>
            <a:r>
              <a:rPr lang="it-IT" baseline="0" dirty="0" err="1" smtClean="0"/>
              <a:t>spyware</a:t>
            </a:r>
            <a:endParaRPr lang="it-IT" baseline="0" dirty="0" smtClean="0"/>
          </a:p>
          <a:p>
            <a:r>
              <a:rPr lang="it-IT" dirty="0" smtClean="0"/>
              <a:t>Slot machine in Italia oltre il 50%</a:t>
            </a:r>
            <a:r>
              <a:rPr lang="it-IT" baseline="0" dirty="0" smtClean="0"/>
              <a:t> del fatturato (40 </a:t>
            </a:r>
            <a:r>
              <a:rPr lang="it-IT" baseline="0" dirty="0" err="1" smtClean="0"/>
              <a:t>moliardi</a:t>
            </a:r>
            <a:r>
              <a:rPr lang="it-IT" baseline="0" dirty="0" smtClean="0"/>
              <a:t> di   Campagna No slot</a:t>
            </a:r>
          </a:p>
          <a:p>
            <a:r>
              <a:rPr lang="it-IT" baseline="0" dirty="0" smtClean="0"/>
              <a:t>Il gioco impoverisce molti ed arricchisce pochi</a:t>
            </a:r>
          </a:p>
          <a:p>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t>3</a:t>
            </a:fld>
            <a:endParaRPr lang="it-IT"/>
          </a:p>
        </p:txBody>
      </p:sp>
    </p:spTree>
    <p:extLst>
      <p:ext uri="{BB962C8B-B14F-4D97-AF65-F5344CB8AC3E}">
        <p14:creationId xmlns:p14="http://schemas.microsoft.com/office/powerpoint/2010/main" val="1578710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D4D6D2C-A281-4199-9FCB-9CABA38E9881}" type="slidenum">
              <a:rPr lang="it-IT" altLang="it-IT">
                <a:solidFill>
                  <a:prstClr val="black"/>
                </a:solidFill>
                <a:latin typeface="Arial" charset="0"/>
              </a:rPr>
              <a:pPr eaLnBrk="1" hangingPunct="1"/>
              <a:t>25</a:t>
            </a:fld>
            <a:endParaRPr lang="it-IT" altLang="it-IT">
              <a:solidFill>
                <a:prstClr val="black"/>
              </a:solidFill>
              <a:latin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it-IT" altLang="it-IT" dirty="0" smtClean="0"/>
              <a:t>Ossatura comune di ogni percorso Preminenza </a:t>
            </a:r>
            <a:r>
              <a:rPr lang="it-IT" altLang="it-IT" dirty="0" err="1" smtClean="0"/>
              <a:t>etiopatogenetica</a:t>
            </a:r>
            <a:r>
              <a:rPr lang="it-IT" altLang="it-IT" dirty="0" smtClean="0"/>
              <a:t> dei fattori di apprendimento.</a:t>
            </a:r>
          </a:p>
          <a:p>
            <a:pPr eaLnBrk="1" hangingPunct="1"/>
            <a:endParaRPr lang="it-IT" altLang="it-IT" dirty="0" smtClean="0"/>
          </a:p>
          <a:p>
            <a:pPr eaLnBrk="1" hangingPunct="1"/>
            <a:r>
              <a:rPr lang="it-IT" altLang="it-IT" dirty="0" smtClean="0"/>
              <a:t>Con fattori di rinforzo positivo e negativo</a:t>
            </a:r>
          </a:p>
          <a:p>
            <a:pPr eaLnBrk="1" hangingPunct="1"/>
            <a:endParaRPr lang="it-IT" alt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b="1" dirty="0" smtClean="0">
                <a:latin typeface="Arial" charset="0"/>
              </a:rPr>
              <a:t>Sviluppo di distorsioni </a:t>
            </a:r>
            <a:r>
              <a:rPr lang="it-IT" altLang="it-IT" b="1" dirty="0" err="1" smtClean="0">
                <a:latin typeface="Arial" charset="0"/>
              </a:rPr>
              <a:t>cognitivei</a:t>
            </a:r>
            <a:r>
              <a:rPr lang="it-IT" altLang="it-IT" dirty="0" smtClean="0"/>
              <a:t>:  </a:t>
            </a:r>
            <a:r>
              <a:rPr lang="it-IT" altLang="it-IT" b="1" dirty="0" smtClean="0"/>
              <a:t>illusioni di controllo dell’esito e controllo predittivo dell’esito</a:t>
            </a:r>
            <a:r>
              <a:rPr lang="it-IT" altLang="it-IT" dirty="0" smtClean="0"/>
              <a:t>, distorsioni interpretative,</a:t>
            </a:r>
            <a:r>
              <a:rPr lang="it-IT" altLang="it-IT" baseline="0" dirty="0" smtClean="0"/>
              <a:t> aspettative di vittoria, incapacità di prevedere esiti negativi di guadagno, distorsione della memoria episodica); la mente umana sembra incapace di tollerare incertezza e eventi casuali, bensì ha necessità di stabilire relazioni di causalità (</a:t>
            </a:r>
            <a:r>
              <a:rPr lang="it-IT" altLang="it-IT" baseline="0" dirty="0" err="1" smtClean="0"/>
              <a:t>turner</a:t>
            </a:r>
            <a:r>
              <a:rPr lang="it-IT" altLang="it-IT"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baseline="0" dirty="0" smtClean="0"/>
              <a:t> </a:t>
            </a:r>
            <a:endParaRPr lang="it-IT" altLang="it-IT"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D4D6D2C-A281-4199-9FCB-9CABA38E9881}" type="slidenum">
              <a:rPr lang="it-IT" altLang="it-IT">
                <a:solidFill>
                  <a:prstClr val="black"/>
                </a:solidFill>
                <a:latin typeface="Arial" charset="0"/>
              </a:rPr>
              <a:pPr eaLnBrk="1" hangingPunct="1"/>
              <a:t>26</a:t>
            </a:fld>
            <a:endParaRPr lang="it-IT" altLang="it-IT">
              <a:solidFill>
                <a:prstClr val="black"/>
              </a:solidFill>
              <a:latin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it-IT" altLang="it-IT" dirty="0" smtClean="0"/>
              <a:t>Preminenza </a:t>
            </a:r>
            <a:r>
              <a:rPr lang="it-IT" altLang="it-IT" dirty="0" err="1" smtClean="0"/>
              <a:t>etiopatogenetica</a:t>
            </a:r>
            <a:r>
              <a:rPr lang="it-IT" altLang="it-IT" dirty="0" smtClean="0"/>
              <a:t> dei fattori di apprendimento.</a:t>
            </a:r>
          </a:p>
          <a:p>
            <a:pPr eaLnBrk="1" hangingPunct="1"/>
            <a:r>
              <a:rPr lang="it-IT" altLang="it-IT" dirty="0" smtClean="0"/>
              <a:t>Soggetti hanno:</a:t>
            </a:r>
          </a:p>
          <a:p>
            <a:pPr marL="228600" indent="-228600" eaLnBrk="1" hangingPunct="1">
              <a:buAutoNum type="arabicPeriod"/>
            </a:pPr>
            <a:r>
              <a:rPr lang="it-IT" altLang="it-IT" dirty="0" smtClean="0"/>
              <a:t>personalità sufficientemente strutturata</a:t>
            </a:r>
          </a:p>
          <a:p>
            <a:pPr marL="228600" indent="-228600" eaLnBrk="1" hangingPunct="1">
              <a:buAutoNum type="arabicPeriod"/>
            </a:pPr>
            <a:r>
              <a:rPr lang="it-IT" altLang="it-IT" dirty="0" smtClean="0"/>
              <a:t>relazioni primarie e sociali </a:t>
            </a:r>
            <a:r>
              <a:rPr lang="it-IT" altLang="it-IT" dirty="0" err="1" smtClean="0"/>
              <a:t>soddisfacienti</a:t>
            </a:r>
            <a:r>
              <a:rPr lang="it-IT" altLang="it-IT" dirty="0" smtClean="0"/>
              <a:t> con</a:t>
            </a:r>
            <a:r>
              <a:rPr lang="it-IT" altLang="it-IT" baseline="0" dirty="0" smtClean="0"/>
              <a:t> traiettorie esistenziali non patologiche;</a:t>
            </a:r>
          </a:p>
          <a:p>
            <a:pPr marL="228600" indent="-228600" eaLnBrk="1" hangingPunct="1">
              <a:buAutoNum type="arabicPeriod"/>
            </a:pPr>
            <a:r>
              <a:rPr lang="it-IT" altLang="it-IT" baseline="0" dirty="0" smtClean="0"/>
              <a:t> assenza di manifestazioni patologiche di asse I o di asse II;</a:t>
            </a:r>
          </a:p>
          <a:p>
            <a:pPr marL="228600" indent="-228600" eaLnBrk="1" hangingPunct="1">
              <a:buAutoNum type="arabicPeriod"/>
            </a:pPr>
            <a:r>
              <a:rPr lang="it-IT" altLang="it-IT" baseline="0" dirty="0" smtClean="0"/>
              <a:t>Spesso accompagnati da familiari collaboranti, con spesso già avviati interventi familiari di controllo, accesso, gestione del denaro </a:t>
            </a:r>
          </a:p>
          <a:p>
            <a:pPr marL="228600" indent="-228600" eaLnBrk="1" hangingPunct="1">
              <a:buAutoNum type="arabicPeriod"/>
            </a:pPr>
            <a:r>
              <a:rPr lang="it-IT" altLang="it-IT" baseline="0" dirty="0" smtClean="0"/>
              <a:t>Disturbi di ansia e depressione secondari all’aggravarsi dei comportamenti di gioco.</a:t>
            </a:r>
          </a:p>
          <a:p>
            <a:pPr marL="228600" indent="-228600" eaLnBrk="1" hangingPunct="1">
              <a:buAutoNum type="arabicPeriod"/>
            </a:pPr>
            <a:r>
              <a:rPr lang="it-IT" altLang="it-IT" baseline="0" dirty="0" smtClean="0"/>
              <a:t>Continua fluttuazione tra regular </a:t>
            </a:r>
            <a:r>
              <a:rPr lang="it-IT" altLang="it-IT" baseline="0" dirty="0" err="1" smtClean="0"/>
              <a:t>heavy</a:t>
            </a:r>
            <a:r>
              <a:rPr lang="it-IT" altLang="it-IT" baseline="0" dirty="0" smtClean="0"/>
              <a:t> </a:t>
            </a:r>
            <a:r>
              <a:rPr lang="it-IT" altLang="it-IT" baseline="0" dirty="0" err="1" smtClean="0"/>
              <a:t>gambling</a:t>
            </a:r>
            <a:r>
              <a:rPr lang="it-IT" altLang="it-IT" baseline="0" dirty="0" smtClean="0"/>
              <a:t> e and </a:t>
            </a:r>
            <a:r>
              <a:rPr lang="it-IT" altLang="it-IT" baseline="0" dirty="0" err="1" smtClean="0"/>
              <a:t>excessive</a:t>
            </a:r>
            <a:r>
              <a:rPr lang="it-IT" altLang="it-IT" baseline="0" dirty="0" smtClean="0"/>
              <a:t> </a:t>
            </a:r>
            <a:r>
              <a:rPr lang="it-IT" altLang="it-IT" baseline="0" dirty="0" err="1" smtClean="0"/>
              <a:t>gambling</a:t>
            </a:r>
            <a:r>
              <a:rPr lang="it-IT" altLang="it-IT" baseline="0" dirty="0" smtClean="0"/>
              <a:t> per effetti di apprendimento operante e delle distorsioni </a:t>
            </a:r>
          </a:p>
          <a:p>
            <a:pPr marL="228600" indent="-228600" eaLnBrk="1" hangingPunct="1">
              <a:buAutoNum type="arabicPeriod"/>
            </a:pPr>
            <a:endParaRPr lang="it-IT" altLang="it-IT" baseline="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r>
              <a:rPr lang="it-IT" dirty="0" smtClean="0"/>
              <a:t>La vulnerabilità emotiva funge da acceleratore di </a:t>
            </a:r>
            <a:r>
              <a:rPr lang="it-IT" dirty="0" err="1" smtClean="0"/>
              <a:t>cdecorsoMostrano</a:t>
            </a:r>
            <a:r>
              <a:rPr lang="it-IT" dirty="0" smtClean="0"/>
              <a:t> identici antecedenti e determinanti ecologici (disponibilità di giochi, pressione sociale e dei pari ecc..), processi di apprendimento condizionamento classico od  operante, fattori motivazionali di rinforzo positivo o negativo, sviluppo di schemi cognitivi connotati</a:t>
            </a:r>
            <a:r>
              <a:rPr lang="it-IT" baseline="0" dirty="0" smtClean="0"/>
              <a:t> da false , aberranti, distorte credenze, circa le proprie abilità di player, il caso, la probabilità statistica di sconfitta-perdita-vittoria, la mancanza di consapevolezza circa l’indipendenza degli eventi di </a:t>
            </a:r>
            <a:r>
              <a:rPr lang="it-IT" baseline="0" dirty="0" err="1" smtClean="0"/>
              <a:t>giorco</a:t>
            </a:r>
            <a:r>
              <a:rPr lang="it-IT" baseline="0" dirty="0" smtClean="0"/>
              <a:t>, circa il caso</a:t>
            </a:r>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solidFill>
                  <a:prstClr val="black"/>
                </a:solidFill>
              </a:rPr>
              <a:pPr/>
              <a:t>28</a:t>
            </a:fld>
            <a:endParaRPr lang="it-IT">
              <a:solidFill>
                <a:prstClr val="black"/>
              </a:solidFill>
            </a:endParaRPr>
          </a:p>
        </p:txBody>
      </p:sp>
    </p:spTree>
    <p:extLst>
      <p:ext uri="{BB962C8B-B14F-4D97-AF65-F5344CB8AC3E}">
        <p14:creationId xmlns:p14="http://schemas.microsoft.com/office/powerpoint/2010/main" val="3862601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r>
              <a:rPr lang="it-IT" dirty="0" smtClean="0"/>
              <a:t>Giocatori per fuga secondo Mark e </a:t>
            </a:r>
            <a:r>
              <a:rPr lang="it-IT" dirty="0" err="1" smtClean="0"/>
              <a:t>Lesieur</a:t>
            </a:r>
            <a:r>
              <a:rPr lang="it-IT" dirty="0" smtClean="0"/>
              <a:t> 1992)</a:t>
            </a:r>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solidFill>
                  <a:prstClr val="black"/>
                </a:solidFill>
              </a:rPr>
              <a:pPr/>
              <a:t>29</a:t>
            </a:fld>
            <a:endParaRPr lang="it-IT">
              <a:solidFill>
                <a:prstClr val="black"/>
              </a:solidFill>
            </a:endParaRPr>
          </a:p>
        </p:txBody>
      </p:sp>
    </p:spTree>
    <p:extLst>
      <p:ext uri="{BB962C8B-B14F-4D97-AF65-F5344CB8AC3E}">
        <p14:creationId xmlns:p14="http://schemas.microsoft.com/office/powerpoint/2010/main" val="2014223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2AB4F3F-9787-412A-8FC3-6BFD014C642F}" type="slidenum">
              <a:rPr lang="it-IT" altLang="it-IT">
                <a:solidFill>
                  <a:prstClr val="black"/>
                </a:solidFill>
                <a:latin typeface="Arial" charset="0"/>
              </a:rPr>
              <a:pPr eaLnBrk="1" hangingPunct="1"/>
              <a:t>30</a:t>
            </a:fld>
            <a:endParaRPr lang="it-IT" altLang="it-IT">
              <a:solidFill>
                <a:prstClr val="black"/>
              </a:solidFill>
              <a:latin typeface="Arial"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r>
              <a:rPr lang="it-IT" altLang="it-IT" dirty="0" smtClean="0"/>
              <a:t>* Con disfunzioni neurologiche e neurochimiche implicanti l’impulsività ed il deficit di attenzione che potrebbero risalire all’infanzia (</a:t>
            </a:r>
            <a:r>
              <a:rPr lang="it-IT" altLang="it-IT" dirty="0" err="1" smtClean="0"/>
              <a:t>Rugle</a:t>
            </a:r>
            <a:r>
              <a:rPr lang="it-IT" altLang="it-IT" dirty="0" smtClean="0"/>
              <a:t> e </a:t>
            </a:r>
            <a:r>
              <a:rPr lang="it-IT" altLang="it-IT" dirty="0" err="1" smtClean="0"/>
              <a:t>Melamed</a:t>
            </a:r>
            <a:r>
              <a:rPr lang="it-IT" altLang="it-IT" dirty="0" smtClean="0"/>
              <a:t> 1993).  Secondo tale ipotesi l’impulsività precederebbe il gioco il quale sarebbe quindi dipendente da una dimensione di impulsività (spinti alla ricerca di sempre nuove gratificazione, incapaci di differire il soddisfacimento</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F3727C2-D612-4A76-87A1-A01A9F53D1B7}" type="slidenum">
              <a:rPr lang="it-IT" altLang="it-IT">
                <a:solidFill>
                  <a:prstClr val="black"/>
                </a:solidFill>
                <a:latin typeface="Arial" charset="0"/>
              </a:rPr>
              <a:pPr eaLnBrk="1" hangingPunct="1"/>
              <a:t>31</a:t>
            </a:fld>
            <a:endParaRPr lang="it-IT" altLang="it-IT">
              <a:solidFill>
                <a:prstClr val="black"/>
              </a:solidFill>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it-IT" altLang="it-IT" dirty="0" smtClean="0"/>
              <a:t>* Tendenza alla fuga (presa di distanza dal dolore emotivo od altri stati emotivi negativi attraverso la dissociazione chimica od indotta dai comportamenti di gioco (Anderson e </a:t>
            </a:r>
            <a:r>
              <a:rPr lang="it-IT" altLang="it-IT" dirty="0" err="1" smtClean="0"/>
              <a:t>Brown</a:t>
            </a:r>
            <a:r>
              <a:rPr lang="it-IT" altLang="it-IT" dirty="0" smtClean="0"/>
              <a:t>, 1984).</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AA0BD73-79FF-45E2-B359-76F00FCABC2B}" type="slidenum">
              <a:rPr lang="it-IT" altLang="it-IT">
                <a:solidFill>
                  <a:prstClr val="black"/>
                </a:solidFill>
                <a:latin typeface="Arial" charset="0"/>
              </a:rPr>
              <a:pPr eaLnBrk="1" hangingPunct="1"/>
              <a:t>32</a:t>
            </a:fld>
            <a:endParaRPr lang="it-IT" altLang="it-IT">
              <a:solidFill>
                <a:prstClr val="black"/>
              </a:solidFill>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marL="228600" indent="-228600" eaLnBrk="1" hangingPunct="1">
              <a:buFontTx/>
              <a:buAutoNum type="arabicPeriod"/>
            </a:pPr>
            <a:endParaRPr lang="it-IT" altLang="it-IT" dirty="0" smtClean="0"/>
          </a:p>
          <a:p>
            <a:pPr marL="228600" indent="-228600" eaLnBrk="1" hangingPunct="1">
              <a:buFontTx/>
              <a:buAutoNum type="arabicPeriod"/>
            </a:pPr>
            <a:r>
              <a:rPr lang="it-IT" altLang="it-IT" dirty="0" smtClean="0"/>
              <a:t>Poker cash uno</a:t>
            </a:r>
            <a:r>
              <a:rPr lang="it-IT" altLang="it-IT" baseline="0" dirty="0" smtClean="0"/>
              <a:t> dei giochi della poker room </a:t>
            </a:r>
            <a:endParaRPr lang="it-IT" altLang="it-IT" dirty="0" smtClean="0"/>
          </a:p>
          <a:p>
            <a:pPr marL="228600" indent="-228600" eaLnBrk="1" hangingPunct="1">
              <a:buFontTx/>
              <a:buAutoNum type="arabicPeriod"/>
            </a:pPr>
            <a:r>
              <a:rPr lang="it-IT" altLang="it-IT" dirty="0" smtClean="0"/>
              <a:t>L’agenzia delle dogane dal 2012 ha costituito un osservatorio del gioco </a:t>
            </a:r>
            <a:r>
              <a:rPr lang="it-IT" altLang="it-IT" dirty="0" err="1" smtClean="0"/>
              <a:t>onlinepresso</a:t>
            </a:r>
            <a:r>
              <a:rPr lang="it-IT" altLang="it-IT" dirty="0" smtClean="0"/>
              <a:t> il politecnico di Milano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t>Eccezioni:</a:t>
            </a:r>
            <a:br>
              <a:rPr lang="it-IT" sz="1200" dirty="0" smtClean="0"/>
            </a:br>
            <a:r>
              <a:rPr lang="it-IT" sz="1200" dirty="0" smtClean="0"/>
              <a:t>1.Consentire i “servizi informativi di comparazione di quote o offerte commerciali dei diversi competitors”, vale a dire i cd. “spazi quote”, le rubriche ospitate dai programmi televisivi o web sportivi che indicano le quote offerte dai book.</a:t>
            </a:r>
            <a:br>
              <a:rPr lang="it-IT" sz="1200" dirty="0" smtClean="0"/>
            </a:br>
            <a:r>
              <a:rPr lang="it-IT" sz="1200" dirty="0" smtClean="0"/>
              <a:t>2.Permettere la “mera esposizione delle vincite” realizzate presso un punto vendita, anche se effettuata con “modalità, anche grafiche e dimensionali, tali da non configurare una forma di induzione al gioco a pagamento”.</a:t>
            </a:r>
            <a:br>
              <a:rPr lang="it-IT" sz="1200" dirty="0" smtClean="0"/>
            </a:br>
            <a:r>
              <a:rPr lang="it-IT" sz="1200" dirty="0" smtClean="0"/>
              <a:t>3.associazioni aderenti alla campagna “Mettiamoci in gioco” reputano che la semplice esposizione rappresenti da sola una forma di induzione al gioco. Un reale “servizio informativo” a 360 gradi richiederebbe non solo l’esposizione delle vincite ma anche il computo delle perdite fatte registrare dai giocatori in quel punto vendita. </a:t>
            </a:r>
            <a:endParaRPr lang="it-IT" sz="4400" dirty="0" smtClean="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0"/>
          </p:nvPr>
        </p:nvSpPr>
        <p:spPr/>
        <p:txBody>
          <a:bodyPr/>
          <a:lstStyle/>
          <a:p>
            <a:fld id="{077B2B14-68FD-4639-BF3E-97D7AC575D0D}" type="slidenum">
              <a:rPr lang="it-IT" smtClean="0"/>
              <a:t>35</a:t>
            </a:fld>
            <a:endParaRPr lang="it-IT"/>
          </a:p>
        </p:txBody>
      </p:sp>
    </p:spTree>
    <p:extLst>
      <p:ext uri="{BB962C8B-B14F-4D97-AF65-F5344CB8AC3E}">
        <p14:creationId xmlns:p14="http://schemas.microsoft.com/office/powerpoint/2010/main" val="87497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Skills</a:t>
            </a:r>
            <a:r>
              <a:rPr lang="it-IT" baseline="0" dirty="0" smtClean="0"/>
              <a:t> necessarie dei servizi: </a:t>
            </a:r>
          </a:p>
          <a:p>
            <a:r>
              <a:rPr lang="it-IT" baseline="0" dirty="0" smtClean="0"/>
              <a:t>1-conoscenze su DGA</a:t>
            </a:r>
          </a:p>
          <a:p>
            <a:r>
              <a:rPr lang="it-IT" baseline="0" dirty="0" smtClean="0"/>
              <a:t>2-dinamiche patologiche familiari</a:t>
            </a:r>
          </a:p>
          <a:p>
            <a:r>
              <a:rPr lang="it-IT" baseline="0" dirty="0" smtClean="0"/>
              <a:t>3- strumenti di </a:t>
            </a:r>
            <a:r>
              <a:rPr lang="it-IT" baseline="0" dirty="0" err="1" smtClean="0"/>
              <a:t>assessment</a:t>
            </a:r>
            <a:r>
              <a:rPr lang="it-IT" baseline="0" dirty="0" smtClean="0"/>
              <a:t> e di presa in carico</a:t>
            </a:r>
          </a:p>
          <a:p>
            <a:r>
              <a:rPr lang="it-IT" baseline="0" dirty="0" smtClean="0"/>
              <a:t>4- competenza nel valutare dimensioni suicidarie</a:t>
            </a:r>
          </a:p>
          <a:p>
            <a:r>
              <a:rPr lang="it-IT" baseline="0" dirty="0" smtClean="0"/>
              <a:t>5- competenza nella valutazione delle problematiche </a:t>
            </a:r>
            <a:r>
              <a:rPr lang="it-IT" baseline="0" dirty="0" err="1" smtClean="0"/>
              <a:t>finanzrie</a:t>
            </a:r>
            <a:r>
              <a:rPr lang="it-IT" baseline="0" dirty="0" smtClean="0"/>
              <a:t>. Indagine economica. Abilità nella protezione del patrimonio residuo</a:t>
            </a:r>
          </a:p>
          <a:p>
            <a:r>
              <a:rPr lang="it-IT" baseline="0" dirty="0" smtClean="0"/>
              <a:t>6- formazione continua</a:t>
            </a:r>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t>40</a:t>
            </a:fld>
            <a:endParaRPr lang="it-IT"/>
          </a:p>
        </p:txBody>
      </p:sp>
    </p:spTree>
    <p:extLst>
      <p:ext uri="{BB962C8B-B14F-4D97-AF65-F5344CB8AC3E}">
        <p14:creationId xmlns:p14="http://schemas.microsoft.com/office/powerpoint/2010/main" val="2516157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dt"/>
          </p:nvPr>
        </p:nvSpPr>
        <p:spPr>
          <a:ln/>
        </p:spPr>
        <p:txBody>
          <a:bodyPr/>
          <a:lstStyle/>
          <a:p>
            <a:r>
              <a:rPr lang="it-IT" altLang="it-IT">
                <a:solidFill>
                  <a:prstClr val="white"/>
                </a:solidFill>
              </a:rPr>
              <a:t>03/05/09</a:t>
            </a:r>
          </a:p>
        </p:txBody>
      </p:sp>
      <p:sp>
        <p:nvSpPr>
          <p:cNvPr id="5" name="Rectangle 12"/>
          <p:cNvSpPr>
            <a:spLocks noGrp="1" noChangeArrowheads="1"/>
          </p:cNvSpPr>
          <p:nvPr>
            <p:ph type="sldNum"/>
          </p:nvPr>
        </p:nvSpPr>
        <p:spPr>
          <a:ln/>
        </p:spPr>
        <p:txBody>
          <a:bodyPr/>
          <a:lstStyle/>
          <a:p>
            <a:fld id="{B0CF2A4F-B8DE-4404-9199-9C98D9F8D3CD}" type="slidenum">
              <a:rPr lang="it-IT" altLang="it-IT">
                <a:solidFill>
                  <a:prstClr val="white"/>
                </a:solidFill>
              </a:rPr>
              <a:pPr/>
              <a:t>41</a:t>
            </a:fld>
            <a:endParaRPr lang="it-IT" altLang="it-IT">
              <a:solidFill>
                <a:prstClr val="white"/>
              </a:solidFill>
            </a:endParaRPr>
          </a:p>
        </p:txBody>
      </p:sp>
      <p:sp>
        <p:nvSpPr>
          <p:cNvPr id="25601"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839"/>
            <a:ext cx="5481638" cy="41127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 L’azzardo è considerato a lungo considerato un elemento di rischio sociale: tutto era illegale salvo pochi esercizi autorizzati </a:t>
            </a:r>
            <a:r>
              <a:rPr lang="it-IT" dirty="0" err="1" smtClean="0"/>
              <a:t>Iil</a:t>
            </a:r>
            <a:r>
              <a:rPr lang="it-IT" dirty="0" smtClean="0"/>
              <a:t> casinò</a:t>
            </a:r>
            <a:r>
              <a:rPr lang="it-IT" baseline="0" dirty="0" smtClean="0"/>
              <a:t> municipale di San Remo fu aperto nel 1905</a:t>
            </a:r>
            <a:r>
              <a:rPr lang="it-IT" dirty="0" smtClean="0"/>
              <a:t>; per volontà di Francesco </a:t>
            </a:r>
            <a:r>
              <a:rPr lang="it-IT" dirty="0" err="1" smtClean="0"/>
              <a:t>Crispi</a:t>
            </a:r>
            <a:r>
              <a:rPr lang="it-IT" dirty="0" smtClean="0"/>
              <a:t>, presidente del consiglio dei ministri, degli interni e degli esteri del Regno di Italia</a:t>
            </a:r>
            <a:r>
              <a:rPr lang="it-IT" baseline="0" dirty="0" smtClean="0"/>
              <a:t> dal </a:t>
            </a:r>
            <a:r>
              <a:rPr lang="it-IT" dirty="0" smtClean="0"/>
              <a:t>29 luglio </a:t>
            </a:r>
            <a:r>
              <a:rPr lang="it-IT" dirty="0" smtClean="0">
                <a:hlinkClick r:id="rId3" tooltip="1887"/>
              </a:rPr>
              <a:t>1887</a:t>
            </a:r>
            <a:r>
              <a:rPr lang="it-IT" dirty="0" smtClean="0"/>
              <a:t> –6 febbraio </a:t>
            </a:r>
            <a:r>
              <a:rPr lang="it-IT" dirty="0" smtClean="0">
                <a:hlinkClick r:id="rId4" tooltip="1891"/>
              </a:rPr>
              <a:t>1891</a:t>
            </a:r>
            <a:r>
              <a:rPr lang="it-IT" dirty="0" smtClean="0"/>
              <a:t>,  la cosa divenne di pertinenza del Ministero degli Interni. Sostanzialmente lo Stato valutava il gioco d’azzardo come un disvalore etico-sociale. Dal dopoguerra, sono state rilasciate concessioni a SISAL per lotterie, totocalcio e 4 casinò.</a:t>
            </a:r>
          </a:p>
          <a:p>
            <a:r>
              <a:rPr lang="it-IT" dirty="0" smtClean="0"/>
              <a:t>1992-2003 L’azzardo diventa progressivamente leva fiscale (governi Amato, Ciampi), per soddisfare i crescenti bisogni della spesa pubblica. Vengono meno le remore etico-politiche. Sembra un </a:t>
            </a:r>
            <a:r>
              <a:rPr lang="it-IT" dirty="0" err="1" smtClean="0"/>
              <a:t>déjà</a:t>
            </a:r>
            <a:r>
              <a:rPr lang="it-IT" dirty="0" smtClean="0"/>
              <a:t> vu con quanto avvenuto nell’Italia dei Comuni nel XIII secolo: prima si regola l’azzardo per tenerlo sotto controllo, poi con l’occasione lo si usa per far cassa.</a:t>
            </a:r>
          </a:p>
          <a:p>
            <a:r>
              <a:rPr lang="it-IT" dirty="0" err="1" smtClean="0"/>
              <a:t>el</a:t>
            </a:r>
            <a:r>
              <a:rPr lang="it-IT" dirty="0" smtClean="0"/>
              <a:t> 1997 il governo Prodi introdusse la doppia giocata di lotto e Superenalotto e le sale scommesse (luoghi</a:t>
            </a:r>
            <a:r>
              <a:rPr lang="it-IT" baseline="0" dirty="0" smtClean="0"/>
              <a:t> dove i gestori legalmente e sulla base di concessioni accettano </a:t>
            </a:r>
            <a:r>
              <a:rPr lang="it-IT" b="1" dirty="0" smtClean="0"/>
              <a:t>scommessa sportiva</a:t>
            </a:r>
            <a:r>
              <a:rPr lang="it-IT" dirty="0" smtClean="0"/>
              <a:t> è un </a:t>
            </a:r>
            <a:r>
              <a:rPr lang="it-IT" dirty="0" smtClean="0">
                <a:hlinkClick r:id="rId5" tooltip="Gioco d'azzardo"/>
              </a:rPr>
              <a:t>gioco d'azzardo</a:t>
            </a:r>
            <a:r>
              <a:rPr lang="it-IT" dirty="0" smtClean="0"/>
              <a:t> in cui una persona pronostica il risultato di un avvenimento sportivo futuro,</a:t>
            </a:r>
            <a:r>
              <a:rPr lang="it-IT" baseline="0" dirty="0" smtClean="0"/>
              <a:t> </a:t>
            </a:r>
            <a:r>
              <a:rPr lang="it-IT" dirty="0" smtClean="0"/>
              <a:t>o in tempo reale nella modalità </a:t>
            </a:r>
            <a:r>
              <a:rPr lang="it-IT" i="1" dirty="0" smtClean="0"/>
              <a:t>live</a:t>
            </a:r>
            <a:r>
              <a:rPr lang="it-IT" dirty="0" smtClean="0"/>
              <a:t>. Uno scommettitore decide quindi di impegnare parte del proprio denaro (liquido presso le casse dei centri abilitati oppure online anche da casa). La scommessa viene accettata da un </a:t>
            </a:r>
            <a:r>
              <a:rPr lang="it-IT" dirty="0" smtClean="0">
                <a:hlinkClick r:id="rId6" tooltip="Allibratore"/>
              </a:rPr>
              <a:t>allibratore</a:t>
            </a:r>
            <a:r>
              <a:rPr lang="it-IT" dirty="0" smtClean="0"/>
              <a:t>, che applica delle "quote" in proporzione alle quali viene stabilità l'entità della vincita per lo scommettitore, ottenuta dal prodotto delle quote per l'importo scommesso più una parte di bonus a partire dal sesto evento in una scommessa multipla. Gli eventi che sono oggetto di scommessa sono principalmente le partite di calcio e le corse dei cavalli ma anche le competizioni riguardanti sport olimpici come </a:t>
            </a:r>
            <a:r>
              <a:rPr lang="it-IT" dirty="0" smtClean="0">
                <a:hlinkClick r:id="rId7" tooltip="Pallacanestro"/>
              </a:rPr>
              <a:t>pallacanestro</a:t>
            </a:r>
            <a:r>
              <a:rPr lang="it-IT" dirty="0" smtClean="0"/>
              <a:t>, </a:t>
            </a:r>
            <a:r>
              <a:rPr lang="it-IT" dirty="0" smtClean="0">
                <a:hlinkClick r:id="rId8" tooltip="Ciclismo"/>
              </a:rPr>
              <a:t>ciclismo</a:t>
            </a:r>
            <a:r>
              <a:rPr lang="it-IT" dirty="0" smtClean="0"/>
              <a:t>, </a:t>
            </a:r>
            <a:r>
              <a:rPr lang="it-IT" dirty="0" smtClean="0">
                <a:hlinkClick r:id="rId9" tooltip="Pallavolo"/>
              </a:rPr>
              <a:t>pallavolo</a:t>
            </a:r>
            <a:r>
              <a:rPr lang="it-IT" dirty="0" smtClean="0"/>
              <a:t>, gli sport motoristici (automobilismo e motociclismo). </a:t>
            </a:r>
          </a:p>
          <a:p>
            <a:r>
              <a:rPr lang="it-IT" dirty="0" smtClean="0"/>
              <a:t> nel 1999 il governo D'Alema fece nascere le sale Bingo</a:t>
            </a:r>
            <a:r>
              <a:rPr lang="it-IT" baseline="0" dirty="0" smtClean="0"/>
              <a:t> (</a:t>
            </a:r>
            <a:r>
              <a:rPr lang="it-IT" dirty="0" smtClean="0"/>
              <a:t>Il gioco che si pratica in Italia derivato dal </a:t>
            </a:r>
            <a:r>
              <a:rPr lang="it-IT" dirty="0" smtClean="0">
                <a:hlinkClick r:id="rId10" tooltip="Lotto"/>
              </a:rPr>
              <a:t>lotto</a:t>
            </a:r>
            <a:r>
              <a:rPr lang="it-IT" dirty="0" smtClean="0"/>
              <a:t> che segue quasi integralmente le regole del tradizionale gioco della </a:t>
            </a:r>
            <a:r>
              <a:rPr lang="it-IT" dirty="0" smtClean="0">
                <a:hlinkClick r:id="rId11" tooltip="Tombola"/>
              </a:rPr>
              <a:t>tombola</a:t>
            </a:r>
            <a:r>
              <a:rPr lang="it-IT" dirty="0" smtClean="0"/>
              <a:t> con l'unica variante che si vince solo con la cinquina ed il bingo (corrispondenti alla quintina ed alla tombola del gioco tradizionale)</a:t>
            </a:r>
            <a:r>
              <a:rPr lang="it-IT" baseline="30000" dirty="0" smtClean="0"/>
              <a:t>[1</a:t>
            </a:r>
            <a:r>
              <a:rPr lang="it-IT" dirty="0" smtClean="0"/>
              <a:t>. Dal 1999, dopo un'iniziale e sproporzionata offerta di concessioni -se ne misero a disposizione circa 800, da parte dell'</a:t>
            </a:r>
            <a:r>
              <a:rPr lang="it-IT" dirty="0" smtClean="0">
                <a:hlinkClick r:id="rId12" tooltip="AAMS"/>
              </a:rPr>
              <a:t>AAMS</a:t>
            </a:r>
            <a:r>
              <a:rPr lang="it-IT" dirty="0" smtClean="0"/>
              <a:t> , il settore si è andato riorganizzando con la chiusura di sale aperte in località poco popolate o difficilmente raggiungibili. Già nel </a:t>
            </a:r>
            <a:r>
              <a:rPr lang="it-IT" dirty="0" smtClean="0">
                <a:hlinkClick r:id="rId13" tooltip="2004"/>
              </a:rPr>
              <a:t>2004</a:t>
            </a:r>
            <a:r>
              <a:rPr lang="it-IT" dirty="0" smtClean="0"/>
              <a:t> risultavano attive circa 310 concessioni per sale bingo sul territorio nazionale, scese al 20 ottobre del </a:t>
            </a:r>
            <a:r>
              <a:rPr lang="it-IT" dirty="0" smtClean="0">
                <a:hlinkClick r:id="rId14" tooltip="2008"/>
              </a:rPr>
              <a:t>2008</a:t>
            </a:r>
            <a:r>
              <a:rPr lang="it-IT" dirty="0" smtClean="0"/>
              <a:t> a 212, 229 al 10 marzo </a:t>
            </a:r>
            <a:r>
              <a:rPr lang="it-IT" dirty="0" smtClean="0">
                <a:hlinkClick r:id="rId15" tooltip="2010"/>
              </a:rPr>
              <a:t>2010</a:t>
            </a:r>
            <a:r>
              <a:rPr lang="it-IT" dirty="0" smtClean="0"/>
              <a:t>, 226 al 23 gennaio </a:t>
            </a:r>
            <a:r>
              <a:rPr lang="it-IT" dirty="0" smtClean="0">
                <a:hlinkClick r:id="rId16" tooltip="2013"/>
              </a:rPr>
              <a:t>2013</a:t>
            </a:r>
            <a:r>
              <a:rPr lang="it-IT" dirty="0" smtClean="0"/>
              <a:t>, ed attestatesi al 30 marzo </a:t>
            </a:r>
            <a:r>
              <a:rPr lang="it-IT" dirty="0" smtClean="0">
                <a:hlinkClick r:id="rId17" tooltip="2015"/>
              </a:rPr>
              <a:t>2015</a:t>
            </a:r>
            <a:r>
              <a:rPr lang="it-IT" dirty="0" smtClean="0"/>
              <a:t> a 208, con copertura di 18 regioni su 20 e 78 provincie su 110.</a:t>
            </a:r>
            <a:r>
              <a:rPr lang="it-IT" baseline="30000" dirty="0" smtClean="0">
                <a:hlinkClick r:id="rId18"/>
              </a:rPr>
              <a:t>[2]</a:t>
            </a:r>
            <a:r>
              <a:rPr lang="it-IT" dirty="0" smtClean="0"/>
              <a:t> </a:t>
            </a:r>
          </a:p>
          <a:p>
            <a:r>
              <a:rPr lang="it-IT" dirty="0" smtClean="0"/>
              <a:t>In Italia, il bingo coinvolge oltre 1 milione di persone, metà delle quali frequentano le sale bingo in maniera sistematica.</a:t>
            </a:r>
            <a:r>
              <a:rPr lang="it-IT" baseline="30000" dirty="0" smtClean="0">
                <a:hlinkClick r:id="rId19"/>
              </a:rPr>
              <a:t>[3]</a:t>
            </a:r>
            <a:r>
              <a:rPr lang="it-IT"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endParaRPr lang="it-IT" dirty="0" smtClean="0"/>
          </a:p>
          <a:p>
            <a:pPr rtl="0"/>
            <a:r>
              <a:rPr lang="it-IT" dirty="0" smtClean="0"/>
              <a:t>2003-2009 Governa Berlusconi. L’azzardo cessa di essere una mera leva fiscale: si comincia a costruire un’economia basata sull’azzardo, per creare valore aziendale; crescono le grandi società concessionarie. Si decide di diffondere l’azzardo capillarmente, fuori dai precisi limiti di spazio e tempo. Inizia il boom, si diffondono 350.000 slot </a:t>
            </a:r>
            <a:r>
              <a:rPr lang="it-IT" dirty="0" err="1" smtClean="0"/>
              <a:t>machines</a:t>
            </a:r>
            <a:r>
              <a:rPr lang="it-IT" dirty="0" smtClean="0"/>
              <a:t> nonché i Gratta e Vinci. a follia per cui (art 110 comma 6 del </a:t>
            </a:r>
            <a:r>
              <a:rPr lang="it-IT" dirty="0" err="1" smtClean="0"/>
              <a:t>Tulps</a:t>
            </a:r>
            <a:r>
              <a:rPr lang="it-IT" dirty="0" smtClean="0"/>
              <a:t>) le slot vengono considerate gioco lecito, in quanto giochi con abilità prevalente sull’alea. E come se non bastasse, follia nella follia, l’unico vincolo che hanno le slot è che non devono riprodurre i meccanismi del poker (e così i videopoker – che pure qualche minima scelta la consentivano – spariscono).</a:t>
            </a:r>
          </a:p>
          <a:p>
            <a:pPr rtl="0"/>
            <a:r>
              <a:rPr lang="it-IT" dirty="0" smtClean="0"/>
              <a:t>– 2009 Berlusconi lancia </a:t>
            </a:r>
            <a:r>
              <a:rPr lang="it-IT" dirty="0" err="1" smtClean="0"/>
              <a:t>Vlt</a:t>
            </a:r>
            <a:r>
              <a:rPr lang="it-IT" dirty="0" smtClean="0"/>
              <a:t> e casinò online – decreto L’Aquila. L’Aquila non è stata ricostruita, in compenso sono stati terremotati vasti strati di società.</a:t>
            </a:r>
          </a:p>
          <a:p>
            <a:pPr rtl="0"/>
            <a:r>
              <a:rPr lang="it-IT" dirty="0" smtClean="0"/>
              <a:t>2005 sempre con Berlusconi vennero introdotte la terza giocata del Lotto e le scommesse </a:t>
            </a:r>
          </a:p>
          <a:p>
            <a:r>
              <a:rPr lang="it-IT" dirty="0" smtClean="0"/>
              <a:t/>
            </a:r>
            <a:br>
              <a:rPr lang="it-IT" dirty="0" smtClean="0"/>
            </a:br>
            <a:endParaRPr lang="it-IT" dirty="0" smtClean="0"/>
          </a:p>
          <a:p>
            <a:r>
              <a:rPr lang="it-IT" dirty="0" smtClean="0"/>
              <a:t>Dice Avanzi : « i nostri pazienti non sono sciocchi e non se la sono cercata.</a:t>
            </a:r>
            <a:r>
              <a:rPr lang="it-IT" baseline="0" dirty="0" smtClean="0"/>
              <a:t> Sono stati semplicemente intossicati da qualcosa che nessuno gli aveva detto che fosse così potenzialmente pericoloso.)</a:t>
            </a:r>
          </a:p>
          <a:p>
            <a:r>
              <a:rPr lang="it-IT" dirty="0" smtClean="0"/>
              <a:t>Nel 2009 il governo di centro destra, col decreto d’emergenza per il terremoto de L’Aquila, introduce anche </a:t>
            </a:r>
            <a:r>
              <a:rPr lang="it-IT" b="1" dirty="0" smtClean="0"/>
              <a:t>la possibilità di installare nelle sale i </a:t>
            </a:r>
            <a:r>
              <a:rPr lang="it-IT" b="1" dirty="0" err="1" smtClean="0"/>
              <a:t>Vlt</a:t>
            </a:r>
            <a:r>
              <a:rPr lang="it-IT" b="1" dirty="0" smtClean="0"/>
              <a:t> (</a:t>
            </a:r>
            <a:r>
              <a:rPr lang="it-IT" b="1" dirty="0" err="1" smtClean="0"/>
              <a:t>videolottery</a:t>
            </a:r>
            <a:r>
              <a:rPr lang="it-IT" b="1" dirty="0" smtClean="0"/>
              <a:t>)</a:t>
            </a:r>
            <a:r>
              <a:rPr lang="it-IT" dirty="0" smtClean="0"/>
              <a:t>, macchine da gioco collegate in rete che accettano anche banconote e offrono un </a:t>
            </a:r>
            <a:r>
              <a:rPr lang="it-IT" dirty="0" err="1" smtClean="0"/>
              <a:t>payout</a:t>
            </a:r>
            <a:r>
              <a:rPr lang="it-IT" dirty="0" smtClean="0"/>
              <a:t> maggiore, calcolato su tutte le giocate globali collegate al server centrale. Viene inoltre dato il via libera per l’apertura dei casinò online.</a:t>
            </a:r>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t>4</a:t>
            </a:fld>
            <a:endParaRPr lang="it-IT"/>
          </a:p>
        </p:txBody>
      </p:sp>
    </p:spTree>
    <p:extLst>
      <p:ext uri="{BB962C8B-B14F-4D97-AF65-F5344CB8AC3E}">
        <p14:creationId xmlns:p14="http://schemas.microsoft.com/office/powerpoint/2010/main" val="349485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dt"/>
          </p:nvPr>
        </p:nvSpPr>
        <p:spPr>
          <a:ln/>
        </p:spPr>
        <p:txBody>
          <a:bodyPr/>
          <a:lstStyle/>
          <a:p>
            <a:r>
              <a:rPr lang="it-IT" altLang="it-IT">
                <a:solidFill>
                  <a:prstClr val="white"/>
                </a:solidFill>
              </a:rPr>
              <a:t>03/05/09</a:t>
            </a:r>
          </a:p>
        </p:txBody>
      </p:sp>
      <p:sp>
        <p:nvSpPr>
          <p:cNvPr id="5" name="Rectangle 12"/>
          <p:cNvSpPr>
            <a:spLocks noGrp="1" noChangeArrowheads="1"/>
          </p:cNvSpPr>
          <p:nvPr>
            <p:ph type="sldNum"/>
          </p:nvPr>
        </p:nvSpPr>
        <p:spPr>
          <a:ln/>
        </p:spPr>
        <p:txBody>
          <a:bodyPr/>
          <a:lstStyle/>
          <a:p>
            <a:fld id="{B74FC010-6936-4855-94BF-04BB716A1528}" type="slidenum">
              <a:rPr lang="it-IT" altLang="it-IT">
                <a:solidFill>
                  <a:prstClr val="white"/>
                </a:solidFill>
              </a:rPr>
              <a:pPr/>
              <a:t>42</a:t>
            </a:fld>
            <a:endParaRPr lang="it-IT" altLang="it-IT">
              <a:solidFill>
                <a:prstClr val="white"/>
              </a:solidFill>
            </a:endParaRPr>
          </a:p>
        </p:txBody>
      </p:sp>
      <p:sp>
        <p:nvSpPr>
          <p:cNvPr id="26625"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839"/>
            <a:ext cx="5481638" cy="41127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dt"/>
          </p:nvPr>
        </p:nvSpPr>
        <p:spPr>
          <a:ln/>
        </p:spPr>
        <p:txBody>
          <a:bodyPr/>
          <a:lstStyle/>
          <a:p>
            <a:r>
              <a:rPr lang="it-IT" altLang="it-IT">
                <a:solidFill>
                  <a:prstClr val="white"/>
                </a:solidFill>
              </a:rPr>
              <a:t>03/05/09</a:t>
            </a:r>
          </a:p>
        </p:txBody>
      </p:sp>
      <p:sp>
        <p:nvSpPr>
          <p:cNvPr id="5" name="Rectangle 12"/>
          <p:cNvSpPr>
            <a:spLocks noGrp="1" noChangeArrowheads="1"/>
          </p:cNvSpPr>
          <p:nvPr>
            <p:ph type="sldNum"/>
          </p:nvPr>
        </p:nvSpPr>
        <p:spPr>
          <a:ln/>
        </p:spPr>
        <p:txBody>
          <a:bodyPr/>
          <a:lstStyle/>
          <a:p>
            <a:fld id="{A928571B-D43C-4770-9635-14C629A1AC4E}" type="slidenum">
              <a:rPr lang="it-IT" altLang="it-IT">
                <a:solidFill>
                  <a:prstClr val="white"/>
                </a:solidFill>
              </a:rPr>
              <a:pPr/>
              <a:t>43</a:t>
            </a:fld>
            <a:endParaRPr lang="it-IT" altLang="it-IT">
              <a:solidFill>
                <a:prstClr val="white"/>
              </a:solidFill>
            </a:endParaRPr>
          </a:p>
        </p:txBody>
      </p:sp>
      <p:sp>
        <p:nvSpPr>
          <p:cNvPr id="27649" name="Rectangle 1"/>
          <p:cNvSpPr txBox="1">
            <a:spLocks noGrp="1" noRot="1" noChangeAspect="1" noChangeArrowheads="1"/>
          </p:cNvSpPr>
          <p:nvPr>
            <p:ph type="sldImg"/>
          </p:nvPr>
        </p:nvSpPr>
        <p:spPr bwMode="auto">
          <a:xfrm>
            <a:off x="1320800" y="879475"/>
            <a:ext cx="4216400" cy="3162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1062039" y="4349690"/>
            <a:ext cx="4740275" cy="34370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dt"/>
          </p:nvPr>
        </p:nvSpPr>
        <p:spPr>
          <a:ln/>
        </p:spPr>
        <p:txBody>
          <a:bodyPr/>
          <a:lstStyle/>
          <a:p>
            <a:r>
              <a:rPr lang="it-IT" altLang="it-IT">
                <a:solidFill>
                  <a:prstClr val="white"/>
                </a:solidFill>
              </a:rPr>
              <a:t>03/05/09</a:t>
            </a:r>
          </a:p>
        </p:txBody>
      </p:sp>
      <p:sp>
        <p:nvSpPr>
          <p:cNvPr id="5" name="Rectangle 12"/>
          <p:cNvSpPr>
            <a:spLocks noGrp="1" noChangeArrowheads="1"/>
          </p:cNvSpPr>
          <p:nvPr>
            <p:ph type="sldNum"/>
          </p:nvPr>
        </p:nvSpPr>
        <p:spPr>
          <a:ln/>
        </p:spPr>
        <p:txBody>
          <a:bodyPr/>
          <a:lstStyle/>
          <a:p>
            <a:fld id="{3C11E508-3A60-4B52-90B8-A40CEFB8D9B4}" type="slidenum">
              <a:rPr lang="it-IT" altLang="it-IT">
                <a:solidFill>
                  <a:prstClr val="white"/>
                </a:solidFill>
              </a:rPr>
              <a:pPr/>
              <a:t>44</a:t>
            </a:fld>
            <a:endParaRPr lang="it-IT" altLang="it-IT">
              <a:solidFill>
                <a:prstClr val="white"/>
              </a:solidFill>
            </a:endParaRPr>
          </a:p>
        </p:txBody>
      </p:sp>
      <p:sp>
        <p:nvSpPr>
          <p:cNvPr id="2867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839"/>
            <a:ext cx="5481638" cy="41127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dt"/>
          </p:nvPr>
        </p:nvSpPr>
        <p:spPr>
          <a:ln/>
        </p:spPr>
        <p:txBody>
          <a:bodyPr/>
          <a:lstStyle/>
          <a:p>
            <a:r>
              <a:rPr lang="it-IT" altLang="it-IT">
                <a:solidFill>
                  <a:prstClr val="white"/>
                </a:solidFill>
              </a:rPr>
              <a:t>03/05/09</a:t>
            </a:r>
          </a:p>
        </p:txBody>
      </p:sp>
      <p:sp>
        <p:nvSpPr>
          <p:cNvPr id="5" name="Rectangle 12"/>
          <p:cNvSpPr>
            <a:spLocks noGrp="1" noChangeArrowheads="1"/>
          </p:cNvSpPr>
          <p:nvPr>
            <p:ph type="sldNum"/>
          </p:nvPr>
        </p:nvSpPr>
        <p:spPr>
          <a:ln/>
        </p:spPr>
        <p:txBody>
          <a:bodyPr/>
          <a:lstStyle/>
          <a:p>
            <a:fld id="{D9391215-35DA-4671-899E-FD24901D77D0}" type="slidenum">
              <a:rPr lang="it-IT" altLang="it-IT">
                <a:solidFill>
                  <a:prstClr val="white"/>
                </a:solidFill>
              </a:rPr>
              <a:pPr/>
              <a:t>45</a:t>
            </a:fld>
            <a:endParaRPr lang="it-IT" altLang="it-IT">
              <a:solidFill>
                <a:prstClr val="white"/>
              </a:solidFill>
            </a:endParaRPr>
          </a:p>
        </p:txBody>
      </p:sp>
      <p:sp>
        <p:nvSpPr>
          <p:cNvPr id="29697"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685800" y="4343839"/>
            <a:ext cx="5481638" cy="41127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dt"/>
          </p:nvPr>
        </p:nvSpPr>
        <p:spPr>
          <a:ln/>
        </p:spPr>
        <p:txBody>
          <a:bodyPr/>
          <a:lstStyle/>
          <a:p>
            <a:r>
              <a:rPr lang="it-IT" altLang="it-IT">
                <a:solidFill>
                  <a:prstClr val="white"/>
                </a:solidFill>
              </a:rPr>
              <a:t>03/05/09</a:t>
            </a:r>
          </a:p>
        </p:txBody>
      </p:sp>
      <p:sp>
        <p:nvSpPr>
          <p:cNvPr id="5" name="Rectangle 12"/>
          <p:cNvSpPr>
            <a:spLocks noGrp="1" noChangeArrowheads="1"/>
          </p:cNvSpPr>
          <p:nvPr>
            <p:ph type="sldNum"/>
          </p:nvPr>
        </p:nvSpPr>
        <p:spPr>
          <a:ln/>
        </p:spPr>
        <p:txBody>
          <a:bodyPr/>
          <a:lstStyle/>
          <a:p>
            <a:fld id="{57D6997E-CD61-4CD0-82D2-41EF02B7A2EA}" type="slidenum">
              <a:rPr lang="it-IT" altLang="it-IT">
                <a:solidFill>
                  <a:prstClr val="white"/>
                </a:solidFill>
              </a:rPr>
              <a:pPr/>
              <a:t>46</a:t>
            </a:fld>
            <a:endParaRPr lang="it-IT" altLang="it-IT">
              <a:solidFill>
                <a:prstClr val="white"/>
              </a:solidFill>
            </a:endParaRPr>
          </a:p>
        </p:txBody>
      </p:sp>
      <p:sp>
        <p:nvSpPr>
          <p:cNvPr id="30721"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839"/>
            <a:ext cx="5481638" cy="41127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dt"/>
          </p:nvPr>
        </p:nvSpPr>
        <p:spPr>
          <a:ln/>
        </p:spPr>
        <p:txBody>
          <a:bodyPr/>
          <a:lstStyle/>
          <a:p>
            <a:r>
              <a:rPr lang="it-IT" altLang="it-IT">
                <a:solidFill>
                  <a:prstClr val="white"/>
                </a:solidFill>
              </a:rPr>
              <a:t>03/05/09</a:t>
            </a:r>
          </a:p>
        </p:txBody>
      </p:sp>
      <p:sp>
        <p:nvSpPr>
          <p:cNvPr id="5" name="Rectangle 12"/>
          <p:cNvSpPr>
            <a:spLocks noGrp="1" noChangeArrowheads="1"/>
          </p:cNvSpPr>
          <p:nvPr>
            <p:ph type="sldNum"/>
          </p:nvPr>
        </p:nvSpPr>
        <p:spPr>
          <a:ln/>
        </p:spPr>
        <p:txBody>
          <a:bodyPr/>
          <a:lstStyle/>
          <a:p>
            <a:fld id="{575D65E3-6764-45F0-8E32-E760766AFC4C}" type="slidenum">
              <a:rPr lang="it-IT" altLang="it-IT">
                <a:solidFill>
                  <a:prstClr val="white"/>
                </a:solidFill>
              </a:rPr>
              <a:pPr/>
              <a:t>47</a:t>
            </a:fld>
            <a:endParaRPr lang="it-IT" altLang="it-IT">
              <a:solidFill>
                <a:prstClr val="white"/>
              </a:solidFill>
            </a:endParaRPr>
          </a:p>
        </p:txBody>
      </p:sp>
      <p:sp>
        <p:nvSpPr>
          <p:cNvPr id="31745" name="Rectangle 1"/>
          <p:cNvSpPr txBox="1">
            <a:spLocks noGrp="1" noRot="1" noChangeAspect="1" noChangeArrowheads="1"/>
          </p:cNvSpPr>
          <p:nvPr>
            <p:ph type="sldImg"/>
          </p:nvPr>
        </p:nvSpPr>
        <p:spPr bwMode="auto">
          <a:xfrm>
            <a:off x="1320800" y="879475"/>
            <a:ext cx="4216400" cy="3162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1062039" y="4349690"/>
            <a:ext cx="4740275" cy="34370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dt"/>
          </p:nvPr>
        </p:nvSpPr>
        <p:spPr>
          <a:ln/>
        </p:spPr>
        <p:txBody>
          <a:bodyPr/>
          <a:lstStyle/>
          <a:p>
            <a:r>
              <a:rPr lang="it-IT" altLang="it-IT">
                <a:solidFill>
                  <a:prstClr val="white"/>
                </a:solidFill>
              </a:rPr>
              <a:t>03/05/09</a:t>
            </a:r>
          </a:p>
        </p:txBody>
      </p:sp>
      <p:sp>
        <p:nvSpPr>
          <p:cNvPr id="5" name="Rectangle 12"/>
          <p:cNvSpPr>
            <a:spLocks noGrp="1" noChangeArrowheads="1"/>
          </p:cNvSpPr>
          <p:nvPr>
            <p:ph type="sldNum"/>
          </p:nvPr>
        </p:nvSpPr>
        <p:spPr>
          <a:ln/>
        </p:spPr>
        <p:txBody>
          <a:bodyPr/>
          <a:lstStyle/>
          <a:p>
            <a:fld id="{D71F5739-5677-499F-BE2D-EF9B73F823D8}" type="slidenum">
              <a:rPr lang="it-IT" altLang="it-IT">
                <a:solidFill>
                  <a:prstClr val="white"/>
                </a:solidFill>
              </a:rPr>
              <a:pPr/>
              <a:t>48</a:t>
            </a:fld>
            <a:endParaRPr lang="it-IT" altLang="it-IT">
              <a:solidFill>
                <a:prstClr val="white"/>
              </a:solidFill>
            </a:endParaRPr>
          </a:p>
        </p:txBody>
      </p:sp>
      <p:sp>
        <p:nvSpPr>
          <p:cNvPr id="32769"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839"/>
            <a:ext cx="5481638" cy="41127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solidFill>
                  <a:prstClr val="white"/>
                </a:solidFill>
              </a:rPr>
              <a:t>03/05/09</a:t>
            </a:r>
          </a:p>
        </p:txBody>
      </p:sp>
      <p:sp>
        <p:nvSpPr>
          <p:cNvPr id="6" name="Rectangle 12"/>
          <p:cNvSpPr>
            <a:spLocks noGrp="1" noChangeArrowheads="1"/>
          </p:cNvSpPr>
          <p:nvPr>
            <p:ph type="sldNum"/>
          </p:nvPr>
        </p:nvSpPr>
        <p:spPr>
          <a:ln/>
        </p:spPr>
        <p:txBody>
          <a:bodyPr/>
          <a:lstStyle/>
          <a:p>
            <a:fld id="{C5F050AF-D27F-4165-B17C-C089D36A9FC4}" type="slidenum">
              <a:rPr lang="it-IT" altLang="it-IT">
                <a:solidFill>
                  <a:prstClr val="white"/>
                </a:solidFill>
              </a:rPr>
              <a:pPr/>
              <a:t>49</a:t>
            </a:fld>
            <a:endParaRPr lang="it-IT" altLang="it-IT">
              <a:solidFill>
                <a:prstClr val="white"/>
              </a:solidFill>
            </a:endParaRPr>
          </a:p>
        </p:txBody>
      </p:sp>
      <p:sp>
        <p:nvSpPr>
          <p:cNvPr id="33793" name="Text Box 1"/>
          <p:cNvSpPr txBox="1">
            <a:spLocks noChangeArrowheads="1"/>
          </p:cNvSpPr>
          <p:nvPr/>
        </p:nvSpPr>
        <p:spPr bwMode="auto">
          <a:xfrm>
            <a:off x="3884614" y="8684753"/>
            <a:ext cx="2967037" cy="45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r" defTabSz="449263" fontAlgn="base">
              <a:spcBef>
                <a:spcPct val="0"/>
              </a:spcBef>
              <a:spcAft>
                <a:spcPct val="0"/>
              </a:spcAft>
              <a:buSzPct val="100000"/>
            </a:pPr>
            <a:fld id="{44ED4602-4E69-42CF-B64E-58657D364A8B}" type="slidenum">
              <a:rPr lang="it-IT" altLang="it-IT" sz="1200" smtClean="0">
                <a:solidFill>
                  <a:srgbClr val="000000"/>
                </a:solidFill>
                <a:latin typeface="Calibri" charset="0"/>
              </a:rPr>
              <a:pPr algn="r" defTabSz="449263" fontAlgn="base">
                <a:spcBef>
                  <a:spcPct val="0"/>
                </a:spcBef>
                <a:spcAft>
                  <a:spcPct val="0"/>
                </a:spcAft>
                <a:buSzPct val="100000"/>
              </a:pPr>
              <a:t>49</a:t>
            </a:fld>
            <a:endParaRPr lang="it-IT" altLang="it-IT" sz="1200" smtClean="0">
              <a:solidFill>
                <a:srgbClr val="000000"/>
              </a:solidFill>
              <a:latin typeface="Calibri" charset="0"/>
            </a:endParaRPr>
          </a:p>
        </p:txBody>
      </p:sp>
      <p:sp>
        <p:nvSpPr>
          <p:cNvPr id="33794" name="Rectangle 2"/>
          <p:cNvSpPr txBox="1">
            <a:spLocks noGrp="1" noRot="1" noChangeAspect="1" noChangeArrowheads="1"/>
          </p:cNvSpPr>
          <p:nvPr>
            <p:ph type="sldImg"/>
          </p:nvPr>
        </p:nvSpPr>
        <p:spPr bwMode="auto">
          <a:xfrm>
            <a:off x="1381125" y="1143000"/>
            <a:ext cx="4054475" cy="30416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5" name="Rectangle 3"/>
          <p:cNvSpPr txBox="1">
            <a:spLocks noGrp="1" noChangeArrowheads="1"/>
          </p:cNvSpPr>
          <p:nvPr>
            <p:ph type="body" idx="1"/>
          </p:nvPr>
        </p:nvSpPr>
        <p:spPr bwMode="auto">
          <a:xfrm>
            <a:off x="685800" y="4399417"/>
            <a:ext cx="5443538" cy="35584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Critiche da parte di </a:t>
            </a:r>
            <a:r>
              <a:rPr lang="it-IT" dirty="0" err="1" smtClean="0"/>
              <a:t>avrie</a:t>
            </a:r>
            <a:r>
              <a:rPr lang="it-IT" dirty="0" smtClean="0"/>
              <a:t> associazioni</a:t>
            </a:r>
          </a:p>
          <a:p>
            <a:r>
              <a:rPr lang="it-IT" sz="1200" dirty="0" smtClean="0"/>
              <a:t>(vedi campagna «giovani e gioco», con diffusione di messaggi «ambigui» </a:t>
            </a:r>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t>50</a:t>
            </a:fld>
            <a:endParaRPr lang="it-IT"/>
          </a:p>
        </p:txBody>
      </p:sp>
    </p:spTree>
    <p:extLst>
      <p:ext uri="{BB962C8B-B14F-4D97-AF65-F5344CB8AC3E}">
        <p14:creationId xmlns:p14="http://schemas.microsoft.com/office/powerpoint/2010/main" val="2516157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Critiche da parte di </a:t>
            </a:r>
            <a:r>
              <a:rPr lang="it-IT" dirty="0" err="1" smtClean="0"/>
              <a:t>avrie</a:t>
            </a:r>
            <a:r>
              <a:rPr lang="it-IT" dirty="0" smtClean="0"/>
              <a:t> associazioni</a:t>
            </a:r>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t>51</a:t>
            </a:fld>
            <a:endParaRPr lang="it-IT"/>
          </a:p>
        </p:txBody>
      </p:sp>
    </p:spTree>
    <p:extLst>
      <p:ext uri="{BB962C8B-B14F-4D97-AF65-F5344CB8AC3E}">
        <p14:creationId xmlns:p14="http://schemas.microsoft.com/office/powerpoint/2010/main" val="251615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t>5</a:t>
            </a:fld>
            <a:endParaRPr lang="it-IT"/>
          </a:p>
        </p:txBody>
      </p:sp>
    </p:spTree>
    <p:extLst>
      <p:ext uri="{BB962C8B-B14F-4D97-AF65-F5344CB8AC3E}">
        <p14:creationId xmlns:p14="http://schemas.microsoft.com/office/powerpoint/2010/main" val="349485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1-</a:t>
            </a:r>
            <a:r>
              <a:rPr lang="it-IT" sz="1200" dirty="0" smtClean="0"/>
              <a:t>(l’ambito è quello della ipertensione):  le dicotomia sono  un prodotto della medicina per cui la natura non fornisce alcun aiuto (se la chiamassimo a testimoniare non deporrebbe per una visione dicotomica). Presupposto dominante per cui la malattia possa essere chiaramente definita e separata dalla normalità: </a:t>
            </a:r>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t>52</a:t>
            </a:fld>
            <a:endParaRPr lang="it-IT"/>
          </a:p>
        </p:txBody>
      </p:sp>
    </p:spTree>
    <p:extLst>
      <p:ext uri="{BB962C8B-B14F-4D97-AF65-F5344CB8AC3E}">
        <p14:creationId xmlns:p14="http://schemas.microsoft.com/office/powerpoint/2010/main" val="25161575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 Base della rincorsa</a:t>
            </a:r>
            <a:r>
              <a:rPr lang="it-IT" baseline="0" dirty="0" smtClean="0"/>
              <a:t> delle perdite</a:t>
            </a:r>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t>53</a:t>
            </a:fld>
            <a:endParaRPr lang="it-IT"/>
          </a:p>
        </p:txBody>
      </p:sp>
    </p:spTree>
    <p:extLst>
      <p:ext uri="{BB962C8B-B14F-4D97-AF65-F5344CB8AC3E}">
        <p14:creationId xmlns:p14="http://schemas.microsoft.com/office/powerpoint/2010/main" val="25161575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charset="0"/>
              <a:buChar char="•"/>
            </a:pPr>
            <a:r>
              <a:rPr lang="it-IT" sz="1200" dirty="0" smtClean="0"/>
              <a:t>«valore atteso del bilancio (negativo) di gioco: è la andatura stabilita</a:t>
            </a:r>
            <a:r>
              <a:rPr lang="it-IT" sz="1200" baseline="0" dirty="0" smtClean="0"/>
              <a:t> a priori dagli inventori del gioco con cui perdiamo i nostri soldi mentre </a:t>
            </a:r>
            <a:r>
              <a:rPr lang="it-IT" sz="1200" baseline="0" dirty="0" err="1" smtClean="0"/>
              <a:t>continuamo</a:t>
            </a:r>
            <a:r>
              <a:rPr lang="it-IT" sz="1200" baseline="0" dirty="0" smtClean="0"/>
              <a:t> a giocare , puntata dopo puntata. </a:t>
            </a:r>
          </a:p>
          <a:p>
            <a:pPr marL="171450" indent="-171450">
              <a:buFont typeface="Arial" charset="0"/>
              <a:buChar char="•"/>
            </a:pPr>
            <a:r>
              <a:rPr lang="it-IT" sz="1200" baseline="0" dirty="0" smtClean="0"/>
              <a:t>Pieno, cavallo, </a:t>
            </a:r>
            <a:r>
              <a:rPr lang="it-IT" sz="1200" baseline="0" dirty="0" err="1" smtClean="0"/>
              <a:t>terzina,sestina</a:t>
            </a:r>
            <a:r>
              <a:rPr lang="it-IT" sz="1200" baseline="0" dirty="0" smtClean="0"/>
              <a:t> ecc.</a:t>
            </a:r>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t>54</a:t>
            </a:fld>
            <a:endParaRPr lang="it-IT"/>
          </a:p>
        </p:txBody>
      </p:sp>
    </p:spTree>
    <p:extLst>
      <p:ext uri="{BB962C8B-B14F-4D97-AF65-F5344CB8AC3E}">
        <p14:creationId xmlns:p14="http://schemas.microsoft.com/office/powerpoint/2010/main" val="25161575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charset="0"/>
              <a:buChar char="•"/>
            </a:pPr>
            <a:r>
              <a:rPr lang="it-IT" sz="1200" dirty="0" smtClean="0"/>
              <a:t>«valore atteso del bilancio (negativo) di gioco: è la andatura stabilita</a:t>
            </a:r>
            <a:r>
              <a:rPr lang="it-IT" sz="1200" baseline="0" dirty="0" smtClean="0"/>
              <a:t> a priori dagli inventori del gioco con cui perdiamo i nostri soldi mentre </a:t>
            </a:r>
            <a:r>
              <a:rPr lang="it-IT" sz="1200" baseline="0" dirty="0" err="1" smtClean="0"/>
              <a:t>continuamo</a:t>
            </a:r>
            <a:r>
              <a:rPr lang="it-IT" sz="1200" baseline="0" dirty="0" smtClean="0"/>
              <a:t> a giocare , puntata dopo puntata. </a:t>
            </a:r>
          </a:p>
          <a:p>
            <a:pPr marL="171450" indent="-171450">
              <a:buFont typeface="Arial" charset="0"/>
              <a:buChar char="•"/>
            </a:pPr>
            <a:r>
              <a:rPr lang="it-IT" sz="1200" baseline="0" dirty="0" smtClean="0"/>
              <a:t>Pieno, cavallo, </a:t>
            </a:r>
            <a:r>
              <a:rPr lang="it-IT" sz="1200" baseline="0" dirty="0" err="1" smtClean="0"/>
              <a:t>terzina,sestina</a:t>
            </a:r>
            <a:r>
              <a:rPr lang="it-IT" sz="1200" baseline="0" smtClean="0"/>
              <a:t> ecc.</a:t>
            </a:r>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t>55</a:t>
            </a:fld>
            <a:endParaRPr lang="it-IT"/>
          </a:p>
        </p:txBody>
      </p:sp>
    </p:spTree>
    <p:extLst>
      <p:ext uri="{BB962C8B-B14F-4D97-AF65-F5344CB8AC3E}">
        <p14:creationId xmlns:p14="http://schemas.microsoft.com/office/powerpoint/2010/main" val="2516157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Skills</a:t>
            </a:r>
            <a:r>
              <a:rPr lang="it-IT" baseline="0" dirty="0" smtClean="0"/>
              <a:t> necessarie dei servizi: </a:t>
            </a:r>
          </a:p>
          <a:p>
            <a:r>
              <a:rPr lang="it-IT" baseline="0" dirty="0" smtClean="0"/>
              <a:t>1-conoscenze su DGA</a:t>
            </a:r>
          </a:p>
          <a:p>
            <a:r>
              <a:rPr lang="it-IT" baseline="0" dirty="0" smtClean="0"/>
              <a:t>2-dinamiche patologiche familiari</a:t>
            </a:r>
          </a:p>
          <a:p>
            <a:r>
              <a:rPr lang="it-IT" baseline="0" dirty="0" smtClean="0"/>
              <a:t>3- strumenti di </a:t>
            </a:r>
            <a:r>
              <a:rPr lang="it-IT" baseline="0" dirty="0" err="1" smtClean="0"/>
              <a:t>assessment</a:t>
            </a:r>
            <a:r>
              <a:rPr lang="it-IT" baseline="0" dirty="0" smtClean="0"/>
              <a:t> e di presa in carico</a:t>
            </a:r>
          </a:p>
          <a:p>
            <a:r>
              <a:rPr lang="it-IT" baseline="0" dirty="0" smtClean="0"/>
              <a:t>4- competenza nel valutare dimensioni suicidarie</a:t>
            </a:r>
          </a:p>
          <a:p>
            <a:r>
              <a:rPr lang="it-IT" baseline="0" dirty="0" smtClean="0"/>
              <a:t>5- competenza nella valutazione delle problematiche </a:t>
            </a:r>
            <a:r>
              <a:rPr lang="it-IT" baseline="0" dirty="0" err="1" smtClean="0"/>
              <a:t>finanzrie</a:t>
            </a:r>
            <a:r>
              <a:rPr lang="it-IT" baseline="0" dirty="0" smtClean="0"/>
              <a:t>. Indagine economica. Abilità nella protezione del patrimonio residuo</a:t>
            </a:r>
          </a:p>
          <a:p>
            <a:r>
              <a:rPr lang="it-IT" baseline="0" dirty="0" smtClean="0"/>
              <a:t>6- formazione continua</a:t>
            </a:r>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solidFill>
                  <a:prstClr val="black"/>
                </a:solidFill>
              </a:rPr>
              <a:pPr/>
              <a:t>56</a:t>
            </a:fld>
            <a:endParaRPr lang="it-IT">
              <a:solidFill>
                <a:prstClr val="black"/>
              </a:solidFill>
            </a:endParaRPr>
          </a:p>
        </p:txBody>
      </p:sp>
    </p:spTree>
    <p:extLst>
      <p:ext uri="{BB962C8B-B14F-4D97-AF65-F5344CB8AC3E}">
        <p14:creationId xmlns:p14="http://schemas.microsoft.com/office/powerpoint/2010/main" val="2516157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9D9E548-2ABB-43C3-8405-54CBE143E03F}" type="slidenum">
              <a:rPr lang="it-IT" altLang="it-IT">
                <a:latin typeface="Arial" charset="0"/>
              </a:rPr>
              <a:pPr eaLnBrk="1" hangingPunct="1"/>
              <a:t>57</a:t>
            </a:fld>
            <a:endParaRPr lang="it-IT" altLang="it-IT">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228600" indent="-228600" algn="just" eaLnBrk="1" hangingPunct="1">
              <a:buFontTx/>
              <a:buAutoNum type="arabicPeriod"/>
            </a:pPr>
            <a:r>
              <a:rPr lang="it-IT" altLang="it-IT" smtClean="0"/>
              <a:t>l’attenzione delle persone per il gioco d’azzardo patologico sta crescendo: sono sempre più numerosi articoli su giornali o servizi televisivi su questo tema. Non per nulla il gioco d’azzardo, è stato dichiarato la dipendenza degli anni 90. Aumentano, di conseguenza, anche le persone che chiedono di essere curate, ma, attualmente, la rete dei servizi non è ancora sufficientemente attrezzata per rispondere a tali nuovi bisogni, sia in termini di strutture e professionisti dedicati che per carenza di preparazione specifica.</a:t>
            </a:r>
          </a:p>
          <a:p>
            <a:pPr marL="228600" indent="-228600" algn="just" eaLnBrk="1" hangingPunct="1">
              <a:buFontTx/>
              <a:buAutoNum type="arabicPeriod"/>
            </a:pPr>
            <a:r>
              <a:rPr lang="it-IT" altLang="it-IT" smtClean="0"/>
              <a:t>Contributo regionale di 4000 euro, di massima, così suddivisi:</a:t>
            </a:r>
          </a:p>
          <a:p>
            <a:pPr marL="228600" indent="-228600" eaLnBrk="1" hangingPunct="1"/>
            <a:endParaRPr lang="it-IT" altLang="it-IT"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D5DF711-10C0-4319-BE82-6D0C19AE333D}" type="slidenum">
              <a:rPr lang="it-IT" altLang="it-IT">
                <a:latin typeface="Arial" charset="0"/>
              </a:rPr>
              <a:pPr eaLnBrk="1" hangingPunct="1"/>
              <a:t>58</a:t>
            </a:fld>
            <a:endParaRPr lang="it-IT" altLang="it-IT">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marL="228600" indent="-228600" algn="just" eaLnBrk="1" hangingPunct="1">
              <a:buFontTx/>
              <a:buAutoNum type="arabicPeriod"/>
            </a:pPr>
            <a:r>
              <a:rPr lang="it-IT" altLang="it-IT" smtClean="0"/>
              <a:t>l’attenzione delle persone per il gioco d’azzardo patologico sta crescendo: sono sempre più numerosi articoli su giornali o servizi televisivi su questo tema. Non per nulla il gioco d’azzardo, è stato dichiarato la dipendenza degli anni 90. Aumentano, di conseguenza, anche le persone che chiedono di essere curate, ma, attualmente, la rete dei servizi non è ancora sufficientemente attrezzata per rispondere a tali nuovi bisogni, sia in termini di strutture e professionisti dedicati che per carenza di preparazione specifica.</a:t>
            </a:r>
          </a:p>
          <a:p>
            <a:pPr marL="228600" indent="-228600" algn="just" eaLnBrk="1" hangingPunct="1">
              <a:buFontTx/>
              <a:buAutoNum type="arabicPeriod"/>
            </a:pPr>
            <a:r>
              <a:rPr lang="it-IT" altLang="it-IT" smtClean="0"/>
              <a:t>Contributo regionale di 4000 euro, di massima, così suddivisi:</a:t>
            </a:r>
          </a:p>
          <a:p>
            <a:pPr marL="228600" indent="-228600" eaLnBrk="1" hangingPunct="1"/>
            <a:endParaRPr lang="it-IT" altLang="it-IT"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E52C1E2-C914-4E6C-A19D-011EB9A15E62}" type="slidenum">
              <a:rPr lang="it-IT" altLang="it-IT">
                <a:latin typeface="Arial" charset="0"/>
              </a:rPr>
              <a:pPr eaLnBrk="1" hangingPunct="1"/>
              <a:t>59</a:t>
            </a:fld>
            <a:endParaRPr lang="it-IT" altLang="it-IT">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marL="228600" indent="-228600" algn="just" eaLnBrk="1" hangingPunct="1">
              <a:buFontTx/>
              <a:buAutoNum type="arabicPeriod"/>
            </a:pPr>
            <a:r>
              <a:rPr lang="it-IT" altLang="it-IT" smtClean="0"/>
              <a:t>l’attenzione delle persone per il gioco d’azzardo patologico sta crescendo: sono sempre più numerosi articoli su giornali o servizi televisivi su questo tema. Non per nulla il gioco d’azzardo, è stato dichiarato la dipendenza degli anni 90. Aumentano, di conseguenza, anche le persone che chiedono di essere curate, ma, attualmente, la rete dei servizi non è ancora sufficientemente attrezzata per rispondere a tali nuovi bisogni, sia in termini di strutture e professionisti dedicati che per carenza di preparazione specifica.</a:t>
            </a:r>
          </a:p>
          <a:p>
            <a:pPr marL="228600" indent="-228600" eaLnBrk="1" hangingPunct="1"/>
            <a:endParaRPr lang="it-IT" altLang="it-IT"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49A9E58-DC68-48F6-9B0B-1F8B0E100726}" type="slidenum">
              <a:rPr lang="it-IT" altLang="it-IT">
                <a:latin typeface="Arial" charset="0"/>
              </a:rPr>
              <a:pPr eaLnBrk="1" hangingPunct="1"/>
              <a:t>60</a:t>
            </a:fld>
            <a:endParaRPr lang="it-IT" altLang="it-IT">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marL="228600" indent="-228600" algn="just" eaLnBrk="1" hangingPunct="1">
              <a:buFontTx/>
              <a:buAutoNum type="arabicPeriod"/>
            </a:pPr>
            <a:r>
              <a:rPr lang="it-IT" altLang="it-IT" smtClean="0"/>
              <a:t>l’attenzione delle persone per il gioco d’azzardo patologico sta crescendo: sono sempre più numerosi articoli su giornali o servizi televisivi su questo tema. Non per nulla il gioco d’azzardo, è stato dichiarato la dipendenza degli anni 90. Aumentano, di conseguenza, anche le persone che chiedono di essere curate, ma, attualmente, la rete dei servizi non è ancora sufficientemente attrezzata per rispondere a tali nuovi bisogni, sia in termini di strutture e professionisti dedicati che per carenza di preparazione specifica.</a:t>
            </a:r>
          </a:p>
          <a:p>
            <a:pPr marL="228600" indent="-228600" eaLnBrk="1" hangingPunct="1"/>
            <a:endParaRPr lang="it-IT" altLang="it-IT"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D7B2B05-3AE5-4BF8-A0A3-8CB2B3DFA370}" type="slidenum">
              <a:rPr lang="it-IT" altLang="it-IT">
                <a:latin typeface="Arial" charset="0"/>
              </a:rPr>
              <a:pPr eaLnBrk="1" hangingPunct="1"/>
              <a:t>61</a:t>
            </a:fld>
            <a:endParaRPr lang="it-IT" altLang="it-IT">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marL="228600" indent="-228600" algn="just" eaLnBrk="1" hangingPunct="1">
              <a:buFontTx/>
              <a:buAutoNum type="arabicPeriod"/>
            </a:pPr>
            <a:r>
              <a:rPr lang="it-IT" altLang="it-IT" smtClean="0"/>
              <a:t>l’attenzione delle persone per il gioco d’azzardo patologico sta crescendo: sono sempre più numerosi articoli su giornali o servizi televisivi su questo tema. Non per nulla il gioco d’azzardo, è stato dichiarato la dipendenza degli anni 90. Aumentano, di conseguenza, anche le persone che chiedono di essere curate, ma, attualmente, la rete dei servizi non è ancora sufficientemente attrezzata per rispondere a tali nuovi bisogni, sia in termini di strutture e professionisti dedicati che per carenza di preparazione specifica.</a:t>
            </a:r>
          </a:p>
          <a:p>
            <a:pPr marL="228600" indent="-228600" eaLnBrk="1" hangingPunct="1"/>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noRot="1" noChangeAspect="1"/>
          </p:cNvSpPr>
          <p:nvPr>
            <p:ph type="sldImg"/>
          </p:nvPr>
        </p:nvSpPr>
        <p:spPr>
          <a:xfrm>
            <a:off x="1143000" y="685800"/>
            <a:ext cx="4568825" cy="3425825"/>
          </a:xfrm>
          <a:prstGeom prst="rect">
            <a:avLst/>
          </a:prstGeom>
        </p:spPr>
      </p:sp>
      <p:sp>
        <p:nvSpPr>
          <p:cNvPr id="171" name="PlaceHolder 2"/>
          <p:cNvSpPr>
            <a:spLocks noGrp="1"/>
          </p:cNvSpPr>
          <p:nvPr>
            <p:ph type="body"/>
          </p:nvPr>
        </p:nvSpPr>
        <p:spPr>
          <a:xfrm>
            <a:off x="685976" y="4343517"/>
            <a:ext cx="5482996" cy="4111717"/>
          </a:xfrm>
          <a:prstGeom prst="rect">
            <a:avLst/>
          </a:prstGeom>
        </p:spPr>
        <p:txBody>
          <a:bodyPr lIns="0" tIns="0" rIns="0" bIns="0">
            <a:normAutofit/>
          </a:bodyPr>
          <a:lstStyle/>
          <a:p>
            <a:pPr>
              <a:lnSpc>
                <a:spcPct val="145000"/>
              </a:lnSpc>
              <a:buClr>
                <a:srgbClr val="FF0000"/>
              </a:buClr>
              <a:buFont typeface="Wingdings" pitchFamily="2" charset="2"/>
              <a:buChar char="q"/>
              <a:defRPr/>
            </a:pPr>
            <a:r>
              <a:rPr lang="it-IT" sz="2000" dirty="0" smtClean="0">
                <a:solidFill>
                  <a:prstClr val="black"/>
                </a:solidFill>
              </a:rPr>
              <a:t>Nel 2018 superati i 107 miliardi di euro di raccolta ( + 5,6% vs il 2017); spesa effettiva di 18,9 miliardi (+ 0,4% vs 2017)</a:t>
            </a:r>
          </a:p>
          <a:p>
            <a:pPr>
              <a:lnSpc>
                <a:spcPct val="145000"/>
              </a:lnSpc>
              <a:buClr>
                <a:srgbClr val="FF0000"/>
              </a:buClr>
              <a:buFont typeface="Wingdings" pitchFamily="2" charset="2"/>
              <a:buChar char="q"/>
              <a:defRPr/>
            </a:pPr>
            <a:r>
              <a:rPr lang="it-IT" sz="2000" dirty="0" smtClean="0">
                <a:solidFill>
                  <a:prstClr val="black"/>
                </a:solidFill>
              </a:rPr>
              <a:t>entrate erariali  di poco inferiori 9,9 miliardi di € (+ 0,9%)</a:t>
            </a:r>
            <a:r>
              <a:rPr lang="it-IT" sz="2000" b="1" dirty="0" smtClean="0">
                <a:solidFill>
                  <a:prstClr val="black"/>
                </a:solidFill>
              </a:rPr>
              <a:t>.</a:t>
            </a:r>
          </a:p>
          <a:p>
            <a:pPr>
              <a:lnSpc>
                <a:spcPct val="145000"/>
              </a:lnSpc>
              <a:buClr>
                <a:srgbClr val="FF0000"/>
              </a:buClr>
              <a:buFont typeface="Wingdings" pitchFamily="2" charset="2"/>
              <a:buChar char="q"/>
              <a:defRPr/>
            </a:pPr>
            <a:r>
              <a:rPr lang="it-IT" sz="2000" b="1" dirty="0" smtClean="0">
                <a:solidFill>
                  <a:prstClr val="black"/>
                </a:solidFill>
              </a:rPr>
              <a:t>  dagli AWP oltre il 64% della raccolta; Il 30-60% della raccolta da MGE è a carico dei giocatori patologici.</a:t>
            </a:r>
          </a:p>
          <a:p>
            <a:r>
              <a:rPr lang="it-IT" sz="2000" b="1" dirty="0" err="1" smtClean="0">
                <a:solidFill>
                  <a:schemeClr val="tx1"/>
                </a:solidFill>
                <a:hlinkClick r:id="rId3"/>
              </a:rPr>
              <a:t>Awp</a:t>
            </a:r>
            <a:r>
              <a:rPr lang="it-IT" sz="2000" b="1" dirty="0" smtClean="0">
                <a:solidFill>
                  <a:schemeClr val="tx1"/>
                </a:solidFill>
                <a:hlinkClick r:id="rId3"/>
              </a:rPr>
              <a:t> o slot machine</a:t>
            </a:r>
            <a:r>
              <a:rPr lang="it-IT" sz="2000" dirty="0" smtClean="0">
                <a:solidFill>
                  <a:schemeClr val="tx1"/>
                </a:solidFill>
                <a:hlinkClick r:id="rId3"/>
              </a:rPr>
              <a:t> (quelle che trovate nei bar, per capirci) è almeno del </a:t>
            </a:r>
            <a:r>
              <a:rPr lang="it-IT" sz="2000" b="1" dirty="0" smtClean="0">
                <a:solidFill>
                  <a:schemeClr val="tx1"/>
                </a:solidFill>
                <a:hlinkClick r:id="rId3"/>
              </a:rPr>
              <a:t>74%</a:t>
            </a:r>
            <a:r>
              <a:rPr lang="it-IT" sz="2000" dirty="0" smtClean="0">
                <a:solidFill>
                  <a:schemeClr val="tx1"/>
                </a:solidFill>
                <a:hlinkClick r:id="rId3"/>
              </a:rPr>
              <a:t> delle somme giocate e viene calcolato su un ciclo di </a:t>
            </a:r>
            <a:r>
              <a:rPr lang="it-IT" sz="2000" b="1" dirty="0" smtClean="0">
                <a:solidFill>
                  <a:schemeClr val="tx1"/>
                </a:solidFill>
                <a:hlinkClick r:id="rId3"/>
              </a:rPr>
              <a:t>140mila partite</a:t>
            </a:r>
            <a:r>
              <a:rPr lang="it-IT" sz="2000" dirty="0" smtClean="0">
                <a:solidFill>
                  <a:schemeClr val="tx1"/>
                </a:solidFill>
                <a:hlinkClick r:id="rId3"/>
              </a:rPr>
              <a:t>. In sostanza, sotto il 74% non si può andare</a:t>
            </a:r>
            <a:r>
              <a:rPr lang="it-IT" sz="2000" dirty="0" smtClean="0">
                <a:solidFill>
                  <a:schemeClr val="tx1"/>
                </a:solidFill>
              </a:rPr>
              <a:t>.</a:t>
            </a:r>
          </a:p>
          <a:p>
            <a:r>
              <a:rPr lang="it-IT" sz="2000" b="1" dirty="0" smtClean="0">
                <a:solidFill>
                  <a:schemeClr val="tx1"/>
                </a:solidFill>
              </a:rPr>
              <a:t>b) </a:t>
            </a:r>
            <a:r>
              <a:rPr lang="it-IT" sz="2000" b="1" dirty="0" err="1" smtClean="0">
                <a:solidFill>
                  <a:schemeClr val="tx1"/>
                </a:solidFill>
                <a:hlinkClick r:id="rId4"/>
              </a:rPr>
              <a:t>Vlt</a:t>
            </a:r>
            <a:r>
              <a:rPr lang="it-IT" sz="2000" dirty="0" smtClean="0">
                <a:solidFill>
                  <a:schemeClr val="tx1"/>
                </a:solidFill>
                <a:hlinkClick r:id="rId4"/>
              </a:rPr>
              <a:t> (solo nelle sale gioco): il </a:t>
            </a:r>
            <a:r>
              <a:rPr lang="it-IT" sz="2000" dirty="0" err="1" smtClean="0">
                <a:solidFill>
                  <a:schemeClr val="tx1"/>
                </a:solidFill>
                <a:hlinkClick r:id="rId4"/>
              </a:rPr>
              <a:t>payout</a:t>
            </a:r>
            <a:r>
              <a:rPr lang="it-IT" sz="2000" dirty="0" smtClean="0">
                <a:solidFill>
                  <a:schemeClr val="tx1"/>
                </a:solidFill>
                <a:hlinkClick r:id="rId4"/>
              </a:rPr>
              <a:t> è dell’</a:t>
            </a:r>
            <a:r>
              <a:rPr lang="it-IT" sz="2000" b="1" dirty="0" smtClean="0">
                <a:solidFill>
                  <a:schemeClr val="tx1"/>
                </a:solidFill>
                <a:hlinkClick r:id="rId4"/>
              </a:rPr>
              <a:t>88%</a:t>
            </a:r>
            <a:r>
              <a:rPr lang="it-IT" sz="2000" dirty="0" smtClean="0">
                <a:solidFill>
                  <a:schemeClr val="tx1"/>
                </a:solidFill>
                <a:hlinkClick r:id="rId4"/>
              </a:rPr>
              <a:t>, ed è calcolato su </a:t>
            </a:r>
            <a:r>
              <a:rPr lang="it-IT" sz="2000" b="1" dirty="0" smtClean="0">
                <a:solidFill>
                  <a:schemeClr val="tx1"/>
                </a:solidFill>
                <a:hlinkClick r:id="rId4"/>
              </a:rPr>
              <a:t>5milioni di partite, "monitorate ogni sei mesi"</a:t>
            </a:r>
            <a:r>
              <a:rPr lang="it-IT" sz="2000" dirty="0" smtClean="0">
                <a:solidFill>
                  <a:schemeClr val="tx1"/>
                </a:solidFill>
                <a:hlinkClick r:id="rId4"/>
              </a:rPr>
              <a:t>.</a:t>
            </a:r>
            <a:endParaRPr lang="it-IT" sz="2000" dirty="0" smtClean="0">
              <a:solidFill>
                <a:schemeClr val="tx1"/>
              </a:solidFill>
            </a:endParaRPr>
          </a:p>
          <a:p>
            <a:pPr>
              <a:lnSpc>
                <a:spcPct val="145000"/>
              </a:lnSpc>
              <a:buClr>
                <a:srgbClr val="FF0000"/>
              </a:buClr>
              <a:buFont typeface="Wingdings" pitchFamily="2" charset="2"/>
              <a:buChar char="q"/>
              <a:defRPr/>
            </a:pPr>
            <a:endParaRPr lang="it-IT" sz="2000" b="1" strike="noStrike" spc="-1" dirty="0" smtClean="0">
              <a:solidFill>
                <a:prstClr val="black"/>
              </a:solidFill>
              <a:latin typeface="Arial"/>
            </a:endParaRPr>
          </a:p>
        </p:txBody>
      </p:sp>
      <p:sp>
        <p:nvSpPr>
          <p:cNvPr id="172" name="CustomShape 3"/>
          <p:cNvSpPr/>
          <p:nvPr/>
        </p:nvSpPr>
        <p:spPr>
          <a:xfrm>
            <a:off x="3884483" y="8685376"/>
            <a:ext cx="2968614" cy="454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fld id="{B11778D7-AE95-4FC5-BF4C-18910797D1FE}" type="slidenum">
              <a:rPr lang="it-IT" sz="1200" spc="-1">
                <a:solidFill>
                  <a:srgbClr val="000000"/>
                </a:solidFill>
              </a:rPr>
              <a:pPr algn="r"/>
              <a:t>6</a:t>
            </a:fld>
            <a:endParaRPr lang="it-IT" sz="1200" spc="-1">
              <a:solidFill>
                <a:prstClr val="black"/>
              </a:solidFill>
              <a:latin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024FB73-4698-42B8-849E-E71E14A33D3B}" type="slidenum">
              <a:rPr lang="it-IT" altLang="it-IT">
                <a:latin typeface="Arial" charset="0"/>
              </a:rPr>
              <a:pPr eaLnBrk="1" hangingPunct="1"/>
              <a:t>62</a:t>
            </a:fld>
            <a:endParaRPr lang="it-IT" altLang="it-IT">
              <a:latin typeface="Arial" charset="0"/>
            </a:endParaRPr>
          </a:p>
        </p:txBody>
      </p:sp>
      <p:sp>
        <p:nvSpPr>
          <p:cNvPr id="91139"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pPr marL="228600" indent="-228600" eaLnBrk="1" hangingPunct="1">
              <a:spcBef>
                <a:spcPct val="0"/>
              </a:spcBef>
              <a:defRPr/>
            </a:pPr>
            <a:r>
              <a:rPr lang="it-IT" altLang="it-IT" smtClean="0"/>
              <a:t> </a:t>
            </a:r>
            <a:r>
              <a:rPr lang="it-IT" altLang="it-IT" b="1" i="1" smtClean="0">
                <a:effectLst>
                  <a:outerShdw blurRad="38100" dist="38100" dir="2700000" algn="tl">
                    <a:srgbClr val="C0C0C0"/>
                  </a:outerShdw>
                </a:effectLst>
              </a:rPr>
              <a:t>1-</a:t>
            </a:r>
            <a:r>
              <a:rPr lang="it-IT" altLang="it-IT" b="1" i="1" smtClean="0"/>
              <a:t> </a:t>
            </a:r>
            <a:r>
              <a:rPr lang="it-IT" altLang="it-IT" b="1" i="1" smtClean="0">
                <a:effectLst>
                  <a:outerShdw blurRad="38100" dist="38100" dir="2700000" algn="tl">
                    <a:srgbClr val="C0C0C0"/>
                  </a:outerShdw>
                </a:effectLst>
              </a:rPr>
              <a:t>(MMG,</a:t>
            </a:r>
            <a:r>
              <a:rPr lang="it-IT" altLang="it-IT" b="1" i="1" smtClean="0"/>
              <a:t> </a:t>
            </a:r>
            <a:r>
              <a:rPr lang="it-IT" altLang="it-IT" b="1" i="1" smtClean="0">
                <a:effectLst>
                  <a:outerShdw blurRad="38100" dist="38100" dir="2700000" algn="tl">
                    <a:srgbClr val="C0C0C0"/>
                  </a:outerShdw>
                </a:effectLst>
              </a:rPr>
              <a:t>operatori delle dipendenze, altri servizi ASL, comuni, scuola, associazioni, forze di polizia)  per definire percorsi assistenziali e di cura condivisi e per la costruzione di una rete territoriale.  La mappatura è stata fatta sostanzialmente attraverso una ricerca sulla rete.</a:t>
            </a:r>
          </a:p>
          <a:p>
            <a:pPr marL="228600" indent="-228600" eaLnBrk="1" hangingPunct="1">
              <a:spcBef>
                <a:spcPct val="0"/>
              </a:spcBef>
              <a:defRPr/>
            </a:pPr>
            <a:r>
              <a:rPr lang="it-IT" altLang="it-IT" b="1" i="1" smtClean="0">
                <a:effectLst>
                  <a:outerShdw blurRad="38100" dist="38100" dir="2700000" algn="tl">
                    <a:srgbClr val="C0C0C0"/>
                  </a:outerShdw>
                </a:effectLst>
              </a:rPr>
              <a:t>2-(comuni, scuole, guardia di finanza, esercenti fornitori di gioco,ecc). In realtà le zone sono state 2. </a:t>
            </a:r>
          </a:p>
          <a:p>
            <a:pPr marL="228600" indent="-228600" eaLnBrk="1" hangingPunct="1">
              <a:spcBef>
                <a:spcPct val="0"/>
              </a:spcBef>
              <a:defRPr/>
            </a:pPr>
            <a:r>
              <a:rPr lang="it-IT" altLang="it-IT" b="1" i="1" smtClean="0">
                <a:effectLst>
                  <a:outerShdw blurRad="38100" dist="38100" dir="2700000" algn="tl">
                    <a:srgbClr val="C0C0C0"/>
                  </a:outerShdw>
                </a:effectLst>
              </a:rPr>
              <a:t>3-dove indicare che il gioco d'azzardo può diventare eccessivo, come riconoscerlo e a chi rivolgersi.</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4281C2E-C0BF-4E55-89F8-DBC42A065277}" type="slidenum">
              <a:rPr lang="it-IT" altLang="it-IT">
                <a:latin typeface="Arial" charset="0"/>
              </a:rPr>
              <a:pPr eaLnBrk="1" hangingPunct="1"/>
              <a:t>63</a:t>
            </a:fld>
            <a:endParaRPr lang="it-IT" altLang="it-IT">
              <a:latin typeface="Arial" charset="0"/>
            </a:endParaRPr>
          </a:p>
        </p:txBody>
      </p:sp>
      <p:sp>
        <p:nvSpPr>
          <p:cNvPr id="75779"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pPr marL="228600" indent="-228600" eaLnBrk="1" hangingPunct="1">
              <a:spcBef>
                <a:spcPct val="0"/>
              </a:spcBef>
              <a:buFontTx/>
              <a:buChar char="•"/>
              <a:defRPr/>
            </a:pPr>
            <a:r>
              <a:rPr lang="it-IT" altLang="it-IT" i="1" smtClean="0">
                <a:effectLst>
                  <a:outerShdw blurRad="38100" dist="38100" dir="2700000" algn="tl">
                    <a:srgbClr val="C0C0C0"/>
                  </a:outerShdw>
                </a:effectLst>
              </a:rPr>
              <a:t>“La vita in gioco”, coordinato dall’Azienda USL 4 di </a:t>
            </a:r>
            <a:r>
              <a:rPr lang="it-IT" altLang="it-IT" b="1" i="1" smtClean="0">
                <a:effectLst>
                  <a:outerShdw blurRad="38100" dist="38100" dir="2700000" algn="tl">
                    <a:srgbClr val="C0C0C0"/>
                  </a:outerShdw>
                </a:effectLst>
              </a:rPr>
              <a:t>Prato</a:t>
            </a:r>
            <a:r>
              <a:rPr lang="it-IT" altLang="it-IT" i="1" smtClean="0">
                <a:effectLst>
                  <a:outerShdw blurRad="38100" dist="38100" dir="2700000" algn="tl">
                    <a:srgbClr val="C0C0C0"/>
                  </a:outerShdw>
                </a:effectLst>
              </a:rPr>
              <a:t>; “Gambling – prevenzione e trattamento della dipendenza da gioco d’azzardo”, coordinato dall’Azienda USL 3 di </a:t>
            </a:r>
            <a:r>
              <a:rPr lang="it-IT" altLang="it-IT" b="1" i="1" smtClean="0">
                <a:effectLst>
                  <a:outerShdw blurRad="38100" dist="38100" dir="2700000" algn="tl">
                    <a:srgbClr val="C0C0C0"/>
                  </a:outerShdw>
                </a:effectLst>
              </a:rPr>
              <a:t>Pistoia</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C424CDD-6DF0-4B6A-9AC0-0015171BAF98}" type="slidenum">
              <a:rPr lang="it-IT" altLang="it-IT">
                <a:latin typeface="Arial" charset="0"/>
              </a:rPr>
              <a:pPr eaLnBrk="1" hangingPunct="1"/>
              <a:t>64</a:t>
            </a:fld>
            <a:endParaRPr lang="it-IT" altLang="it-IT">
              <a:latin typeface="Arial" charset="0"/>
            </a:endParaRPr>
          </a:p>
        </p:txBody>
      </p:sp>
      <p:sp>
        <p:nvSpPr>
          <p:cNvPr id="76803"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pPr marL="228600" indent="-228600" algn="just" eaLnBrk="1" hangingPunct="1">
              <a:defRPr/>
            </a:pPr>
            <a:r>
              <a:rPr lang="it-IT" altLang="it-IT" sz="1600" smtClean="0">
                <a:latin typeface="Times New Roman" pitchFamily="18" charset="0"/>
              </a:rPr>
              <a:t>1- </a:t>
            </a:r>
            <a:r>
              <a:rPr lang="it-IT" altLang="it-IT" smtClean="0">
                <a:latin typeface="Times New Roman" pitchFamily="18" charset="0"/>
              </a:rPr>
              <a:t>collocando il GAP tra le dipendenze e formalizzando la competenze dei sert per questo settore.</a:t>
            </a:r>
          </a:p>
          <a:p>
            <a:pPr marL="228600" indent="-228600" algn="just" eaLnBrk="1" hangingPunct="1">
              <a:defRPr/>
            </a:pPr>
            <a:r>
              <a:rPr lang="it-IT" altLang="it-IT" smtClean="0">
                <a:latin typeface="Times New Roman" pitchFamily="18" charset="0"/>
              </a:rPr>
              <a:t>3-</a:t>
            </a:r>
            <a:r>
              <a:rPr lang="it-IT" altLang="it-IT" smtClean="0">
                <a:effectLst>
                  <a:outerShdw blurRad="38100" dist="38100" dir="2700000" algn="tl">
                    <a:srgbClr val="C0C0C0"/>
                  </a:outerShdw>
                </a:effectLst>
                <a:latin typeface="Times New Roman" pitchFamily="18" charset="0"/>
              </a:rPr>
              <a:t> “Testa e Croce” Progetto per la promozione di un gioco responsabile, il trattamento dei giocatori patologici e la formazione degli operatori (</a:t>
            </a:r>
            <a:r>
              <a:rPr lang="it-IT" altLang="it-IT" b="1" smtClean="0">
                <a:effectLst>
                  <a:outerShdw blurRad="38100" dist="38100" dir="2700000" algn="tl">
                    <a:srgbClr val="C0C0C0"/>
                  </a:outerShdw>
                </a:effectLst>
                <a:latin typeface="Times New Roman" pitchFamily="18" charset="0"/>
              </a:rPr>
              <a:t>A.G.C.I. Pistoia).</a:t>
            </a:r>
            <a:r>
              <a:rPr lang="it-IT" altLang="it-IT" i="1" smtClean="0">
                <a:effectLst>
                  <a:outerShdw blurRad="38100" dist="38100" dir="2700000" algn="tl">
                    <a:srgbClr val="C0C0C0"/>
                  </a:outerShdw>
                </a:effectLst>
                <a:latin typeface="Times New Roman" pitchFamily="18" charset="0"/>
              </a:rPr>
              <a:t> Un progetto per il</a:t>
            </a:r>
            <a:r>
              <a:rPr lang="it-IT" altLang="it-IT" smtClean="0">
                <a:effectLst>
                  <a:outerShdw blurRad="38100" dist="38100" dir="2700000" algn="tl">
                    <a:srgbClr val="C0C0C0"/>
                  </a:outerShdw>
                </a:effectLst>
                <a:latin typeface="Times New Roman" pitchFamily="18" charset="0"/>
              </a:rPr>
              <a:t>“Miglioramento della rete assistenziale (</a:t>
            </a:r>
            <a:r>
              <a:rPr lang="it-IT" altLang="it-IT" b="1" smtClean="0">
                <a:effectLst>
                  <a:outerShdw blurRad="38100" dist="38100" dir="2700000" algn="tl">
                    <a:srgbClr val="C0C0C0"/>
                  </a:outerShdw>
                </a:effectLst>
                <a:latin typeface="Times New Roman" pitchFamily="18" charset="0"/>
              </a:rPr>
              <a:t>ASL 2 di Lucca</a:t>
            </a:r>
            <a:r>
              <a:rPr lang="it-IT" altLang="it-IT" smtClean="0">
                <a:effectLst>
                  <a:outerShdw blurRad="38100" dist="38100" dir="2700000" algn="tl">
                    <a:srgbClr val="C0C0C0"/>
                  </a:outerShdw>
                </a:effectLst>
                <a:latin typeface="Times New Roman" pitchFamily="18" charset="0"/>
              </a:rPr>
              <a:t>)</a:t>
            </a:r>
            <a:r>
              <a:rPr lang="it-IT" altLang="it-IT" smtClean="0">
                <a:latin typeface="Times New Roman" pitchFamily="18" charset="0"/>
              </a:rPr>
              <a:t> </a:t>
            </a:r>
          </a:p>
          <a:p>
            <a:pPr marL="228600" indent="-228600" algn="just" eaLnBrk="1" hangingPunct="1">
              <a:defRPr/>
            </a:pPr>
            <a:r>
              <a:rPr lang="it-IT" altLang="it-IT" smtClean="0">
                <a:latin typeface="Times New Roman" pitchFamily="18" charset="0"/>
              </a:rPr>
              <a:t>2-</a:t>
            </a:r>
            <a:r>
              <a:rPr lang="it-IT" altLang="it-IT" b="1" smtClean="0">
                <a:latin typeface="Times New Roman" pitchFamily="18" charset="0"/>
              </a:rPr>
              <a:t> ORTHOS</a:t>
            </a:r>
          </a:p>
          <a:p>
            <a:pPr marL="228600" indent="-228600" algn="just" eaLnBrk="1" hangingPunct="1">
              <a:buFontTx/>
              <a:buChar char="•"/>
              <a:defRPr/>
            </a:pPr>
            <a:r>
              <a:rPr lang="it-IT" altLang="it-IT" b="1" smtClean="0">
                <a:latin typeface="Times New Roman" pitchFamily="18" charset="0"/>
              </a:rPr>
              <a:t>Accoglienza-Comunità residenziale o semi-residenziale</a:t>
            </a:r>
            <a:r>
              <a:rPr lang="it-IT" altLang="it-IT" smtClean="0">
                <a:latin typeface="Times New Roman" pitchFamily="18" charset="0"/>
              </a:rPr>
              <a:t> (3 </a:t>
            </a:r>
            <a:r>
              <a:rPr lang="it-IT" altLang="it-IT" b="1" smtClean="0">
                <a:latin typeface="Times New Roman" pitchFamily="18" charset="0"/>
              </a:rPr>
              <a:t>settimane intensive</a:t>
            </a:r>
            <a:r>
              <a:rPr lang="it-IT" altLang="it-IT" smtClean="0">
                <a:latin typeface="Times New Roman" pitchFamily="18" charset="0"/>
              </a:rPr>
              <a:t>; incontro di 3 giornate, dopo 3 mesi dal trattamento intensivo di richiamo;  di 2 giornate di trattamento intensivo di mantenimento a distanza di ulteriori 3 mesi;un giorno di verifica a fine programma.</a:t>
            </a:r>
          </a:p>
          <a:p>
            <a:pPr marL="228600" indent="-228600" algn="just" eaLnBrk="1" hangingPunct="1">
              <a:buFontTx/>
              <a:buChar char="•"/>
              <a:defRPr/>
            </a:pPr>
            <a:r>
              <a:rPr lang="it-IT" altLang="it-IT" b="1" smtClean="0">
                <a:latin typeface="Times New Roman" pitchFamily="18" charset="0"/>
              </a:rPr>
              <a:t>Accompagnamento e richiami:</a:t>
            </a:r>
            <a:r>
              <a:rPr lang="it-IT" altLang="it-IT" smtClean="0">
                <a:latin typeface="Times New Roman" pitchFamily="18" charset="0"/>
              </a:rPr>
              <a:t> è previsto un attento</a:t>
            </a:r>
            <a:r>
              <a:rPr lang="it-IT" altLang="it-IT" b="1" smtClean="0">
                <a:latin typeface="Times New Roman" pitchFamily="18" charset="0"/>
              </a:rPr>
              <a:t> monitoraggio sulla fase del reinserimento sociale, familiare e lavorativo</a:t>
            </a:r>
            <a:r>
              <a:rPr lang="it-IT" altLang="it-IT" smtClean="0">
                <a:latin typeface="Times New Roman" pitchFamily="18" charset="0"/>
              </a:rPr>
              <a:t> che comporterà l’impegno ad essere inseriti in un programma che preveda la partecipazione ad un gruppo terapeutico di auto-aiuto con operatori che collaborano con Orthos e la partecipazione alle giornate di trattamento intensivo di richiamo.</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74836A8-F89A-43F2-AA3A-84F2A2399D17}" type="slidenum">
              <a:rPr lang="it-IT" altLang="it-IT">
                <a:latin typeface="Arial" charset="0"/>
              </a:rPr>
              <a:pPr eaLnBrk="1" hangingPunct="1"/>
              <a:t>65</a:t>
            </a:fld>
            <a:endParaRPr lang="it-IT" altLang="it-IT">
              <a:latin typeface="Arial" charset="0"/>
            </a:endParaRPr>
          </a:p>
        </p:txBody>
      </p:sp>
      <p:sp>
        <p:nvSpPr>
          <p:cNvPr id="77827"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pPr marL="228600" indent="-228600" algn="just" eaLnBrk="1" hangingPunct="1">
              <a:buFontTx/>
              <a:buAutoNum type="arabicPeriod"/>
              <a:defRPr/>
            </a:pPr>
            <a:r>
              <a:rPr lang="it-IT" altLang="it-IT" b="1" smtClean="0">
                <a:effectLst>
                  <a:outerShdw blurRad="38100" dist="38100" dir="2700000" algn="tl">
                    <a:srgbClr val="C0C0C0"/>
                  </a:outerShdw>
                </a:effectLst>
                <a:latin typeface="Times New Roman" pitchFamily="18" charset="0"/>
              </a:rPr>
              <a:t>Azienda USL 3 – Zona Valdinievole, in collaborazione con l’Osservatorio Epidemiologico dell’Agenzia Regionale di Sanità Toscana e con il Dipartimento di Statistica della Facoltà di Economia dell’Università degli Studi di Firenze</a:t>
            </a:r>
            <a:endParaRPr lang="it-IT" altLang="it-IT" smtClean="0">
              <a:latin typeface="Times New Roman" pitchFamily="18" charset="0"/>
            </a:endParaRPr>
          </a:p>
          <a:p>
            <a:pPr marL="228600" indent="-228600" eaLnBrk="1" hangingPunct="1">
              <a:defRPr/>
            </a:pPr>
            <a:endParaRPr lang="it-IT" altLang="it-IT"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F7CB1F6-D88F-4A3A-AFE5-BF5316B78A5E}" type="slidenum">
              <a:rPr lang="it-IT" altLang="it-IT">
                <a:latin typeface="Arial" charset="0"/>
              </a:rPr>
              <a:pPr eaLnBrk="1" hangingPunct="1"/>
              <a:t>66</a:t>
            </a:fld>
            <a:endParaRPr lang="it-IT" altLang="it-IT">
              <a:latin typeface="Arial" charset="0"/>
            </a:endParaRPr>
          </a:p>
        </p:txBody>
      </p:sp>
      <p:sp>
        <p:nvSpPr>
          <p:cNvPr id="78851"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pPr marL="228600" indent="-228600" eaLnBrk="1" hangingPunct="1">
              <a:defRPr/>
            </a:pPr>
            <a:r>
              <a:rPr lang="it-IT" altLang="it-IT" smtClean="0">
                <a:latin typeface="Times New Roman" pitchFamily="18" charset="0"/>
              </a:rPr>
              <a:t>1- </a:t>
            </a:r>
            <a:r>
              <a:rPr lang="it-IT" altLang="it-IT" smtClean="0">
                <a:effectLst>
                  <a:outerShdw blurRad="38100" dist="38100" dir="2700000" algn="tl">
                    <a:srgbClr val="C0C0C0"/>
                  </a:outerShdw>
                </a:effectLst>
              </a:rPr>
              <a:t>l’AGCI di Pistoia e il CEIS di Firenze;</a:t>
            </a:r>
          </a:p>
          <a:p>
            <a:pPr marL="228600" indent="-228600" eaLnBrk="1" hangingPunct="1">
              <a:defRPr/>
            </a:pPr>
            <a:r>
              <a:rPr lang="it-IT" altLang="it-IT" smtClean="0">
                <a:effectLst>
                  <a:outerShdw blurRad="38100" dist="38100" dir="2700000" algn="tl">
                    <a:srgbClr val="C0C0C0"/>
                  </a:outerShdw>
                </a:effectLst>
              </a:rPr>
              <a:t> 2- Scarsa collaborazione con altri servizi (servizi sociali, associazioni di auto aiuto, forze dell’ordine, Caritas, Gruppi Antiusura, Servizi di salute mentale).</a:t>
            </a:r>
          </a:p>
          <a:p>
            <a:pPr marL="228600" indent="-228600" eaLnBrk="1" hangingPunct="1">
              <a:defRPr/>
            </a:pPr>
            <a:endParaRPr lang="it-IT" altLang="it-IT" smtClean="0">
              <a:effectLst>
                <a:outerShdw blurRad="38100" dist="38100" dir="2700000" algn="tl">
                  <a:srgbClr val="C0C0C0"/>
                </a:outerShdw>
              </a:effectLst>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14F433F-377A-4CF9-A5F5-4FB71FC71799}" type="slidenum">
              <a:rPr lang="it-IT" altLang="it-IT">
                <a:latin typeface="Arial" charset="0"/>
              </a:rPr>
              <a:pPr eaLnBrk="1" hangingPunct="1"/>
              <a:t>67</a:t>
            </a:fld>
            <a:endParaRPr lang="it-IT" altLang="it-IT">
              <a:latin typeface="Arial" charset="0"/>
            </a:endParaRPr>
          </a:p>
        </p:txBody>
      </p:sp>
      <p:sp>
        <p:nvSpPr>
          <p:cNvPr id="79875"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pPr marL="228600" indent="-228600" algn="just" eaLnBrk="1" hangingPunct="1">
              <a:buFontTx/>
              <a:buAutoNum type="arabicPeriod"/>
              <a:defRPr/>
            </a:pPr>
            <a:r>
              <a:rPr lang="it-IT" altLang="it-IT" b="1" smtClean="0">
                <a:effectLst>
                  <a:outerShdw blurRad="38100" dist="38100" dir="2700000" algn="tl">
                    <a:srgbClr val="C0C0C0"/>
                  </a:outerShdw>
                </a:effectLst>
                <a:latin typeface="Times New Roman" pitchFamily="18" charset="0"/>
              </a:rPr>
              <a:t>Azienda USL 3 – Zona Valdinievole, in collaborazione con l’Osservatorio Epidemiologico dell’Agenzia Regionale di Sanità Toscana e con il Dipartimento di Statistica della Facoltà di Economia dell’Università degli Studi di Firenze</a:t>
            </a:r>
            <a:endParaRPr lang="it-IT" altLang="it-IT" smtClean="0">
              <a:latin typeface="Times New Roman" pitchFamily="18" charset="0"/>
            </a:endParaRPr>
          </a:p>
          <a:p>
            <a:pPr marL="228600" indent="-228600" eaLnBrk="1" hangingPunct="1">
              <a:defRPr/>
            </a:pPr>
            <a:endParaRPr lang="it-IT" altLang="it-IT"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2A230DE-FA56-471D-938A-55F87935F074}" type="slidenum">
              <a:rPr lang="it-IT" altLang="it-IT">
                <a:latin typeface="Arial" charset="0"/>
              </a:rPr>
              <a:pPr eaLnBrk="1" hangingPunct="1"/>
              <a:t>68</a:t>
            </a:fld>
            <a:endParaRPr lang="it-IT" altLang="it-IT">
              <a:latin typeface="Arial" charset="0"/>
            </a:endParaRPr>
          </a:p>
        </p:txBody>
      </p:sp>
      <p:sp>
        <p:nvSpPr>
          <p:cNvPr id="80899" name="Rectangle 2"/>
          <p:cNvSpPr>
            <a:spLocks noGrp="1" noRot="1" noChangeAspect="1" noChangeArrowheads="1" noTextEdit="1"/>
          </p:cNvSpPr>
          <p:nvPr>
            <p:ph type="sldImg"/>
          </p:nvPr>
        </p:nvSpPr>
        <p:spPr>
          <a:xfrm>
            <a:off x="1268413" y="755650"/>
            <a:ext cx="4572000" cy="3429000"/>
          </a:xfrm>
          <a:ln/>
        </p:spPr>
      </p:sp>
      <p:sp>
        <p:nvSpPr>
          <p:cNvPr id="242691" name="Rectangle 3"/>
          <p:cNvSpPr>
            <a:spLocks noGrp="1" noChangeArrowheads="1"/>
          </p:cNvSpPr>
          <p:nvPr>
            <p:ph type="body" idx="1"/>
          </p:nvPr>
        </p:nvSpPr>
        <p:spPr/>
        <p:txBody>
          <a:bodyPr/>
          <a:lstStyle/>
          <a:p>
            <a:pPr marL="228600" indent="-228600" algn="just" eaLnBrk="1" hangingPunct="1">
              <a:buFontTx/>
              <a:buAutoNum type="arabicPeriod"/>
              <a:defRPr/>
            </a:pPr>
            <a:r>
              <a:rPr lang="it-IT" altLang="it-IT" smtClean="0">
                <a:effectLst>
                  <a:outerShdw blurRad="38100" dist="38100" dir="2700000" algn="tl">
                    <a:srgbClr val="C0C0C0"/>
                  </a:outerShdw>
                </a:effectLst>
                <a:latin typeface="Times New Roman" pitchFamily="18" charset="0"/>
              </a:rPr>
              <a:t>Giuoco come attività improduttiva, ludica, con spazi e tempi circoscritti, regolata disciplinata da norme interne, con la consapevolezza del proprio carattere di situazione fittizia e diversa dalle situazioni reali ed incerta. centrata su divertimento e voglia di socializzare (Joan Huizinga), con valorizzazione dell’aspetto ludico e pro-sociale del gioco/divertimento.</a:t>
            </a:r>
          </a:p>
          <a:p>
            <a:pPr marL="228600" indent="-228600" algn="just" eaLnBrk="1" hangingPunct="1">
              <a:buFontTx/>
              <a:buAutoNum type="arabicPeriod"/>
              <a:defRPr/>
            </a:pPr>
            <a:r>
              <a:rPr lang="it-IT" altLang="it-IT" smtClean="0">
                <a:effectLst>
                  <a:outerShdw blurRad="38100" dist="38100" dir="2700000" algn="tl">
                    <a:srgbClr val="C0C0C0"/>
                  </a:outerShdw>
                </a:effectLst>
                <a:latin typeface="Times New Roman" pitchFamily="18" charset="0"/>
              </a:rPr>
              <a:t>luoghi di aggregazione giovanile, tra cui la </a:t>
            </a:r>
            <a:r>
              <a:rPr lang="it-IT" altLang="it-IT" b="1" u="sng" smtClean="0">
                <a:effectLst>
                  <a:outerShdw blurRad="38100" dist="38100" dir="2700000" algn="tl">
                    <a:srgbClr val="C0C0C0"/>
                  </a:outerShdw>
                </a:effectLst>
                <a:latin typeface="Times New Roman" pitchFamily="18" charset="0"/>
              </a:rPr>
              <a:t>scuola</a:t>
            </a:r>
            <a:r>
              <a:rPr lang="it-IT" altLang="it-IT" smtClean="0">
                <a:effectLst>
                  <a:outerShdw blurRad="38100" dist="38100" dir="2700000" algn="tl">
                    <a:srgbClr val="C0C0C0"/>
                  </a:outerShdw>
                </a:effectLst>
                <a:latin typeface="Times New Roman" pitchFamily="18" charset="0"/>
              </a:rPr>
              <a:t>.</a:t>
            </a:r>
          </a:p>
          <a:p>
            <a:pPr marL="228600" indent="-228600" algn="just" eaLnBrk="1" hangingPunct="1">
              <a:buFontTx/>
              <a:buAutoNum type="arabicPeriod"/>
              <a:defRPr/>
            </a:pPr>
            <a:endParaRPr lang="it-IT" altLang="it-IT" smtClean="0">
              <a:effectLst>
                <a:outerShdw blurRad="38100" dist="38100" dir="2700000" algn="tl">
                  <a:srgbClr val="C0C0C0"/>
                </a:outerShdw>
              </a:effectLst>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F3ED05E-8A60-48EF-806D-077944ADB2D6}" type="slidenum">
              <a:rPr lang="it-IT" altLang="it-IT">
                <a:latin typeface="Arial" charset="0"/>
              </a:rPr>
              <a:pPr eaLnBrk="1" hangingPunct="1"/>
              <a:t>69</a:t>
            </a:fld>
            <a:endParaRPr lang="it-IT" altLang="it-IT">
              <a:latin typeface="Arial" charset="0"/>
            </a:endParaRPr>
          </a:p>
        </p:txBody>
      </p:sp>
      <p:sp>
        <p:nvSpPr>
          <p:cNvPr id="81923"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pPr marL="228600" indent="-228600" algn="just" eaLnBrk="1" hangingPunct="1">
              <a:defRPr/>
            </a:pPr>
            <a:r>
              <a:rPr lang="it-IT" altLang="it-IT" smtClean="0">
                <a:latin typeface="Times New Roman" pitchFamily="18" charset="0"/>
              </a:rPr>
              <a:t>1- </a:t>
            </a:r>
            <a:r>
              <a:rPr lang="it-IT" altLang="it-IT" smtClean="0">
                <a:effectLst>
                  <a:outerShdw blurRad="38100" dist="38100" dir="2700000" algn="tl">
                    <a:srgbClr val="C0C0C0"/>
                  </a:outerShdw>
                </a:effectLst>
              </a:rPr>
              <a:t>Ricerca e fruizione di situazioni “thrilling” sono </a:t>
            </a:r>
            <a:r>
              <a:rPr lang="it-IT" altLang="it-IT" u="sng" smtClean="0">
                <a:effectLst>
                  <a:outerShdw blurRad="38100" dist="38100" dir="2700000" algn="tl">
                    <a:srgbClr val="C0C0C0"/>
                  </a:outerShdw>
                </a:effectLst>
              </a:rPr>
              <a:t>entro certi limiti</a:t>
            </a:r>
            <a:r>
              <a:rPr lang="it-IT" altLang="it-IT" smtClean="0">
                <a:effectLst>
                  <a:outerShdw blurRad="38100" dist="38100" dir="2700000" algn="tl">
                    <a:srgbClr val="C0C0C0"/>
                  </a:outerShdw>
                </a:effectLst>
              </a:rPr>
              <a:t> dimensioni normali delle dinamiche psico-comportamentali adolescenziali. E’ però in </a:t>
            </a:r>
            <a:r>
              <a:rPr lang="it-IT" altLang="it-IT" smtClean="0">
                <a:effectLst>
                  <a:outerShdw blurRad="38100" dist="38100" dir="2700000" algn="tl">
                    <a:srgbClr val="C0C0C0"/>
                  </a:outerShdw>
                </a:effectLst>
                <a:sym typeface="Wingdings" pitchFamily="2" charset="2"/>
              </a:rPr>
              <a:t></a:t>
            </a:r>
            <a:r>
              <a:rPr lang="it-IT" altLang="it-IT" smtClean="0"/>
              <a:t> </a:t>
            </a:r>
            <a:r>
              <a:rPr lang="it-IT" altLang="it-IT" smtClean="0">
                <a:effectLst>
                  <a:outerShdw blurRad="38100" dist="38100" dir="2700000" algn="tl">
                    <a:srgbClr val="C0C0C0"/>
                  </a:outerShdw>
                </a:effectLst>
              </a:rPr>
              <a:t>la frequenza di </a:t>
            </a:r>
            <a:r>
              <a:rPr lang="it-IT" altLang="it-IT" u="sng" smtClean="0">
                <a:effectLst>
                  <a:outerShdw blurRad="38100" dist="38100" dir="2700000" algn="tl">
                    <a:srgbClr val="C0C0C0"/>
                  </a:outerShdw>
                </a:effectLst>
              </a:rPr>
              <a:t>comportamenti ad elevato rischio </a:t>
            </a:r>
            <a:r>
              <a:rPr lang="it-IT" altLang="it-IT" smtClean="0">
                <a:effectLst>
                  <a:outerShdw blurRad="38100" dist="38100" dir="2700000" algn="tl">
                    <a:srgbClr val="C0C0C0"/>
                  </a:outerShdw>
                </a:effectLst>
              </a:rPr>
              <a:t>(condotte di guida a rischio, sesso a rischio, sport estremi, gioco d’azzardo, comportamenti violenti, consumi a rischio, abuso di alcol ed altre sostanze psicoattive, </a:t>
            </a:r>
            <a:r>
              <a:rPr lang="it-IT" altLang="it-IT" i="1" smtClean="0">
                <a:effectLst>
                  <a:outerShdw blurRad="38100" dist="38100" dir="2700000" algn="tl">
                    <a:srgbClr val="C0C0C0"/>
                  </a:outerShdw>
                </a:effectLst>
              </a:rPr>
              <a:t>dipendenze da pratiche autolesive).</a:t>
            </a:r>
          </a:p>
          <a:p>
            <a:pPr marL="228600" indent="-228600" algn="just" eaLnBrk="1" hangingPunct="1">
              <a:defRPr/>
            </a:pPr>
            <a:r>
              <a:rPr lang="it-IT" altLang="it-IT" i="1" smtClean="0">
                <a:effectLst>
                  <a:outerShdw blurRad="38100" dist="38100" dir="2700000" algn="tl">
                    <a:srgbClr val="C0C0C0"/>
                  </a:outerShdw>
                </a:effectLst>
              </a:rPr>
              <a:t>2-</a:t>
            </a:r>
            <a:r>
              <a:rPr lang="it-IT" altLang="it-IT" smtClean="0"/>
              <a:t> </a:t>
            </a:r>
            <a:r>
              <a:rPr lang="it-IT" altLang="it-IT" smtClean="0">
                <a:effectLst>
                  <a:outerShdw blurRad="38100" dist="38100" dir="2700000" algn="tl">
                    <a:srgbClr val="C0C0C0"/>
                  </a:outerShdw>
                </a:effectLst>
              </a:rPr>
              <a:t>sviluppo di abilità assertive e cognitive relative alla pianificazione del tempo libero, </a:t>
            </a:r>
            <a:r>
              <a:rPr lang="it-IT" altLang="it-IT" smtClean="0">
                <a:effectLst>
                  <a:outerShdw blurRad="38100" dist="38100" dir="2700000" algn="tl">
                    <a:srgbClr val="C0C0C0"/>
                  </a:outerShdw>
                </a:effectLst>
                <a:sym typeface="Wingdings" pitchFamily="2" charset="2"/>
              </a:rPr>
              <a:t>delle </a:t>
            </a:r>
            <a:r>
              <a:rPr lang="it-IT" altLang="it-IT" smtClean="0">
                <a:effectLst>
                  <a:outerShdw blurRad="38100" dist="38100" dir="2700000" algn="tl">
                    <a:srgbClr val="C0C0C0"/>
                  </a:outerShdw>
                </a:effectLst>
              </a:rPr>
              <a:t>abilità decisionali, rinforzo di autostima, capacità di controllo degli impulsi, fiducia verso il futuro.</a:t>
            </a:r>
          </a:p>
          <a:p>
            <a:pPr marL="228600" indent="-228600" algn="just" eaLnBrk="1" hangingPunct="1">
              <a:defRPr/>
            </a:pPr>
            <a:r>
              <a:rPr lang="it-IT" altLang="it-IT" smtClean="0">
                <a:effectLst>
                  <a:outerShdw blurRad="38100" dist="38100" dir="2700000" algn="tl">
                    <a:srgbClr val="C0C0C0"/>
                  </a:outerShdw>
                </a:effectLst>
              </a:rPr>
              <a:t>3- associazioni sportive, ricreative, culturali e religiose</a:t>
            </a:r>
          </a:p>
          <a:p>
            <a:pPr marL="228600" indent="-228600" algn="just" eaLnBrk="1" hangingPunct="1">
              <a:defRPr/>
            </a:pPr>
            <a:r>
              <a:rPr lang="it-IT" altLang="it-IT" smtClean="0">
                <a:effectLst>
                  <a:outerShdw blurRad="38100" dist="38100" dir="2700000" algn="tl">
                    <a:srgbClr val="C0C0C0"/>
                  </a:outerShdw>
                </a:effectLst>
              </a:rPr>
              <a:t>° finalizzata alla diminuzione dei nuovi casi (contenimento dell’incidenza).</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FE23AE4-209F-40B8-A833-70A51944296F}" type="slidenum">
              <a:rPr lang="it-IT" altLang="it-IT">
                <a:latin typeface="Arial" charset="0"/>
              </a:rPr>
              <a:pPr eaLnBrk="1" hangingPunct="1"/>
              <a:t>70</a:t>
            </a:fld>
            <a:endParaRPr lang="it-IT" altLang="it-IT">
              <a:latin typeface="Arial" charset="0"/>
            </a:endParaRPr>
          </a:p>
        </p:txBody>
      </p:sp>
      <p:sp>
        <p:nvSpPr>
          <p:cNvPr id="82947"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pPr marL="228600" indent="-228600" eaLnBrk="1" hangingPunct="1">
              <a:defRPr/>
            </a:pPr>
            <a:r>
              <a:rPr lang="it-IT" altLang="it-IT" dirty="0" smtClean="0">
                <a:latin typeface="Times New Roman" pitchFamily="18" charset="0"/>
              </a:rPr>
              <a:t>1- </a:t>
            </a:r>
            <a:r>
              <a:rPr lang="it-IT" altLang="it-IT" b="1" dirty="0" smtClean="0">
                <a:effectLst>
                  <a:outerShdw blurRad="38100" dist="38100" dir="2700000" algn="tl">
                    <a:srgbClr val="C0C0C0"/>
                  </a:outerShdw>
                </a:effectLst>
                <a:latin typeface="Times New Roman" pitchFamily="18" charset="0"/>
              </a:rPr>
              <a:t>Evitare la transizione dal gioco problematico al patologico e recupero al gioco sociale.</a:t>
            </a:r>
          </a:p>
          <a:p>
            <a:pPr marL="228600" indent="-228600" eaLnBrk="1" hangingPunct="1">
              <a:defRPr/>
            </a:pPr>
            <a:r>
              <a:rPr lang="it-IT" altLang="it-IT" b="1" dirty="0" smtClean="0">
                <a:effectLst>
                  <a:outerShdw blurRad="38100" dist="38100" dir="2700000" algn="tl">
                    <a:srgbClr val="C0C0C0"/>
                  </a:outerShdw>
                </a:effectLst>
                <a:latin typeface="Times New Roman" pitchFamily="18" charset="0"/>
              </a:rPr>
              <a:t>2 – ricorso sistematico al pensiero magico, illusioni di controllo, regola dei numeri ritardatari, filotto, aumento presunto della probabilità di un evento oggettivamente improbabile con l’aumento del tempo di latenza ecc..</a:t>
            </a:r>
          </a:p>
          <a:p>
            <a:pPr marL="228600" indent="-228600" eaLnBrk="1" hangingPunct="1">
              <a:defRPr/>
            </a:pPr>
            <a:r>
              <a:rPr lang="it-IT" altLang="it-IT" b="1" dirty="0" smtClean="0">
                <a:effectLst>
                  <a:outerShdw blurRad="38100" dist="38100" dir="2700000" algn="tl">
                    <a:srgbClr val="C0C0C0"/>
                  </a:outerShdw>
                </a:effectLst>
                <a:latin typeface="Times New Roman" pitchFamily="18" charset="0"/>
              </a:rPr>
              <a:t>3 –nicchie culturali, etnie (comunità cinesi), gruppi socioeconomici svantaggiati, gioco al femminile, adolescenti, </a:t>
            </a:r>
            <a:r>
              <a:rPr lang="it-IT" altLang="it-IT" b="1" dirty="0" err="1" smtClean="0">
                <a:effectLst>
                  <a:outerShdw blurRad="38100" dist="38100" dir="2700000" algn="tl">
                    <a:srgbClr val="C0C0C0"/>
                  </a:outerShdw>
                </a:effectLst>
                <a:latin typeface="Times New Roman" pitchFamily="18" charset="0"/>
              </a:rPr>
              <a:t>chemicals</a:t>
            </a:r>
            <a:r>
              <a:rPr lang="it-IT" altLang="it-IT" b="1" dirty="0" smtClean="0">
                <a:effectLst>
                  <a:outerShdw blurRad="38100" dist="38100" dir="2700000" algn="tl">
                    <a:srgbClr val="C0C0C0"/>
                  </a:outerShdw>
                </a:effectLst>
                <a:latin typeface="Times New Roman" pitchFamily="18" charset="0"/>
              </a:rPr>
              <a:t> </a:t>
            </a:r>
            <a:r>
              <a:rPr lang="it-IT" altLang="it-IT" b="1" dirty="0" err="1" smtClean="0">
                <a:effectLst>
                  <a:outerShdw blurRad="38100" dist="38100" dir="2700000" algn="tl">
                    <a:srgbClr val="C0C0C0"/>
                  </a:outerShdw>
                </a:effectLst>
                <a:latin typeface="Times New Roman" pitchFamily="18" charset="0"/>
              </a:rPr>
              <a:t>addicts</a:t>
            </a:r>
            <a:r>
              <a:rPr lang="it-IT" altLang="it-IT" b="1" dirty="0" smtClean="0">
                <a:effectLst>
                  <a:outerShdw blurRad="38100" dist="38100" dir="2700000" algn="tl">
                    <a:srgbClr val="C0C0C0"/>
                  </a:outerShdw>
                </a:effectLst>
                <a:latin typeface="Times New Roman" pitchFamily="18" charset="0"/>
              </a:rPr>
              <a:t>, mood </a:t>
            </a:r>
            <a:r>
              <a:rPr lang="it-IT" altLang="it-IT" b="1" dirty="0" err="1" smtClean="0">
                <a:effectLst>
                  <a:outerShdw blurRad="38100" dist="38100" dir="2700000" algn="tl">
                    <a:srgbClr val="C0C0C0"/>
                  </a:outerShdw>
                </a:effectLst>
                <a:latin typeface="Times New Roman" pitchFamily="18" charset="0"/>
              </a:rPr>
              <a:t>disorders</a:t>
            </a:r>
            <a:r>
              <a:rPr lang="it-IT" altLang="it-IT" b="1" dirty="0" smtClean="0">
                <a:effectLst>
                  <a:outerShdw blurRad="38100" dist="38100" dir="2700000" algn="tl">
                    <a:srgbClr val="C0C0C0"/>
                  </a:outerShdw>
                </a:effectLst>
                <a:latin typeface="Times New Roman" pitchFamily="18" charset="0"/>
              </a:rPr>
              <a:t>, DCI, OCD, disturbi del comportamento alimentare,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8DA394D-1F60-47AC-9CD7-5BDEE5D42E70}" type="slidenum">
              <a:rPr lang="it-IT" altLang="it-IT">
                <a:latin typeface="Arial" charset="0"/>
              </a:rPr>
              <a:pPr eaLnBrk="1" hangingPunct="1"/>
              <a:t>71</a:t>
            </a:fld>
            <a:endParaRPr lang="it-IT" altLang="it-IT">
              <a:latin typeface="Arial" charset="0"/>
            </a:endParaRPr>
          </a:p>
        </p:txBody>
      </p:sp>
      <p:sp>
        <p:nvSpPr>
          <p:cNvPr id="83971"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pPr marL="228600" indent="-228600" algn="just" eaLnBrk="1" hangingPunct="1">
              <a:buFontTx/>
              <a:buAutoNum type="arabicPeriod"/>
              <a:defRPr/>
            </a:pPr>
            <a:r>
              <a:rPr lang="it-IT" altLang="it-IT" smtClean="0"/>
              <a:t>per gli operatori esperti (gruppo di operatori che si confronta sui modelli di trattamento  del GAP)</a:t>
            </a:r>
            <a:endParaRPr lang="it-IT" altLang="it-IT" smtClean="0">
              <a:effectLst>
                <a:outerShdw blurRad="38100" dist="38100" dir="2700000" algn="tl">
                  <a:srgbClr val="C0C0C0"/>
                </a:outerShdw>
              </a:effectLst>
            </a:endParaRPr>
          </a:p>
          <a:p>
            <a:pPr marL="228600" indent="-228600" algn="just" eaLnBrk="1" hangingPunct="1">
              <a:buFontTx/>
              <a:buAutoNum type="arabicPeriod"/>
              <a:defRPr/>
            </a:pPr>
            <a:r>
              <a:rPr lang="it-IT" altLang="it-IT" smtClean="0">
                <a:effectLst>
                  <a:outerShdw blurRad="38100" dist="38100" dir="2700000" algn="tl">
                    <a:srgbClr val="C0C0C0"/>
                  </a:outerShdw>
                </a:effectLst>
              </a:rPr>
              <a:t>Per quanto attiene la organizzazione e la realizzazione degli interventi formativi dovranno essere prioritariamente coinvolti i soggetti e le esperienze esistenti in Regione Toscana.</a:t>
            </a:r>
          </a:p>
          <a:p>
            <a:pPr marL="228600" indent="-228600" eaLnBrk="1" hangingPunct="1">
              <a:defRPr/>
            </a:pPr>
            <a:endParaRPr lang="it-IT" altLang="it-IT"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noRot="1" noChangeAspect="1"/>
          </p:cNvSpPr>
          <p:nvPr>
            <p:ph type="sldImg"/>
          </p:nvPr>
        </p:nvSpPr>
        <p:spPr>
          <a:xfrm>
            <a:off x="1143000" y="685800"/>
            <a:ext cx="4568825" cy="3425825"/>
          </a:xfrm>
          <a:prstGeom prst="rect">
            <a:avLst/>
          </a:prstGeom>
        </p:spPr>
      </p:sp>
      <p:sp>
        <p:nvSpPr>
          <p:cNvPr id="171" name="PlaceHolder 2"/>
          <p:cNvSpPr>
            <a:spLocks noGrp="1"/>
          </p:cNvSpPr>
          <p:nvPr>
            <p:ph type="body"/>
          </p:nvPr>
        </p:nvSpPr>
        <p:spPr>
          <a:xfrm>
            <a:off x="685976" y="4343517"/>
            <a:ext cx="5482996" cy="4111717"/>
          </a:xfrm>
          <a:prstGeom prst="rect">
            <a:avLst/>
          </a:prstGeom>
        </p:spPr>
        <p:txBody>
          <a:bodyPr lIns="0" tIns="0" rIns="0" bIns="0">
            <a:normAutofit/>
          </a:bodyPr>
          <a:lstStyle/>
          <a:p>
            <a:r>
              <a:rPr lang="it-IT" sz="2000" b="0" strike="noStrike" spc="-1" dirty="0" smtClean="0">
                <a:latin typeface="Arial"/>
              </a:rPr>
              <a:t>Quota di raccolta da AWP maggiore che a livello nazionale</a:t>
            </a:r>
            <a:endParaRPr lang="it-IT" sz="2000" b="0" strike="noStrike" spc="-1" dirty="0">
              <a:latin typeface="Arial"/>
            </a:endParaRPr>
          </a:p>
        </p:txBody>
      </p:sp>
      <p:sp>
        <p:nvSpPr>
          <p:cNvPr id="172" name="CustomShape 3"/>
          <p:cNvSpPr/>
          <p:nvPr/>
        </p:nvSpPr>
        <p:spPr>
          <a:xfrm>
            <a:off x="3884483" y="8685376"/>
            <a:ext cx="2968614" cy="454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fld id="{B11778D7-AE95-4FC5-BF4C-18910797D1FE}" type="slidenum">
              <a:rPr lang="it-IT" sz="1200" spc="-1">
                <a:solidFill>
                  <a:srgbClr val="000000"/>
                </a:solidFill>
              </a:rPr>
              <a:pPr algn="r"/>
              <a:t>7</a:t>
            </a:fld>
            <a:endParaRPr lang="it-IT" sz="1200" spc="-1">
              <a:solidFill>
                <a:prstClr val="black"/>
              </a:solidFill>
              <a:latin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1359CA7-3E9D-4E92-B5B3-DB6136FF6D18}" type="slidenum">
              <a:rPr lang="it-IT" altLang="it-IT">
                <a:latin typeface="Arial" charset="0"/>
              </a:rPr>
              <a:pPr eaLnBrk="1" hangingPunct="1"/>
              <a:t>72</a:t>
            </a:fld>
            <a:endParaRPr lang="it-IT" altLang="it-IT">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marL="228600" indent="-228600" eaLnBrk="1" hangingPunct="1"/>
            <a:r>
              <a:rPr lang="it-IT" altLang="it-IT" smtClean="0">
                <a:latin typeface="Times New Roman" pitchFamily="18" charset="0"/>
              </a:rPr>
              <a:t>1- ed economica</a:t>
            </a:r>
          </a:p>
          <a:p>
            <a:pPr marL="228600" indent="-228600" eaLnBrk="1" hangingPunct="1"/>
            <a:r>
              <a:rPr lang="it-IT" altLang="it-IT" smtClean="0">
                <a:latin typeface="Times New Roman" pitchFamily="18" charset="0"/>
              </a:rPr>
              <a:t>2- progetto Orthos.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7B09D39-F427-4F26-A712-356972808890}" type="slidenum">
              <a:rPr lang="it-IT" altLang="it-IT">
                <a:latin typeface="Arial" charset="0"/>
              </a:rPr>
              <a:pPr eaLnBrk="1" hangingPunct="1"/>
              <a:t>73</a:t>
            </a:fld>
            <a:endParaRPr lang="it-IT" altLang="it-IT">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FC6CEC5-5922-4BE2-B969-38FE20B8934F}" type="slidenum">
              <a:rPr lang="it-IT" altLang="it-IT">
                <a:latin typeface="Arial" charset="0"/>
              </a:rPr>
              <a:pPr eaLnBrk="1" hangingPunct="1"/>
              <a:t>74</a:t>
            </a:fld>
            <a:endParaRPr lang="it-IT" altLang="it-IT">
              <a:latin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5BFF0BE-A49F-4AF1-BCA8-CF9288465C29}" type="slidenum">
              <a:rPr lang="it-IT" altLang="it-IT">
                <a:latin typeface="Arial" charset="0"/>
              </a:rPr>
              <a:pPr eaLnBrk="1" hangingPunct="1"/>
              <a:t>75</a:t>
            </a:fld>
            <a:endParaRPr lang="it-IT" altLang="it-IT">
              <a:latin typeface="Arial" charset="0"/>
            </a:endParaRPr>
          </a:p>
        </p:txBody>
      </p:sp>
      <p:sp>
        <p:nvSpPr>
          <p:cNvPr id="122883" name="Rectangle 2"/>
          <p:cNvSpPr>
            <a:spLocks noGrp="1" noRot="1" noChangeAspect="1" noChangeArrowheads="1" noTextEdit="1"/>
          </p:cNvSpPr>
          <p:nvPr>
            <p:ph type="sldImg"/>
          </p:nvPr>
        </p:nvSpPr>
        <p:spPr>
          <a:xfrm>
            <a:off x="1125538" y="684213"/>
            <a:ext cx="4572000" cy="3429000"/>
          </a:xfrm>
          <a:ln/>
        </p:spPr>
      </p:sp>
      <p:sp>
        <p:nvSpPr>
          <p:cNvPr id="122884" name="Rectangle 3"/>
          <p:cNvSpPr>
            <a:spLocks noGrp="1" noChangeArrowheads="1"/>
          </p:cNvSpPr>
          <p:nvPr>
            <p:ph type="body" idx="1"/>
          </p:nvPr>
        </p:nvSpPr>
        <p:spPr>
          <a:noFill/>
        </p:spPr>
        <p:txBody>
          <a:bodyPr/>
          <a:lstStyle/>
          <a:p>
            <a:pPr algn="just" eaLnBrk="1" hangingPunct="1">
              <a:lnSpc>
                <a:spcPct val="90000"/>
              </a:lnSpc>
            </a:pPr>
            <a:r>
              <a:rPr lang="it-IT" altLang="it-IT" sz="1400" dirty="0" smtClean="0"/>
              <a:t>*</a:t>
            </a:r>
            <a:r>
              <a:rPr lang="it-IT" altLang="it-IT" dirty="0" smtClean="0"/>
              <a:t>Studio di un single case con PG, fobia sociale e shopping compulsivo, non responsiva al trattamento per 10 settimane con placebo. Cessazione del gioco dopo 3 </a:t>
            </a:r>
            <a:r>
              <a:rPr lang="it-IT" altLang="it-IT" dirty="0" err="1" smtClean="0"/>
              <a:t>sett</a:t>
            </a:r>
            <a:r>
              <a:rPr lang="it-IT" altLang="it-IT" dirty="0" smtClean="0"/>
              <a:t>. (150 mg /die); mantenimento della risposta con 125 mg per 7 settimane ed al </a:t>
            </a:r>
            <a:r>
              <a:rPr lang="it-IT" altLang="it-IT" dirty="0" err="1" smtClean="0"/>
              <a:t>follow</a:t>
            </a:r>
            <a:r>
              <a:rPr lang="it-IT" altLang="it-IT" dirty="0" smtClean="0"/>
              <a:t> up di 28 </a:t>
            </a:r>
            <a:r>
              <a:rPr lang="it-IT" altLang="it-IT" dirty="0" err="1" smtClean="0"/>
              <a:t>sett</a:t>
            </a:r>
            <a:r>
              <a:rPr lang="it-IT" altLang="it-IT" dirty="0" smtClean="0"/>
              <a:t>.</a:t>
            </a:r>
          </a:p>
          <a:p>
            <a:pPr algn="just" eaLnBrk="1" hangingPunct="1">
              <a:lnSpc>
                <a:spcPct val="90000"/>
              </a:lnSpc>
            </a:pPr>
            <a:r>
              <a:rPr lang="it-IT" altLang="it-IT" dirty="0" smtClean="0"/>
              <a:t>** Studio su 16 pazienti, 1° fase di 8 </a:t>
            </a:r>
            <a:r>
              <a:rPr lang="it-IT" altLang="it-IT" dirty="0" err="1" smtClean="0"/>
              <a:t>sett</a:t>
            </a:r>
            <a:r>
              <a:rPr lang="it-IT" altLang="it-IT" dirty="0" smtClean="0"/>
              <a:t>. Di trattamento con placebo ed una 2° fase con </a:t>
            </a:r>
            <a:r>
              <a:rPr lang="it-IT" altLang="it-IT" dirty="0" err="1" smtClean="0"/>
              <a:t>fluvoxamina</a:t>
            </a:r>
            <a:r>
              <a:rPr lang="it-IT" altLang="it-IT" dirty="0" smtClean="0"/>
              <a:t>.  7 </a:t>
            </a:r>
            <a:r>
              <a:rPr lang="it-IT" altLang="it-IT" dirty="0" err="1" smtClean="0"/>
              <a:t>responder</a:t>
            </a:r>
            <a:r>
              <a:rPr lang="it-IT" altLang="it-IT" dirty="0" smtClean="0"/>
              <a:t> dei 10 pz. Che hanno completato lo studio. </a:t>
            </a:r>
          </a:p>
          <a:p>
            <a:pPr algn="just" eaLnBrk="1" hangingPunct="1">
              <a:lnSpc>
                <a:spcPct val="90000"/>
              </a:lnSpc>
            </a:pPr>
            <a:r>
              <a:rPr lang="it-IT" altLang="it-IT" dirty="0" smtClean="0"/>
              <a:t>***Disegno con 16 settimane di trattamento, crossover, con sicurezza per ogni paziente un trattamento con placebo ed 1 con </a:t>
            </a:r>
            <a:r>
              <a:rPr lang="it-IT" altLang="it-IT" dirty="0" err="1" smtClean="0"/>
              <a:t>fluvoxamina</a:t>
            </a:r>
            <a:r>
              <a:rPr lang="it-IT" altLang="it-IT" dirty="0" smtClean="0"/>
              <a:t>, che è risultato superiore al placebo solo nella seconda fase, a dimostrazione di un precoce effetto placebo che si esaurisce con trattamenti di lunga durata. </a:t>
            </a:r>
          </a:p>
          <a:p>
            <a:pPr algn="just" eaLnBrk="1" hangingPunct="1">
              <a:lnSpc>
                <a:spcPct val="90000"/>
              </a:lnSpc>
            </a:pPr>
            <a:r>
              <a:rPr lang="it-IT" altLang="it-IT" dirty="0" smtClean="0"/>
              <a:t>**** Studio in doppio cieco in un campione di 32  PG per 6 mesi, che non ha evidenziato alcuna differenza tra </a:t>
            </a:r>
            <a:r>
              <a:rPr lang="it-IT" altLang="it-IT" dirty="0" err="1" smtClean="0"/>
              <a:t>fluvo</a:t>
            </a:r>
            <a:r>
              <a:rPr lang="it-IT" altLang="it-IT" dirty="0" smtClean="0"/>
              <a:t> e placebo.</a:t>
            </a:r>
          </a:p>
          <a:p>
            <a:pPr algn="just" eaLnBrk="1" hangingPunct="1">
              <a:lnSpc>
                <a:spcPct val="90000"/>
              </a:lnSpc>
            </a:pPr>
            <a:r>
              <a:rPr lang="it-IT" altLang="it-IT" dirty="0" smtClean="0"/>
              <a:t>*****Antagonista dei recettori 5HT</a:t>
            </a:r>
            <a:r>
              <a:rPr lang="it-IT" altLang="it-IT" baseline="-25000" dirty="0" smtClean="0"/>
              <a:t>2</a:t>
            </a:r>
            <a:r>
              <a:rPr lang="it-IT" altLang="it-IT" dirty="0" smtClean="0"/>
              <a:t>, con proprietà di NSRI; efficace nel trattamento delle compulsioni sessuali non </a:t>
            </a:r>
            <a:r>
              <a:rPr lang="it-IT" altLang="it-IT" dirty="0" err="1" smtClean="0"/>
              <a:t>parafiliche</a:t>
            </a:r>
            <a:r>
              <a:rPr lang="it-IT" altLang="it-IT" dirty="0" smtClean="0"/>
              <a:t>, è stato sperimentato in 14 giocatori, in aperto, per 14 </a:t>
            </a:r>
            <a:r>
              <a:rPr lang="it-IT" altLang="it-IT" dirty="0" err="1" smtClean="0"/>
              <a:t>sett</a:t>
            </a:r>
            <a:r>
              <a:rPr lang="it-IT" altLang="it-IT" dirty="0" smtClean="0"/>
              <a:t>. Dei 12 pazienti </a:t>
            </a:r>
            <a:r>
              <a:rPr lang="it-IT" altLang="it-IT" dirty="0" err="1" smtClean="0"/>
              <a:t>completer</a:t>
            </a:r>
            <a:r>
              <a:rPr lang="it-IT" altLang="it-IT" dirty="0" smtClean="0"/>
              <a:t>, 9 (75%) </a:t>
            </a:r>
            <a:r>
              <a:rPr lang="it-IT" altLang="it-IT" dirty="0" err="1" smtClean="0"/>
              <a:t>responder</a:t>
            </a:r>
            <a:r>
              <a:rPr lang="it-IT" altLang="it-IT" dirty="0" smtClean="0"/>
              <a:t>, risultato indipendente dall’andamento della sintomatologia depressiva. </a:t>
            </a:r>
          </a:p>
          <a:p>
            <a:pPr algn="just" eaLnBrk="1" hangingPunct="1">
              <a:lnSpc>
                <a:spcPct val="90000"/>
              </a:lnSpc>
            </a:pPr>
            <a:r>
              <a:rPr lang="it-IT" altLang="it-IT" dirty="0" smtClean="0"/>
              <a:t>° Studio in aperto su 15 pazienti trattati per 12 settimane, con </a:t>
            </a:r>
            <a:r>
              <a:rPr lang="it-IT" altLang="it-IT" dirty="0" err="1" smtClean="0"/>
              <a:t>citalopram</a:t>
            </a:r>
            <a:r>
              <a:rPr lang="it-IT" altLang="it-IT" dirty="0" smtClean="0"/>
              <a:t> superiore a placebo, in modo significativo dalla 6° settimana.</a:t>
            </a:r>
          </a:p>
          <a:p>
            <a:pPr algn="just" eaLnBrk="1" hangingPunct="1">
              <a:lnSpc>
                <a:spcPct val="90000"/>
              </a:lnSpc>
            </a:pPr>
            <a:r>
              <a:rPr lang="it-IT" altLang="it-IT" dirty="0" smtClean="0"/>
              <a:t>°° Studio controllato in doppio cieco vs placebo, su 45 pazienti trattati per 8 settimane, con un tasso di risposta dell’86,7% superiore a placebo, in modo significativo dalla 6° settimana.</a:t>
            </a:r>
            <a:endParaRPr lang="it-IT" altLang="it-IT" baseline="-25000" dirty="0" smtClean="0"/>
          </a:p>
          <a:p>
            <a:pPr algn="just" eaLnBrk="1" hangingPunct="1">
              <a:lnSpc>
                <a:spcPct val="90000"/>
              </a:lnSpc>
            </a:pPr>
            <a:endParaRPr lang="it-IT" altLang="it-IT" dirty="0" smtClean="0"/>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altLang="it-IT" sz="1200" b="1" i="1" u="none" strike="noStrike" cap="none" normalizeH="0" baseline="0" dirty="0" err="1" smtClean="0">
                <a:ln>
                  <a:noFill/>
                </a:ln>
                <a:solidFill>
                  <a:schemeClr val="tx1"/>
                </a:solidFill>
                <a:effectLst/>
                <a:latin typeface="Arial" charset="0"/>
              </a:rPr>
              <a:t>Saiz</a:t>
            </a:r>
            <a:r>
              <a:rPr kumimoji="0" lang="en-US" altLang="it-IT" sz="1200" b="1" i="1" u="none" strike="noStrike" cap="none" normalizeH="0" baseline="0" dirty="0" smtClean="0">
                <a:ln>
                  <a:noFill/>
                </a:ln>
                <a:solidFill>
                  <a:schemeClr val="tx1"/>
                </a:solidFill>
                <a:effectLst/>
                <a:latin typeface="Arial" charset="0"/>
              </a:rPr>
              <a:t>-Ruiz et al. (2005) treated sixty patients with GD diagnosis in a double-blind, placebo-controlled study with flexible doses of sertraline (50 to 150 mg/day) for 6 months. The results demonstrated that the efficacy of sertraline was not significantly superior to placebo in the overall sample [14].</a:t>
            </a:r>
            <a:endParaRPr kumimoji="0" lang="it-IT" altLang="it-IT" sz="1200" b="1" i="1" u="none" strike="noStrike" cap="none" normalizeH="0" baseline="0" dirty="0" smtClean="0">
              <a:ln>
                <a:noFill/>
              </a:ln>
              <a:solidFill>
                <a:schemeClr val="tx1"/>
              </a:solidFill>
              <a:effectLst/>
              <a:latin typeface="Arial" charset="0"/>
            </a:endParaRPr>
          </a:p>
          <a:p>
            <a:pPr algn="just" eaLnBrk="1" hangingPunct="1">
              <a:lnSpc>
                <a:spcPct val="90000"/>
              </a:lnSpc>
            </a:pPr>
            <a:endParaRPr lang="it-IT" altLang="it-IT"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959A4FA-BC21-4F6E-8C95-5A6FFD3A678C}" type="slidenum">
              <a:rPr lang="it-IT" altLang="it-IT">
                <a:latin typeface="Arial" charset="0"/>
              </a:rPr>
              <a:pPr eaLnBrk="1" hangingPunct="1"/>
              <a:t>76</a:t>
            </a:fld>
            <a:endParaRPr lang="it-IT" altLang="it-IT">
              <a:latin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0489422-912F-4BB4-98D3-E63C064AC1CA}" type="slidenum">
              <a:rPr lang="it-IT" altLang="it-IT">
                <a:latin typeface="Arial" charset="0"/>
              </a:rPr>
              <a:pPr eaLnBrk="1" hangingPunct="1"/>
              <a:t>77</a:t>
            </a:fld>
            <a:endParaRPr lang="it-IT" altLang="it-IT">
              <a:latin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algn="just" eaLnBrk="1" hangingPunct="1">
              <a:lnSpc>
                <a:spcPct val="80000"/>
              </a:lnSpc>
            </a:pPr>
            <a:r>
              <a:rPr lang="it-IT" altLang="it-IT" smtClean="0">
                <a:latin typeface="Times New Roman" pitchFamily="18" charset="0"/>
              </a:rPr>
              <a:t>* studio su </a:t>
            </a:r>
            <a:r>
              <a:rPr lang="it-IT" altLang="it-IT" b="1" smtClean="0">
                <a:solidFill>
                  <a:srgbClr val="FF0000"/>
                </a:solidFill>
                <a:latin typeface="Times New Roman" pitchFamily="18" charset="0"/>
              </a:rPr>
              <a:t>3 pazienti</a:t>
            </a:r>
            <a:r>
              <a:rPr lang="it-IT" altLang="it-IT" smtClean="0">
                <a:latin typeface="Times New Roman" pitchFamily="18" charset="0"/>
              </a:rPr>
              <a:t> con </a:t>
            </a:r>
            <a:r>
              <a:rPr lang="it-IT" altLang="it-IT" b="1" smtClean="0">
                <a:solidFill>
                  <a:srgbClr val="FF0000"/>
                </a:solidFill>
                <a:latin typeface="Times New Roman" pitchFamily="18" charset="0"/>
              </a:rPr>
              <a:t>codiagnosi di DB o Ciclotimia</a:t>
            </a:r>
            <a:r>
              <a:rPr lang="it-IT" altLang="it-IT" smtClean="0">
                <a:latin typeface="Times New Roman" pitchFamily="18" charset="0"/>
              </a:rPr>
              <a:t> trattati in aperto. Il litio si è dimostrato essere efficace anche nel trattamento di altri disturbi del controllo degli impulsi quali la </a:t>
            </a:r>
            <a:r>
              <a:rPr lang="it-IT" altLang="it-IT" b="1" smtClean="0">
                <a:latin typeface="Times New Roman" pitchFamily="18" charset="0"/>
              </a:rPr>
              <a:t>cleptomani</a:t>
            </a:r>
            <a:r>
              <a:rPr lang="it-IT" altLang="it-IT" smtClean="0">
                <a:latin typeface="Times New Roman" pitchFamily="18" charset="0"/>
              </a:rPr>
              <a:t>a (Rocha, 1992) e la </a:t>
            </a:r>
            <a:r>
              <a:rPr lang="it-IT" altLang="it-IT" b="1" smtClean="0">
                <a:latin typeface="Times New Roman" pitchFamily="18" charset="0"/>
              </a:rPr>
              <a:t>tricotillomania</a:t>
            </a:r>
            <a:r>
              <a:rPr lang="it-IT" altLang="it-IT" smtClean="0">
                <a:latin typeface="Times New Roman" pitchFamily="18" charset="0"/>
              </a:rPr>
              <a:t> (Christenson, 1991). L’efficacia del litio sembra essere correlata al suo effetto </a:t>
            </a:r>
            <a:r>
              <a:rPr lang="it-IT" altLang="it-IT" b="1" smtClean="0">
                <a:latin typeface="Times New Roman" pitchFamily="18" charset="0"/>
              </a:rPr>
              <a:t>sull’aggressività, impulsività e instabilità dell’umore</a:t>
            </a:r>
            <a:r>
              <a:rPr lang="it-IT" altLang="it-IT" smtClean="0">
                <a:latin typeface="Times New Roman" pitchFamily="18" charset="0"/>
              </a:rPr>
              <a:t>. Per questo tale farmaco potrebbe essere considerato un’opzione valida nei pazienti in cui la diagnosi di GP è in comorbilità con un’instabilità dell’umore e un’impulsività di tipo aggressivo.</a:t>
            </a:r>
          </a:p>
          <a:p>
            <a:pPr algn="just" eaLnBrk="1" hangingPunct="1">
              <a:lnSpc>
                <a:spcPct val="80000"/>
              </a:lnSpc>
            </a:pPr>
            <a:r>
              <a:rPr lang="it-IT" altLang="it-IT" smtClean="0">
                <a:latin typeface="Times New Roman" pitchFamily="18" charset="0"/>
              </a:rPr>
              <a:t>** Studio in </a:t>
            </a:r>
            <a:r>
              <a:rPr lang="it-IT" altLang="it-IT" b="1" smtClean="0">
                <a:solidFill>
                  <a:srgbClr val="FF0000"/>
                </a:solidFill>
                <a:latin typeface="Times New Roman" pitchFamily="18" charset="0"/>
              </a:rPr>
              <a:t>crossover su una paziente</a:t>
            </a:r>
            <a:r>
              <a:rPr lang="it-IT" altLang="it-IT" smtClean="0">
                <a:latin typeface="Times New Roman" pitchFamily="18" charset="0"/>
              </a:rPr>
              <a:t>, che ha assunto in doppio cieco placebo e CBZ, ciascuno per 12 sett.  Scomparsa del comportamento patologco dalla 2° sett. Remissione per 2 anni. Numerosi studi hanno ormai dimostrato l’effetto della carbamazepina sul controllo della aggressività (Young, 1994). Un case report pubblicato recentemente ha messo in evidenza l’efficacia terapeutica di questo farmaco anche sul GP. Secondo gli autori alla base di tale risultato vi sarebbe l’azione antikindling sul sistema limbico e l’azione del farmaco sul sistema noradrenergico (che secondo gli autori sarebbe il correlato neurobiologico del GP) (Haller, 1994). </a:t>
            </a:r>
          </a:p>
          <a:p>
            <a:pPr eaLnBrk="1" hangingPunct="1">
              <a:lnSpc>
                <a:spcPct val="80000"/>
              </a:lnSpc>
            </a:pPr>
            <a:r>
              <a:rPr lang="it-IT" altLang="it-IT" smtClean="0">
                <a:latin typeface="Times New Roman" pitchFamily="18" charset="0"/>
              </a:rPr>
              <a:t>*** </a:t>
            </a:r>
            <a:r>
              <a:rPr lang="it-IT" altLang="it-IT" b="1" smtClean="0">
                <a:solidFill>
                  <a:srgbClr val="FF0000"/>
                </a:solidFill>
                <a:latin typeface="Times New Roman" pitchFamily="18" charset="0"/>
              </a:rPr>
              <a:t>Studio su 42 pazienti con GAP senza comorbidità lifetime di DB</a:t>
            </a:r>
            <a:r>
              <a:rPr lang="it-IT" altLang="it-IT" smtClean="0">
                <a:latin typeface="Times New Roman" pitchFamily="18" charset="0"/>
              </a:rPr>
              <a:t>.  Risposta al litio nel 60,9% dei soggetti trattati ed al valproato nel 68,4% alla fine delle 14 settimane di terapia </a:t>
            </a:r>
          </a:p>
          <a:p>
            <a:pPr eaLnBrk="1" hangingPunct="1">
              <a:lnSpc>
                <a:spcPct val="80000"/>
              </a:lnSpc>
            </a:pPr>
            <a:endParaRPr lang="it-IT" altLang="it-IT" smtClean="0">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0489422-912F-4BB4-98D3-E63C064AC1CA}" type="slidenum">
              <a:rPr lang="it-IT" altLang="it-IT">
                <a:latin typeface="Arial" charset="0"/>
              </a:rPr>
              <a:pPr eaLnBrk="1" hangingPunct="1"/>
              <a:t>78</a:t>
            </a:fld>
            <a:endParaRPr lang="it-IT" altLang="it-IT">
              <a:latin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algn="just" eaLnBrk="1" hangingPunct="1">
              <a:lnSpc>
                <a:spcPct val="80000"/>
              </a:lnSpc>
            </a:pPr>
            <a:r>
              <a:rPr lang="it-IT" altLang="it-IT" dirty="0" smtClean="0">
                <a:latin typeface="Times New Roman" pitchFamily="18" charset="0"/>
              </a:rPr>
              <a:t>* studio su </a:t>
            </a:r>
            <a:r>
              <a:rPr lang="it-IT" altLang="it-IT" b="1" dirty="0" smtClean="0">
                <a:solidFill>
                  <a:srgbClr val="FF0000"/>
                </a:solidFill>
                <a:latin typeface="Times New Roman" pitchFamily="18" charset="0"/>
              </a:rPr>
              <a:t>3 pazienti</a:t>
            </a:r>
            <a:r>
              <a:rPr lang="it-IT" altLang="it-IT" dirty="0" smtClean="0">
                <a:latin typeface="Times New Roman" pitchFamily="18" charset="0"/>
              </a:rPr>
              <a:t> con </a:t>
            </a:r>
            <a:r>
              <a:rPr lang="it-IT" altLang="it-IT" b="1" dirty="0" err="1" smtClean="0">
                <a:solidFill>
                  <a:srgbClr val="FF0000"/>
                </a:solidFill>
                <a:latin typeface="Times New Roman" pitchFamily="18" charset="0"/>
              </a:rPr>
              <a:t>codiagnosi</a:t>
            </a:r>
            <a:r>
              <a:rPr lang="it-IT" altLang="it-IT" b="1" dirty="0" smtClean="0">
                <a:solidFill>
                  <a:srgbClr val="FF0000"/>
                </a:solidFill>
                <a:latin typeface="Times New Roman" pitchFamily="18" charset="0"/>
              </a:rPr>
              <a:t> di DB o Ciclotimia</a:t>
            </a:r>
            <a:r>
              <a:rPr lang="it-IT" altLang="it-IT" dirty="0" smtClean="0">
                <a:latin typeface="Times New Roman" pitchFamily="18" charset="0"/>
              </a:rPr>
              <a:t> trattati in aperto. Il litio si è dimostrato essere efficace anche nel trattamento di altri disturbi del controllo degli impulsi quali la </a:t>
            </a:r>
            <a:r>
              <a:rPr lang="it-IT" altLang="it-IT" b="1" dirty="0" smtClean="0">
                <a:latin typeface="Times New Roman" pitchFamily="18" charset="0"/>
              </a:rPr>
              <a:t>cleptomani</a:t>
            </a:r>
            <a:r>
              <a:rPr lang="it-IT" altLang="it-IT" dirty="0" smtClean="0">
                <a:latin typeface="Times New Roman" pitchFamily="18" charset="0"/>
              </a:rPr>
              <a:t>a (Rocha, 1992) e la </a:t>
            </a:r>
            <a:r>
              <a:rPr lang="it-IT" altLang="it-IT" b="1" dirty="0" err="1" smtClean="0">
                <a:latin typeface="Times New Roman" pitchFamily="18" charset="0"/>
              </a:rPr>
              <a:t>tricotillomania</a:t>
            </a:r>
            <a:r>
              <a:rPr lang="it-IT" altLang="it-IT" dirty="0" smtClean="0">
                <a:latin typeface="Times New Roman" pitchFamily="18" charset="0"/>
              </a:rPr>
              <a:t> (</a:t>
            </a:r>
            <a:r>
              <a:rPr lang="it-IT" altLang="it-IT" dirty="0" err="1" smtClean="0">
                <a:latin typeface="Times New Roman" pitchFamily="18" charset="0"/>
              </a:rPr>
              <a:t>Christenson</a:t>
            </a:r>
            <a:r>
              <a:rPr lang="it-IT" altLang="it-IT" dirty="0" smtClean="0">
                <a:latin typeface="Times New Roman" pitchFamily="18" charset="0"/>
              </a:rPr>
              <a:t>, 1991). L’efficacia del litio sembra essere correlata al suo effetto </a:t>
            </a:r>
            <a:r>
              <a:rPr lang="it-IT" altLang="it-IT" b="1" dirty="0" smtClean="0">
                <a:latin typeface="Times New Roman" pitchFamily="18" charset="0"/>
              </a:rPr>
              <a:t>sull’aggressività, impulsività e instabilità dell’umore</a:t>
            </a:r>
            <a:r>
              <a:rPr lang="it-IT" altLang="it-IT" dirty="0" smtClean="0">
                <a:latin typeface="Times New Roman" pitchFamily="18" charset="0"/>
              </a:rPr>
              <a:t>. Per questo tale farmaco potrebbe essere considerato un’opzione valida nei pazienti in cui la diagnosi di GP è in </a:t>
            </a:r>
            <a:r>
              <a:rPr lang="it-IT" altLang="it-IT" dirty="0" err="1" smtClean="0">
                <a:latin typeface="Times New Roman" pitchFamily="18" charset="0"/>
              </a:rPr>
              <a:t>comorbilità</a:t>
            </a:r>
            <a:r>
              <a:rPr lang="it-IT" altLang="it-IT" dirty="0" smtClean="0">
                <a:latin typeface="Times New Roman" pitchFamily="18" charset="0"/>
              </a:rPr>
              <a:t> con un’instabilità dell’umore e un’impulsività di tipo aggressivo.</a:t>
            </a:r>
          </a:p>
          <a:p>
            <a:pPr algn="just" eaLnBrk="1" hangingPunct="1">
              <a:lnSpc>
                <a:spcPct val="80000"/>
              </a:lnSpc>
            </a:pPr>
            <a:r>
              <a:rPr lang="it-IT" altLang="it-IT" dirty="0" smtClean="0">
                <a:latin typeface="Times New Roman" pitchFamily="18" charset="0"/>
              </a:rPr>
              <a:t>** Studio in </a:t>
            </a:r>
            <a:r>
              <a:rPr lang="it-IT" altLang="it-IT" b="1" dirty="0" smtClean="0">
                <a:solidFill>
                  <a:srgbClr val="FF0000"/>
                </a:solidFill>
                <a:latin typeface="Times New Roman" pitchFamily="18" charset="0"/>
              </a:rPr>
              <a:t>crossover su una paziente</a:t>
            </a:r>
            <a:r>
              <a:rPr lang="it-IT" altLang="it-IT" dirty="0" smtClean="0">
                <a:latin typeface="Times New Roman" pitchFamily="18" charset="0"/>
              </a:rPr>
              <a:t>, che ha assunto in doppio cieco placebo e CBZ, ciascuno per 12 </a:t>
            </a:r>
            <a:r>
              <a:rPr lang="it-IT" altLang="it-IT" dirty="0" err="1" smtClean="0">
                <a:latin typeface="Times New Roman" pitchFamily="18" charset="0"/>
              </a:rPr>
              <a:t>sett</a:t>
            </a:r>
            <a:r>
              <a:rPr lang="it-IT" altLang="it-IT" dirty="0" smtClean="0">
                <a:latin typeface="Times New Roman" pitchFamily="18" charset="0"/>
              </a:rPr>
              <a:t>.  Scomparsa del comportamento </a:t>
            </a:r>
            <a:r>
              <a:rPr lang="it-IT" altLang="it-IT" dirty="0" err="1" smtClean="0">
                <a:latin typeface="Times New Roman" pitchFamily="18" charset="0"/>
              </a:rPr>
              <a:t>patologco</a:t>
            </a:r>
            <a:r>
              <a:rPr lang="it-IT" altLang="it-IT" dirty="0" smtClean="0">
                <a:latin typeface="Times New Roman" pitchFamily="18" charset="0"/>
              </a:rPr>
              <a:t> dalla 2° </a:t>
            </a:r>
            <a:r>
              <a:rPr lang="it-IT" altLang="it-IT" dirty="0" err="1" smtClean="0">
                <a:latin typeface="Times New Roman" pitchFamily="18" charset="0"/>
              </a:rPr>
              <a:t>sett</a:t>
            </a:r>
            <a:r>
              <a:rPr lang="it-IT" altLang="it-IT" dirty="0" smtClean="0">
                <a:latin typeface="Times New Roman" pitchFamily="18" charset="0"/>
              </a:rPr>
              <a:t>. Remissione per 2 anni. Numerosi studi hanno ormai dimostrato l’effetto della </a:t>
            </a:r>
            <a:r>
              <a:rPr lang="it-IT" altLang="it-IT" dirty="0" err="1" smtClean="0">
                <a:latin typeface="Times New Roman" pitchFamily="18" charset="0"/>
              </a:rPr>
              <a:t>carbamazepina</a:t>
            </a:r>
            <a:r>
              <a:rPr lang="it-IT" altLang="it-IT" dirty="0" smtClean="0">
                <a:latin typeface="Times New Roman" pitchFamily="18" charset="0"/>
              </a:rPr>
              <a:t> sul controllo della aggressività (Young, 1994). Un case report pubblicato recentemente ha messo in evidenza l’efficacia terapeutica di questo farmaco anche sul GP. Secondo gli autori alla base di tale risultato vi sarebbe l’azione </a:t>
            </a:r>
            <a:r>
              <a:rPr lang="it-IT" altLang="it-IT" dirty="0" err="1" smtClean="0">
                <a:latin typeface="Times New Roman" pitchFamily="18" charset="0"/>
              </a:rPr>
              <a:t>antikindling</a:t>
            </a:r>
            <a:r>
              <a:rPr lang="it-IT" altLang="it-IT" dirty="0" smtClean="0">
                <a:latin typeface="Times New Roman" pitchFamily="18" charset="0"/>
              </a:rPr>
              <a:t> sul sistema limbico e l’azione del farmaco sul sistema noradrenergico (che secondo gli autori sarebbe il correlato neurobiologico del GP) (</a:t>
            </a:r>
            <a:r>
              <a:rPr lang="it-IT" altLang="it-IT" dirty="0" err="1" smtClean="0">
                <a:latin typeface="Times New Roman" pitchFamily="18" charset="0"/>
              </a:rPr>
              <a:t>Haller</a:t>
            </a:r>
            <a:r>
              <a:rPr lang="it-IT" altLang="it-IT" dirty="0" smtClean="0">
                <a:latin typeface="Times New Roman" pitchFamily="18" charset="0"/>
              </a:rPr>
              <a:t>, 1994). </a:t>
            </a:r>
          </a:p>
          <a:p>
            <a:pPr eaLnBrk="1" hangingPunct="1">
              <a:lnSpc>
                <a:spcPct val="80000"/>
              </a:lnSpc>
            </a:pPr>
            <a:r>
              <a:rPr lang="it-IT" altLang="it-IT" dirty="0" smtClean="0">
                <a:latin typeface="Times New Roman" pitchFamily="18" charset="0"/>
              </a:rPr>
              <a:t>*** </a:t>
            </a:r>
            <a:r>
              <a:rPr lang="it-IT" altLang="it-IT" b="1" dirty="0" smtClean="0">
                <a:solidFill>
                  <a:srgbClr val="FF0000"/>
                </a:solidFill>
                <a:latin typeface="Times New Roman" pitchFamily="18" charset="0"/>
              </a:rPr>
              <a:t>Studio su 42 pazienti con GAP senza </a:t>
            </a:r>
            <a:r>
              <a:rPr lang="it-IT" altLang="it-IT" b="1" dirty="0" err="1" smtClean="0">
                <a:solidFill>
                  <a:srgbClr val="FF0000"/>
                </a:solidFill>
                <a:latin typeface="Times New Roman" pitchFamily="18" charset="0"/>
              </a:rPr>
              <a:t>comorbidità</a:t>
            </a:r>
            <a:r>
              <a:rPr lang="it-IT" altLang="it-IT" b="1" dirty="0" smtClean="0">
                <a:solidFill>
                  <a:srgbClr val="FF0000"/>
                </a:solidFill>
                <a:latin typeface="Times New Roman" pitchFamily="18" charset="0"/>
              </a:rPr>
              <a:t> </a:t>
            </a:r>
            <a:r>
              <a:rPr lang="it-IT" altLang="it-IT" b="1" dirty="0" err="1" smtClean="0">
                <a:solidFill>
                  <a:srgbClr val="FF0000"/>
                </a:solidFill>
                <a:latin typeface="Times New Roman" pitchFamily="18" charset="0"/>
              </a:rPr>
              <a:t>lifetime</a:t>
            </a:r>
            <a:r>
              <a:rPr lang="it-IT" altLang="it-IT" b="1" dirty="0" smtClean="0">
                <a:solidFill>
                  <a:srgbClr val="FF0000"/>
                </a:solidFill>
                <a:latin typeface="Times New Roman" pitchFamily="18" charset="0"/>
              </a:rPr>
              <a:t> di DB</a:t>
            </a:r>
            <a:r>
              <a:rPr lang="it-IT" altLang="it-IT" dirty="0" smtClean="0">
                <a:latin typeface="Times New Roman" pitchFamily="18" charset="0"/>
              </a:rPr>
              <a:t>.  Risposta al litio nel 60,9% dei soggetti trattati ed al </a:t>
            </a:r>
            <a:r>
              <a:rPr lang="it-IT" altLang="it-IT" dirty="0" err="1" smtClean="0">
                <a:latin typeface="Times New Roman" pitchFamily="18" charset="0"/>
              </a:rPr>
              <a:t>valproato</a:t>
            </a:r>
            <a:r>
              <a:rPr lang="it-IT" altLang="it-IT" dirty="0" smtClean="0">
                <a:latin typeface="Times New Roman" pitchFamily="18" charset="0"/>
              </a:rPr>
              <a:t> nel 68,4% alla fine delle 14 settimane di terapia </a:t>
            </a:r>
          </a:p>
          <a:p>
            <a:pPr eaLnBrk="1" hangingPunct="1">
              <a:lnSpc>
                <a:spcPct val="80000"/>
              </a:lnSpc>
            </a:pPr>
            <a:endParaRPr lang="it-IT" altLang="it-IT" dirty="0" smtClean="0">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5728C86-E423-4A9F-985A-97FC8C1EA816}" type="slidenum">
              <a:rPr lang="it-IT" altLang="it-IT">
                <a:latin typeface="Arial" charset="0"/>
              </a:rPr>
              <a:pPr eaLnBrk="1" hangingPunct="1"/>
              <a:t>79</a:t>
            </a:fld>
            <a:endParaRPr lang="it-IT" altLang="it-IT">
              <a:latin typeface="Arial"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r>
              <a:rPr lang="it-IT" altLang="it-IT" dirty="0" smtClean="0"/>
              <a:t>*</a:t>
            </a:r>
            <a:r>
              <a:rPr lang="it-IT" altLang="it-IT" dirty="0" smtClean="0">
                <a:latin typeface="Times New Roman" pitchFamily="18" charset="0"/>
              </a:rPr>
              <a:t>Gli antagonisti degli oppiacei </a:t>
            </a:r>
            <a:r>
              <a:rPr lang="it-IT" altLang="it-IT" b="1" dirty="0" smtClean="0">
                <a:latin typeface="Times New Roman" pitchFamily="18" charset="0"/>
              </a:rPr>
              <a:t>riducono il release di dopamina</a:t>
            </a:r>
            <a:r>
              <a:rPr lang="it-IT" altLang="it-IT" dirty="0" smtClean="0">
                <a:latin typeface="Times New Roman" pitchFamily="18" charset="0"/>
              </a:rPr>
              <a:t> al livello del nucleo </a:t>
            </a:r>
            <a:r>
              <a:rPr lang="it-IT" altLang="it-IT" dirty="0" err="1" smtClean="0">
                <a:latin typeface="Times New Roman" pitchFamily="18" charset="0"/>
              </a:rPr>
              <a:t>accumbens</a:t>
            </a:r>
            <a:r>
              <a:rPr lang="it-IT" altLang="it-IT" dirty="0" smtClean="0">
                <a:latin typeface="Times New Roman" pitchFamily="18" charset="0"/>
              </a:rPr>
              <a:t> e aumentano la resistività agli impulsi.  </a:t>
            </a:r>
            <a:r>
              <a:rPr lang="it-IT" altLang="it-IT" b="1" dirty="0" smtClean="0">
                <a:latin typeface="Times New Roman" pitchFamily="18" charset="0"/>
              </a:rPr>
              <a:t>Il dosaggio compreso tra 100 e 188 mg</a:t>
            </a:r>
            <a:r>
              <a:rPr lang="it-IT" altLang="it-IT" dirty="0" smtClean="0">
                <a:latin typeface="Times New Roman" pitchFamily="18" charset="0"/>
              </a:rPr>
              <a:t> a seconda degli studi ha </a:t>
            </a:r>
            <a:r>
              <a:rPr lang="it-IT" altLang="it-IT" b="1" dirty="0" smtClean="0">
                <a:latin typeface="Times New Roman" pitchFamily="18" charset="0"/>
              </a:rPr>
              <a:t>provocato intensa nausea nelle prime settimane fino al 47% dei pazienti</a:t>
            </a:r>
            <a:r>
              <a:rPr lang="it-IT" altLang="it-IT" dirty="0" smtClean="0">
                <a:latin typeface="Times New Roman" pitchFamily="18" charset="0"/>
              </a:rPr>
              <a:t>.  La terapia è risultata efficace nel ridurre la spinta al gioco.</a:t>
            </a:r>
          </a:p>
          <a:p>
            <a:pPr eaLnBrk="1" hangingPunct="1"/>
            <a:r>
              <a:rPr lang="it-IT" altLang="it-IT" dirty="0" smtClean="0">
                <a:latin typeface="Times New Roman" pitchFamily="18" charset="0"/>
              </a:rPr>
              <a:t>** Il </a:t>
            </a:r>
            <a:r>
              <a:rPr lang="it-IT" altLang="it-IT" dirty="0" err="1" smtClean="0">
                <a:latin typeface="Times New Roman" pitchFamily="18" charset="0"/>
              </a:rPr>
              <a:t>nalmefene</a:t>
            </a:r>
            <a:r>
              <a:rPr lang="it-IT" altLang="it-IT" dirty="0" smtClean="0">
                <a:latin typeface="Times New Roman" pitchFamily="18" charset="0"/>
              </a:rPr>
              <a:t> è un antagonista degli oppioidi è stato investigato nel trattamento dello GAP e dello Shopping Compulsivo (ha una maggiore emivita rispetto al </a:t>
            </a:r>
            <a:r>
              <a:rPr lang="it-IT" altLang="it-IT" dirty="0" err="1" smtClean="0">
                <a:latin typeface="Times New Roman" pitchFamily="18" charset="0"/>
              </a:rPr>
              <a:t>naltrexone</a:t>
            </a:r>
            <a:r>
              <a:rPr lang="it-IT" altLang="it-IT" dirty="0" smtClean="0">
                <a:latin typeface="Times New Roman" pitchFamily="18" charset="0"/>
              </a:rPr>
              <a:t>, maggiore biodisponibilità per </a:t>
            </a:r>
            <a:r>
              <a:rPr lang="it-IT" altLang="it-IT" dirty="0" err="1" smtClean="0">
                <a:latin typeface="Times New Roman" pitchFamily="18" charset="0"/>
              </a:rPr>
              <a:t>os</a:t>
            </a:r>
            <a:r>
              <a:rPr lang="it-IT" altLang="it-IT" dirty="0" smtClean="0">
                <a:latin typeface="Times New Roman" pitchFamily="18" charset="0"/>
              </a:rPr>
              <a:t> e non ha epatotossicità dose correlata (elevata affinità per il recettore mu, ma anche per gli altri. Non differenze di efficacia tra basse e alte dose (migliore </a:t>
            </a:r>
            <a:r>
              <a:rPr lang="it-IT" altLang="it-IT" dirty="0" err="1" smtClean="0">
                <a:latin typeface="Times New Roman" pitchFamily="18" charset="0"/>
              </a:rPr>
              <a:t>toillerabilità</a:t>
            </a:r>
            <a:r>
              <a:rPr lang="it-IT" altLang="it-IT" dirty="0" smtClean="0">
                <a:latin typeface="Times New Roman" pitchFamily="18" charset="0"/>
              </a:rPr>
              <a:t> a basse dosi).  E’ circa due volte più potente del </a:t>
            </a:r>
            <a:r>
              <a:rPr lang="it-IT" altLang="it-IT" dirty="0" err="1" smtClean="0">
                <a:latin typeface="Times New Roman" pitchFamily="18" charset="0"/>
              </a:rPr>
              <a:t>naltrexone</a:t>
            </a:r>
            <a:r>
              <a:rPr lang="it-IT" altLang="it-IT" dirty="0" smtClean="0">
                <a:latin typeface="Times New Roman" pitchFamily="18" charset="0"/>
              </a:rPr>
              <a:t>. Nello studio di Grant 207 pazienti trattati (dosi di 25-50-100) con caso controllo; strumento di valutazione usato il Yale </a:t>
            </a:r>
            <a:r>
              <a:rPr lang="it-IT" altLang="it-IT" dirty="0" err="1" smtClean="0">
                <a:latin typeface="Times New Roman" pitchFamily="18" charset="0"/>
              </a:rPr>
              <a:t>Brown</a:t>
            </a:r>
            <a:r>
              <a:rPr lang="it-IT" altLang="it-IT" dirty="0" smtClean="0">
                <a:latin typeface="Times New Roman" pitchFamily="18" charset="0"/>
              </a:rPr>
              <a:t> </a:t>
            </a:r>
            <a:r>
              <a:rPr lang="it-IT" altLang="it-IT" dirty="0" err="1" smtClean="0">
                <a:latin typeface="Times New Roman" pitchFamily="18" charset="0"/>
              </a:rPr>
              <a:t>Obsessive</a:t>
            </a:r>
            <a:r>
              <a:rPr lang="it-IT" altLang="it-IT" dirty="0" smtClean="0">
                <a:latin typeface="Times New Roman" pitchFamily="18" charset="0"/>
              </a:rPr>
              <a:t> Compulsive Scale modificato per il PG; 25 mg egualmente efficaci e meglio tollerati dei 50 e 100 mg.  Nome commerciale SOMAXONE.</a:t>
            </a:r>
          </a:p>
          <a:p>
            <a:pPr eaLnBrk="1" hangingPunct="1"/>
            <a:endParaRPr lang="it-IT" altLang="it-IT"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noRot="1" noChangeAspect="1"/>
          </p:cNvSpPr>
          <p:nvPr>
            <p:ph type="sldImg"/>
          </p:nvPr>
        </p:nvSpPr>
        <p:spPr>
          <a:xfrm>
            <a:off x="1143000" y="685800"/>
            <a:ext cx="4568825" cy="3425825"/>
          </a:xfrm>
          <a:prstGeom prst="rect">
            <a:avLst/>
          </a:prstGeom>
        </p:spPr>
      </p:sp>
      <p:sp>
        <p:nvSpPr>
          <p:cNvPr id="171" name="PlaceHolder 2"/>
          <p:cNvSpPr>
            <a:spLocks noGrp="1"/>
          </p:cNvSpPr>
          <p:nvPr>
            <p:ph type="body"/>
          </p:nvPr>
        </p:nvSpPr>
        <p:spPr>
          <a:xfrm>
            <a:off x="685976" y="4343517"/>
            <a:ext cx="5482996" cy="4111717"/>
          </a:xfrm>
          <a:prstGeom prst="rect">
            <a:avLst/>
          </a:prstGeom>
        </p:spPr>
        <p:txBody>
          <a:bodyPr lIns="0" tIns="0" rIns="0" bIns="0">
            <a:normAutofit/>
          </a:bodyPr>
          <a:lstStyle/>
          <a:p>
            <a:r>
              <a:rPr lang="it-IT" sz="2000" b="0" strike="noStrike" spc="-1" dirty="0" smtClean="0">
                <a:latin typeface="Arial"/>
              </a:rPr>
              <a:t>Scommesse a quota fissa in cui la quota assegnata ad un evento che condiziona la sua </a:t>
            </a:r>
            <a:r>
              <a:rPr lang="it-IT" sz="2000" b="0" strike="noStrike" spc="-1" dirty="0" err="1" smtClean="0">
                <a:latin typeface="Arial"/>
              </a:rPr>
              <a:t>probailità</a:t>
            </a:r>
            <a:r>
              <a:rPr lang="it-IT" sz="2000" b="0" strike="noStrike" spc="-1" dirty="0" smtClean="0">
                <a:latin typeface="Arial"/>
              </a:rPr>
              <a:t> di realizzo (secondo la formula 100/quota) è assegnata arbitrariamente dal </a:t>
            </a:r>
            <a:r>
              <a:rPr lang="it-IT" sz="2000" b="0" strike="noStrike" spc="-1" dirty="0" err="1" smtClean="0">
                <a:latin typeface="Arial"/>
              </a:rPr>
              <a:t>fornitore.dal</a:t>
            </a:r>
            <a:r>
              <a:rPr lang="it-IT" sz="2000" b="0" strike="noStrike" spc="-1" dirty="0" smtClean="0">
                <a:latin typeface="Arial"/>
              </a:rPr>
              <a:t> </a:t>
            </a:r>
            <a:endParaRPr lang="it-IT" sz="2000" b="0" strike="noStrike" spc="-1" dirty="0">
              <a:latin typeface="Arial"/>
            </a:endParaRPr>
          </a:p>
        </p:txBody>
      </p:sp>
      <p:sp>
        <p:nvSpPr>
          <p:cNvPr id="172" name="CustomShape 3"/>
          <p:cNvSpPr/>
          <p:nvPr/>
        </p:nvSpPr>
        <p:spPr>
          <a:xfrm>
            <a:off x="3884483" y="8685376"/>
            <a:ext cx="2968614" cy="454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fld id="{B11778D7-AE95-4FC5-BF4C-18910797D1FE}" type="slidenum">
              <a:rPr lang="it-IT" sz="1200" spc="-1">
                <a:solidFill>
                  <a:srgbClr val="000000"/>
                </a:solidFill>
              </a:rPr>
              <a:pPr algn="r"/>
              <a:t>8</a:t>
            </a:fld>
            <a:endParaRPr lang="it-IT" sz="1200" spc="-1">
              <a:solidFill>
                <a:prstClr val="black"/>
              </a:solidFill>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noRot="1" noChangeAspect="1"/>
          </p:cNvSpPr>
          <p:nvPr>
            <p:ph type="sldImg"/>
          </p:nvPr>
        </p:nvSpPr>
        <p:spPr>
          <a:xfrm>
            <a:off x="1143000" y="685800"/>
            <a:ext cx="4568825" cy="3425825"/>
          </a:xfrm>
          <a:prstGeom prst="rect">
            <a:avLst/>
          </a:prstGeom>
        </p:spPr>
      </p:sp>
      <p:sp>
        <p:nvSpPr>
          <p:cNvPr id="171" name="PlaceHolder 2"/>
          <p:cNvSpPr>
            <a:spLocks noGrp="1"/>
          </p:cNvSpPr>
          <p:nvPr>
            <p:ph type="body"/>
          </p:nvPr>
        </p:nvSpPr>
        <p:spPr>
          <a:xfrm>
            <a:off x="685976" y="4343517"/>
            <a:ext cx="5482996" cy="4111717"/>
          </a:xfrm>
          <a:prstGeom prst="rect">
            <a:avLst/>
          </a:prstGeom>
        </p:spPr>
        <p:txBody>
          <a:bodyPr lIns="0" tIns="0" rIns="0" bIns="0">
            <a:normAutofit/>
          </a:bodyPr>
          <a:lstStyle/>
          <a:p>
            <a:r>
              <a:rPr lang="it-IT" sz="2000" b="0" strike="noStrike" spc="-1" dirty="0" smtClean="0">
                <a:latin typeface="Arial"/>
              </a:rPr>
              <a:t>Montecatini</a:t>
            </a:r>
            <a:r>
              <a:rPr lang="it-IT" sz="2000" b="0" strike="noStrike" spc="-1" baseline="0" dirty="0" smtClean="0">
                <a:latin typeface="Arial"/>
              </a:rPr>
              <a:t> oltre 6.000 euro; Prato 3.000; Teramo al 5 posto in Italia</a:t>
            </a:r>
          </a:p>
          <a:p>
            <a:endParaRPr lang="it-IT" sz="2000" b="0" strike="noStrike" spc="-1" dirty="0">
              <a:latin typeface="Arial"/>
            </a:endParaRPr>
          </a:p>
        </p:txBody>
      </p:sp>
      <p:sp>
        <p:nvSpPr>
          <p:cNvPr id="172" name="CustomShape 3"/>
          <p:cNvSpPr/>
          <p:nvPr/>
        </p:nvSpPr>
        <p:spPr>
          <a:xfrm>
            <a:off x="3884483" y="8685376"/>
            <a:ext cx="2968614" cy="454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fld id="{B11778D7-AE95-4FC5-BF4C-18910797D1FE}" type="slidenum">
              <a:rPr lang="it-IT" sz="1200" spc="-1">
                <a:solidFill>
                  <a:srgbClr val="000000"/>
                </a:solidFill>
              </a:rPr>
              <a:pPr algn="r"/>
              <a:t>9</a:t>
            </a:fld>
            <a:endParaRPr lang="it-IT" sz="1200" spc="-1">
              <a:solidFill>
                <a:prstClr val="black"/>
              </a:solidFill>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Eugen</a:t>
            </a:r>
            <a:r>
              <a:rPr lang="it-IT" dirty="0" smtClean="0"/>
              <a:t> </a:t>
            </a:r>
            <a:r>
              <a:rPr lang="it-IT" dirty="0" err="1" smtClean="0"/>
              <a:t>Fink</a:t>
            </a:r>
            <a:r>
              <a:rPr lang="it-IT" dirty="0" smtClean="0"/>
              <a:t> usa </a:t>
            </a:r>
            <a:r>
              <a:rPr lang="it-IT" dirty="0" err="1" smtClean="0"/>
              <a:t>pr</a:t>
            </a:r>
            <a:r>
              <a:rPr lang="it-IT" dirty="0" smtClean="0"/>
              <a:t> il gioco l’immagine del «</a:t>
            </a:r>
            <a:r>
              <a:rPr lang="it-IT" dirty="0" err="1" smtClean="0"/>
              <a:t>Lichtung</a:t>
            </a:r>
            <a:r>
              <a:rPr lang="it-IT" dirty="0" smtClean="0"/>
              <a:t>» heideggeriano.  </a:t>
            </a:r>
            <a:r>
              <a:rPr lang="it-IT" dirty="0" err="1" smtClean="0"/>
              <a:t>Lichtung</a:t>
            </a:r>
            <a:r>
              <a:rPr lang="it-IT" dirty="0" smtClean="0"/>
              <a:t> come radura </a:t>
            </a:r>
            <a:r>
              <a:rPr lang="it-IT" dirty="0" err="1" smtClean="0"/>
              <a:t>cio</a:t>
            </a:r>
            <a:r>
              <a:rPr lang="it-IT" dirty="0" smtClean="0"/>
              <a:t> che rende possibile la dialettica tra luce ed ombra; la luminosità improvvisa in cui un viandante che cammini in mezzo al bosco di fitti alberi può trovarsi, </a:t>
            </a:r>
            <a:r>
              <a:rPr lang="it-IT" dirty="0" err="1" smtClean="0"/>
              <a:t>allorchè</a:t>
            </a:r>
            <a:r>
              <a:rPr lang="it-IT" dirty="0" smtClean="0"/>
              <a:t> sbuchi in una radura, dove può ammirare, sia pure per un breve tratto del camino, un </a:t>
            </a:r>
            <a:r>
              <a:rPr lang="it-IT" dirty="0" err="1" smtClean="0"/>
              <a:t>oanorama</a:t>
            </a:r>
            <a:r>
              <a:rPr lang="it-IT" dirty="0" smtClean="0"/>
              <a:t> ben più </a:t>
            </a:r>
            <a:r>
              <a:rPr lang="it-IT" dirty="0" err="1" smtClean="0"/>
              <a:t>vast</a:t>
            </a:r>
            <a:r>
              <a:rPr lang="it-IT" dirty="0" smtClean="0"/>
              <a:t> e bello di quello che vedeva nell’ombra degli alti</a:t>
            </a:r>
            <a:r>
              <a:rPr lang="it-IT" baseline="0" dirty="0" smtClean="0"/>
              <a:t> e spessi alberi..  E’ il </a:t>
            </a:r>
            <a:r>
              <a:rPr lang="it-IT" baseline="0" dirty="0" err="1" smtClean="0"/>
              <a:t>chiarisuro</a:t>
            </a:r>
            <a:r>
              <a:rPr lang="it-IT" baseline="0" dirty="0" smtClean="0"/>
              <a:t> per ogni presenza e </a:t>
            </a:r>
            <a:r>
              <a:rPr lang="it-IT" baseline="0" dirty="0" err="1" smtClean="0"/>
              <a:t>asenza</a:t>
            </a:r>
            <a:r>
              <a:rPr lang="it-IT" baseline="0" dirty="0" smtClean="0"/>
              <a:t> per ogni visione e d apertura.  Un primo significato della parola </a:t>
            </a:r>
            <a:r>
              <a:rPr lang="it-IT" baseline="0" dirty="0" err="1" smtClean="0"/>
              <a:t>lichtung</a:t>
            </a:r>
            <a:r>
              <a:rPr lang="it-IT" baseline="0" dirty="0" smtClean="0"/>
              <a:t> scaturisce da una </a:t>
            </a:r>
            <a:r>
              <a:rPr lang="it-IT" baseline="0" dirty="0" err="1" smtClean="0"/>
              <a:t>dele</a:t>
            </a:r>
            <a:r>
              <a:rPr lang="it-IT" baseline="0" dirty="0" smtClean="0"/>
              <a:t> radici etimologiche : </a:t>
            </a:r>
            <a:r>
              <a:rPr lang="it-IT" baseline="0" dirty="0" err="1" smtClean="0"/>
              <a:t>lichy</a:t>
            </a:r>
            <a:r>
              <a:rPr lang="it-IT" baseline="0" dirty="0" smtClean="0"/>
              <a:t>/luce.</a:t>
            </a:r>
          </a:p>
          <a:p>
            <a:r>
              <a:rPr lang="it-IT" baseline="0" dirty="0" smtClean="0"/>
              <a:t>Martin </a:t>
            </a:r>
            <a:r>
              <a:rPr lang="it-IT" baseline="0" dirty="0" err="1" smtClean="0"/>
              <a:t>Heidegger</a:t>
            </a:r>
            <a:r>
              <a:rPr lang="it-IT" baseline="0" dirty="0" smtClean="0"/>
              <a:t> lega l’etimologia anche ala parola </a:t>
            </a:r>
            <a:r>
              <a:rPr lang="it-IT" baseline="0" dirty="0" err="1" smtClean="0"/>
              <a:t>lichten</a:t>
            </a:r>
            <a:r>
              <a:rPr lang="it-IT" baseline="0" dirty="0" smtClean="0"/>
              <a:t> che significa diradare e rendere libero e leggero.  Sono, dunque, due i sensi in cui è possibile intendere la </a:t>
            </a:r>
            <a:r>
              <a:rPr lang="it-IT" baseline="0" dirty="0" err="1" smtClean="0"/>
              <a:t>lichtung</a:t>
            </a:r>
            <a:r>
              <a:rPr lang="it-IT" baseline="0" dirty="0" smtClean="0"/>
              <a:t>: </a:t>
            </a:r>
            <a:r>
              <a:rPr lang="it-IT" baseline="0" dirty="0" err="1" smtClean="0"/>
              <a:t>licht</a:t>
            </a:r>
            <a:r>
              <a:rPr lang="it-IT" baseline="0" dirty="0" smtClean="0"/>
              <a:t>/luce, che indica l’illuminare che rende </a:t>
            </a:r>
            <a:r>
              <a:rPr lang="it-IT" baseline="0" dirty="0" err="1" smtClean="0"/>
              <a:t>possibie</a:t>
            </a:r>
            <a:r>
              <a:rPr lang="it-IT" baseline="0" dirty="0" smtClean="0"/>
              <a:t> la visione dell’ente, ossia lo rende intellegibile, ; </a:t>
            </a:r>
            <a:r>
              <a:rPr lang="it-IT" baseline="0" dirty="0" err="1" smtClean="0"/>
              <a:t>lichten</a:t>
            </a:r>
            <a:r>
              <a:rPr lang="it-IT" baseline="0" dirty="0" smtClean="0"/>
              <a:t> come diradare che allude al concedere spazio per l’</a:t>
            </a:r>
            <a:r>
              <a:rPr lang="it-IT" baseline="0" dirty="0" err="1" smtClean="0"/>
              <a:t>apparizionedell’ente</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077B2B14-68FD-4639-BF3E-97D7AC575D0D}" type="slidenum">
              <a:rPr lang="it-IT" smtClean="0"/>
              <a:t>11</a:t>
            </a:fld>
            <a:endParaRPr lang="it-IT"/>
          </a:p>
        </p:txBody>
      </p:sp>
    </p:spTree>
    <p:extLst>
      <p:ext uri="{BB962C8B-B14F-4D97-AF65-F5344CB8AC3E}">
        <p14:creationId xmlns:p14="http://schemas.microsoft.com/office/powerpoint/2010/main" val="378580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t>06/11/2019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B747F0-A41B-465C-B53F-765687F212BC}" type="slidenum">
              <a:rPr lang="it-IT" smtClean="0"/>
              <a:t>‹N›</a:t>
            </a:fld>
            <a:endParaRPr lang="it-IT"/>
          </a:p>
        </p:txBody>
      </p:sp>
    </p:spTree>
    <p:extLst>
      <p:ext uri="{BB962C8B-B14F-4D97-AF65-F5344CB8AC3E}">
        <p14:creationId xmlns:p14="http://schemas.microsoft.com/office/powerpoint/2010/main" val="427253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t>06/11/2019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B747F0-A41B-465C-B53F-765687F212BC}" type="slidenum">
              <a:rPr lang="it-IT" smtClean="0"/>
              <a:t>‹N›</a:t>
            </a:fld>
            <a:endParaRPr lang="it-IT"/>
          </a:p>
        </p:txBody>
      </p:sp>
    </p:spTree>
    <p:extLst>
      <p:ext uri="{BB962C8B-B14F-4D97-AF65-F5344CB8AC3E}">
        <p14:creationId xmlns:p14="http://schemas.microsoft.com/office/powerpoint/2010/main" val="239476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t>06/11/2019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B747F0-A41B-465C-B53F-765687F212BC}" type="slidenum">
              <a:rPr lang="it-IT" smtClean="0"/>
              <a:t>‹N›</a:t>
            </a:fld>
            <a:endParaRPr lang="it-IT"/>
          </a:p>
        </p:txBody>
      </p:sp>
    </p:spTree>
    <p:extLst>
      <p:ext uri="{BB962C8B-B14F-4D97-AF65-F5344CB8AC3E}">
        <p14:creationId xmlns:p14="http://schemas.microsoft.com/office/powerpoint/2010/main" val="1730406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238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it-IT" sz="3200" b="0" strike="noStrike" spc="-1">
              <a:latin typeface="Arial"/>
            </a:endParaRPr>
          </a:p>
        </p:txBody>
      </p:sp>
    </p:spTree>
    <p:extLst>
      <p:ext uri="{BB962C8B-B14F-4D97-AF65-F5344CB8AC3E}">
        <p14:creationId xmlns:p14="http://schemas.microsoft.com/office/powerpoint/2010/main" val="207937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175229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2644739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Tree>
    <p:extLst>
      <p:ext uri="{BB962C8B-B14F-4D97-AF65-F5344CB8AC3E}">
        <p14:creationId xmlns:p14="http://schemas.microsoft.com/office/powerpoint/2010/main" val="1425989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it-IT" sz="3200" b="0" strike="noStrike" spc="-1">
              <a:latin typeface="Arial"/>
            </a:endParaRPr>
          </a:p>
        </p:txBody>
      </p:sp>
    </p:spTree>
    <p:extLst>
      <p:ext uri="{BB962C8B-B14F-4D97-AF65-F5344CB8AC3E}">
        <p14:creationId xmlns:p14="http://schemas.microsoft.com/office/powerpoint/2010/main" val="1127315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2971695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129683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t>06/11/2019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B747F0-A41B-465C-B53F-765687F212BC}" type="slidenum">
              <a:rPr lang="it-IT" smtClean="0"/>
              <a:t>‹N›</a:t>
            </a:fld>
            <a:endParaRPr lang="it-IT"/>
          </a:p>
        </p:txBody>
      </p:sp>
    </p:spTree>
    <p:extLst>
      <p:ext uri="{BB962C8B-B14F-4D97-AF65-F5344CB8AC3E}">
        <p14:creationId xmlns:p14="http://schemas.microsoft.com/office/powerpoint/2010/main" val="2650423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1116143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1857167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2201829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2333282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76202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63522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80865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67300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5034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5261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656D3C0-1B36-481E-B815-F80DA78B5B8D}" type="datetimeFigureOut">
              <a:rPr lang="it-IT" smtClean="0"/>
              <a:t>06/11/2019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B747F0-A41B-465C-B53F-765687F212BC}" type="slidenum">
              <a:rPr lang="it-IT" smtClean="0"/>
              <a:t>‹N›</a:t>
            </a:fld>
            <a:endParaRPr lang="it-IT"/>
          </a:p>
        </p:txBody>
      </p:sp>
    </p:spTree>
    <p:extLst>
      <p:ext uri="{BB962C8B-B14F-4D97-AF65-F5344CB8AC3E}">
        <p14:creationId xmlns:p14="http://schemas.microsoft.com/office/powerpoint/2010/main" val="1046535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16264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73829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73224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86178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18666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99580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59566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06974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65082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51199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656D3C0-1B36-481E-B815-F80DA78B5B8D}" type="datetimeFigureOut">
              <a:rPr lang="it-IT" smtClean="0"/>
              <a:t>06/11/2019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B747F0-A41B-465C-B53F-765687F212BC}" type="slidenum">
              <a:rPr lang="it-IT" smtClean="0"/>
              <a:t>‹N›</a:t>
            </a:fld>
            <a:endParaRPr lang="it-IT"/>
          </a:p>
        </p:txBody>
      </p:sp>
    </p:spTree>
    <p:extLst>
      <p:ext uri="{BB962C8B-B14F-4D97-AF65-F5344CB8AC3E}">
        <p14:creationId xmlns:p14="http://schemas.microsoft.com/office/powerpoint/2010/main" val="3694063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05699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867825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13584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73414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87599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312052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351944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13628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38319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2202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656D3C0-1B36-481E-B815-F80DA78B5B8D}" type="datetimeFigureOut">
              <a:rPr lang="it-IT" smtClean="0"/>
              <a:t>06/11/2019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7B747F0-A41B-465C-B53F-765687F212BC}" type="slidenum">
              <a:rPr lang="it-IT" smtClean="0"/>
              <a:t>‹N›</a:t>
            </a:fld>
            <a:endParaRPr lang="it-IT"/>
          </a:p>
        </p:txBody>
      </p:sp>
    </p:spTree>
    <p:extLst>
      <p:ext uri="{BB962C8B-B14F-4D97-AF65-F5344CB8AC3E}">
        <p14:creationId xmlns:p14="http://schemas.microsoft.com/office/powerpoint/2010/main" val="32599975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438123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312264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747899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71291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21780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722624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311527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it-IT" sz="1600" b="1">
                <a:solidFill>
                  <a:srgbClr val="FFFFFF"/>
                </a:solidFill>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it-IT" sz="1600" b="1">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it-IT" sz="1600" b="1">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grpSp>
      <p:sp>
        <p:nvSpPr>
          <p:cNvPr id="318486" name="Rectangle 22"/>
          <p:cNvSpPr>
            <a:spLocks noGrp="1" noChangeArrowheads="1"/>
          </p:cNvSpPr>
          <p:nvPr>
            <p:ph type="ctrTitle" sz="quarter"/>
          </p:nvPr>
        </p:nvSpPr>
        <p:spPr>
          <a:xfrm>
            <a:off x="457200" y="1447800"/>
            <a:ext cx="8229600" cy="1736725"/>
          </a:xfrm>
        </p:spPr>
        <p:txBody>
          <a:bodyPr/>
          <a:lstStyle>
            <a:lvl1pPr>
              <a:defRPr sz="5400"/>
            </a:lvl1pPr>
          </a:lstStyle>
          <a:p>
            <a:r>
              <a:rPr lang="it-IT"/>
              <a:t>Fare clic per modificare lo stile del titolo</a:t>
            </a:r>
          </a:p>
        </p:txBody>
      </p:sp>
      <p:sp>
        <p:nvSpPr>
          <p:cNvPr id="31848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it-IT"/>
              <a:t>Fare clic per modificare lo stile del sottotitolo dello schema</a:t>
            </a:r>
          </a:p>
        </p:txBody>
      </p:sp>
      <p:sp>
        <p:nvSpPr>
          <p:cNvPr id="24" name="Rectangle 24"/>
          <p:cNvSpPr>
            <a:spLocks noGrp="1" noChangeArrowheads="1"/>
          </p:cNvSpPr>
          <p:nvPr>
            <p:ph type="dt" sz="quarter" idx="10"/>
          </p:nvPr>
        </p:nvSpPr>
        <p:spPr/>
        <p:txBody>
          <a:bodyPr/>
          <a:lstStyle>
            <a:lvl1pPr>
              <a:defRPr/>
            </a:lvl1pPr>
          </a:lstStyle>
          <a:p>
            <a:pPr>
              <a:defRPr/>
            </a:pPr>
            <a:endParaRPr lang="it-IT">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082A8393-91AB-4BF4-B456-7ED3E7AD337C}" type="slidenum">
              <a:rPr lang="it-IT">
                <a:solidFill>
                  <a:srgbClr val="FFFFFF"/>
                </a:solidFill>
              </a:rPr>
              <a:pPr>
                <a:defRPr/>
              </a:pPr>
              <a:t>‹N›</a:t>
            </a:fld>
            <a:endParaRPr lang="it-IT">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35806942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CE411E7E-D017-45AE-AB74-B11C78A2F9FC}"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5577588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04DCF96C-3BDA-4288-B3E7-3220B616612D}"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70539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656D3C0-1B36-481E-B815-F80DA78B5B8D}" type="datetimeFigureOut">
              <a:rPr lang="it-IT" smtClean="0"/>
              <a:t>06/11/2019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7B747F0-A41B-465C-B53F-765687F212BC}" type="slidenum">
              <a:rPr lang="it-IT" smtClean="0"/>
              <a:t>‹N›</a:t>
            </a:fld>
            <a:endParaRPr lang="it-IT"/>
          </a:p>
        </p:txBody>
      </p:sp>
    </p:spTree>
    <p:extLst>
      <p:ext uri="{BB962C8B-B14F-4D97-AF65-F5344CB8AC3E}">
        <p14:creationId xmlns:p14="http://schemas.microsoft.com/office/powerpoint/2010/main" val="26838698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D036304-7BB2-4C30-808C-0E7B6E99CE45}"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5727405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1EA7739F-9FDF-46BB-AEA3-FAFD7246D264}"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2212210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017FFD74-D6EE-4C9B-B295-DC7C2731C8F1}"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4141415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AE969724-FFC0-4F9B-8F45-C025CA3FE326}"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1462478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F0311747-B2E4-40B2-97FB-34F5722C5E4B}"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5520749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AAF492F-439D-4E55-9EE8-19817CFCA4C6}"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8284859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8096566-AAD8-4A6C-AC51-C51681E03BE3}"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7062894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28600"/>
            <a:ext cx="2057400" cy="5867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28600"/>
            <a:ext cx="601980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1E0FB8-9EDB-4B29-BBED-8BF541FA34A1}"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2343786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708831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7966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56D3C0-1B36-481E-B815-F80DA78B5B8D}" type="datetimeFigureOut">
              <a:rPr lang="it-IT" smtClean="0"/>
              <a:t>06/11/2019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7B747F0-A41B-465C-B53F-765687F212BC}" type="slidenum">
              <a:rPr lang="it-IT" smtClean="0"/>
              <a:t>‹N›</a:t>
            </a:fld>
            <a:endParaRPr lang="it-IT"/>
          </a:p>
        </p:txBody>
      </p:sp>
    </p:spTree>
    <p:extLst>
      <p:ext uri="{BB962C8B-B14F-4D97-AF65-F5344CB8AC3E}">
        <p14:creationId xmlns:p14="http://schemas.microsoft.com/office/powerpoint/2010/main" val="38808341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170699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751007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669208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90191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433307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848781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931603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602500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3932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656D3C0-1B36-481E-B815-F80DA78B5B8D}" type="datetimeFigureOut">
              <a:rPr lang="it-IT" smtClean="0"/>
              <a:t>06/11/2019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B747F0-A41B-465C-B53F-765687F212BC}" type="slidenum">
              <a:rPr lang="it-IT" smtClean="0"/>
              <a:t>‹N›</a:t>
            </a:fld>
            <a:endParaRPr lang="it-IT"/>
          </a:p>
        </p:txBody>
      </p:sp>
    </p:spTree>
    <p:extLst>
      <p:ext uri="{BB962C8B-B14F-4D97-AF65-F5344CB8AC3E}">
        <p14:creationId xmlns:p14="http://schemas.microsoft.com/office/powerpoint/2010/main" val="219589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656D3C0-1B36-481E-B815-F80DA78B5B8D}" type="datetimeFigureOut">
              <a:rPr lang="it-IT" smtClean="0"/>
              <a:t>06/11/2019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B747F0-A41B-465C-B53F-765687F212BC}" type="slidenum">
              <a:rPr lang="it-IT" smtClean="0"/>
              <a:t>‹N›</a:t>
            </a:fld>
            <a:endParaRPr lang="it-IT"/>
          </a:p>
        </p:txBody>
      </p:sp>
    </p:spTree>
    <p:extLst>
      <p:ext uri="{BB962C8B-B14F-4D97-AF65-F5344CB8AC3E}">
        <p14:creationId xmlns:p14="http://schemas.microsoft.com/office/powerpoint/2010/main" val="145990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6D3C0-1B36-481E-B815-F80DA78B5B8D}" type="datetimeFigureOut">
              <a:rPr lang="it-IT" smtClean="0"/>
              <a:t>06/11/2019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747F0-A41B-465C-B53F-765687F212BC}" type="slidenum">
              <a:rPr lang="it-IT" smtClean="0"/>
              <a:t>‹N›</a:t>
            </a:fld>
            <a:endParaRPr lang="it-IT"/>
          </a:p>
        </p:txBody>
      </p:sp>
    </p:spTree>
    <p:extLst>
      <p:ext uri="{BB962C8B-B14F-4D97-AF65-F5344CB8AC3E}">
        <p14:creationId xmlns:p14="http://schemas.microsoft.com/office/powerpoint/2010/main" val="881608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it-IT" sz="4400" b="0" strike="noStrike" spc="-1">
                <a:latin typeface="Arial"/>
              </a:rPr>
              <a:t>Fai clic per modificare il formato del testo del titolo</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extLst>
      <p:ext uri="{BB962C8B-B14F-4D97-AF65-F5344CB8AC3E}">
        <p14:creationId xmlns:p14="http://schemas.microsoft.com/office/powerpoint/2010/main" val="15089191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5606548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951426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2006199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31744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it-IT" sz="1600" b="1">
                <a:solidFill>
                  <a:srgbClr val="FFFFFF"/>
                </a:solidFill>
              </a:endParaRPr>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grpSp>
        <p:nvGrpSpPr>
          <p:cNvPr id="1028" name="Group 6"/>
          <p:cNvGrpSpPr>
            <a:grpSpLocks/>
          </p:cNvGrpSpPr>
          <p:nvPr/>
        </p:nvGrpSpPr>
        <p:grpSpPr bwMode="auto">
          <a:xfrm>
            <a:off x="0" y="6019800"/>
            <a:ext cx="7848600" cy="857250"/>
            <a:chOff x="0" y="3792"/>
            <a:chExt cx="4944" cy="540"/>
          </a:xfrm>
        </p:grpSpPr>
        <p:sp>
          <p:nvSpPr>
            <p:cNvPr id="31744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it-IT" sz="1600" b="1">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grpSp>
        <p:sp>
          <p:nvSpPr>
            <p:cNvPr id="31745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it-IT" sz="1600" b="1">
                <a:solidFill>
                  <a:srgbClr val="FFFFFF"/>
                </a:solidFill>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it-IT" sz="1600" b="1" smtClean="0">
                <a:solidFill>
                  <a:srgbClr val="FFFFFF"/>
                </a:solidFill>
              </a:endParaRPr>
            </a:p>
          </p:txBody>
        </p:sp>
      </p:grpSp>
      <p:sp>
        <p:nvSpPr>
          <p:cNvPr id="31746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1746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ffectLst>
                  <a:outerShdw blurRad="38100" dist="38100" dir="2700000" algn="tl">
                    <a:srgbClr val="000000"/>
                  </a:outerShdw>
                </a:effectLst>
                <a:latin typeface="Arial" charset="0"/>
              </a:defRPr>
            </a:lvl1pPr>
          </a:lstStyle>
          <a:p>
            <a:pPr fontAlgn="base">
              <a:spcBef>
                <a:spcPct val="0"/>
              </a:spcBef>
              <a:spcAft>
                <a:spcPct val="0"/>
              </a:spcAft>
              <a:defRPr/>
            </a:pPr>
            <a:endParaRPr lang="it-IT">
              <a:solidFill>
                <a:srgbClr val="FFFFFF"/>
              </a:solidFill>
            </a:endParaRPr>
          </a:p>
        </p:txBody>
      </p:sp>
      <p:sp>
        <p:nvSpPr>
          <p:cNvPr id="31746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effectLst>
                  <a:outerShdw blurRad="38100" dist="38100" dir="2700000" algn="tl">
                    <a:srgbClr val="000000"/>
                  </a:outerShdw>
                </a:effectLst>
                <a:latin typeface="Arial" charset="0"/>
              </a:defRPr>
            </a:lvl1pPr>
          </a:lstStyle>
          <a:p>
            <a:pPr fontAlgn="base">
              <a:spcBef>
                <a:spcPct val="0"/>
              </a:spcBef>
              <a:spcAft>
                <a:spcPct val="0"/>
              </a:spcAft>
              <a:defRPr/>
            </a:pPr>
            <a:endParaRPr lang="it-IT">
              <a:solidFill>
                <a:srgbClr val="FFFFFF"/>
              </a:solidFill>
            </a:endParaRPr>
          </a:p>
        </p:txBody>
      </p:sp>
      <p:sp>
        <p:nvSpPr>
          <p:cNvPr id="31746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outerShdw blurRad="38100" dist="38100" dir="2700000" algn="tl">
                    <a:srgbClr val="000000"/>
                  </a:outerShdw>
                </a:effectLst>
                <a:latin typeface="Arial" charset="0"/>
              </a:defRPr>
            </a:lvl1pPr>
          </a:lstStyle>
          <a:p>
            <a:pPr fontAlgn="base">
              <a:spcBef>
                <a:spcPct val="0"/>
              </a:spcBef>
              <a:spcAft>
                <a:spcPct val="0"/>
              </a:spcAft>
              <a:defRPr/>
            </a:pPr>
            <a:fld id="{5DD727D1-9EA6-405D-A2FC-3F8E3E60ADE8}" type="slidenum">
              <a:rPr lang="it-IT">
                <a:solidFill>
                  <a:srgbClr val="FFFFFF"/>
                </a:solidFill>
              </a:rPr>
              <a:pPr fontAlgn="base">
                <a:spcBef>
                  <a:spcPct val="0"/>
                </a:spcBef>
                <a:spcAft>
                  <a:spcPct val="0"/>
                </a:spcAft>
                <a:defRPr/>
              </a:pPr>
              <a:t>‹N›</a:t>
            </a:fld>
            <a:endParaRPr lang="it-IT">
              <a:solidFill>
                <a:srgbClr val="FFFFFF"/>
              </a:solidFill>
            </a:endParaRPr>
          </a:p>
        </p:txBody>
      </p:sp>
    </p:spTree>
    <p:extLst>
      <p:ext uri="{BB962C8B-B14F-4D97-AF65-F5344CB8AC3E}">
        <p14:creationId xmlns:p14="http://schemas.microsoft.com/office/powerpoint/2010/main" val="3885667100"/>
      </p:ext>
    </p:extLst>
  </p:cSld>
  <p:clrMap bg1="dk2" tx1="lt1" bg2="dk1"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6D3C0-1B36-481E-B815-F80DA78B5B8D}" type="datetimeFigureOut">
              <a:rPr lang="it-IT" smtClean="0">
                <a:solidFill>
                  <a:prstClr val="black">
                    <a:tint val="75000"/>
                  </a:prstClr>
                </a:solidFill>
              </a:rPr>
              <a:pPr/>
              <a:t>06/11/2019</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747F0-A41B-465C-B53F-765687F212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1322650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7.jpe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7.jpe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emf"/><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34290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2400" smtClean="0">
              <a:solidFill>
                <a:srgbClr val="FFFFFF"/>
              </a:solidFill>
              <a:latin typeface="Arial" charset="0"/>
            </a:endParaRPr>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908720"/>
            <a:ext cx="8353425" cy="435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p:cNvSpPr txBox="1"/>
          <p:nvPr/>
        </p:nvSpPr>
        <p:spPr>
          <a:xfrm>
            <a:off x="611560" y="5397023"/>
            <a:ext cx="7848872" cy="830997"/>
          </a:xfrm>
          <a:prstGeom prst="rect">
            <a:avLst/>
          </a:prstGeom>
          <a:solidFill>
            <a:srgbClr val="FF0000"/>
          </a:solidFill>
        </p:spPr>
        <p:txBody>
          <a:bodyPr wrap="square" rtlCol="0">
            <a:spAutoFit/>
          </a:bodyPr>
          <a:lstStyle/>
          <a:p>
            <a:pPr algn="ctr">
              <a:defRPr/>
            </a:pPr>
            <a:r>
              <a:rPr lang="it-IT" altLang="it-IT" sz="2400" dirty="0">
                <a:solidFill>
                  <a:srgbClr val="FFFF00"/>
                </a:solidFill>
                <a:effectLst>
                  <a:outerShdw blurRad="38100" dist="38100" dir="2700000" algn="tl">
                    <a:srgbClr val="000000"/>
                  </a:outerShdw>
                </a:effectLst>
              </a:rPr>
              <a:t>“</a:t>
            </a:r>
            <a:r>
              <a:rPr lang="it-IT" altLang="it-IT" sz="2400" b="1" dirty="0">
                <a:solidFill>
                  <a:srgbClr val="FFFF00"/>
                </a:solidFill>
                <a:effectLst>
                  <a:outerShdw blurRad="38100" dist="38100" dir="2700000" algn="tl">
                    <a:srgbClr val="000000"/>
                  </a:outerShdw>
                </a:effectLst>
                <a:latin typeface="Monotype Corsiva" pitchFamily="66" charset="0"/>
              </a:rPr>
              <a:t>Il Gioco d’Azzardo e la sua patologia»</a:t>
            </a:r>
          </a:p>
          <a:p>
            <a:pPr algn="ctr">
              <a:defRPr/>
            </a:pPr>
            <a:r>
              <a:rPr lang="it-IT" altLang="it-IT" sz="2400" b="1" dirty="0">
                <a:solidFill>
                  <a:srgbClr val="FFFF00"/>
                </a:solidFill>
                <a:effectLst>
                  <a:outerShdw blurRad="38100" dist="38100" dir="2700000" algn="tl">
                    <a:srgbClr val="000000"/>
                  </a:outerShdw>
                </a:effectLst>
                <a:latin typeface="Monotype Corsiva" pitchFamily="66" charset="0"/>
              </a:rPr>
              <a:t>Grosseto 7 novembre 2019.</a:t>
            </a:r>
          </a:p>
        </p:txBody>
      </p:sp>
    </p:spTree>
    <p:extLst>
      <p:ext uri="{BB962C8B-B14F-4D97-AF65-F5344CB8AC3E}">
        <p14:creationId xmlns:p14="http://schemas.microsoft.com/office/powerpoint/2010/main" val="36585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3"/>
          <p:cNvGrpSpPr>
            <a:grpSpLocks/>
          </p:cNvGrpSpPr>
          <p:nvPr/>
        </p:nvGrpSpPr>
        <p:grpSpPr bwMode="auto">
          <a:xfrm>
            <a:off x="0" y="0"/>
            <a:ext cx="9144000" cy="6858000"/>
            <a:chOff x="0" y="0"/>
            <a:chExt cx="5760" cy="4320"/>
          </a:xfrm>
        </p:grpSpPr>
        <p:pic>
          <p:nvPicPr>
            <p:cNvPr id="13319" name="Picture 4" descr="presars_primapagina_ars_bianco_sempliceaellelu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5" descr="presars_primapagina_ars_bianco_sempliceaellelu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20" y="-2820"/>
              <a:ext cx="119" cy="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6" name="Rectangle 21"/>
          <p:cNvSpPr>
            <a:spLocks noChangeArrowheads="1"/>
          </p:cNvSpPr>
          <p:nvPr/>
        </p:nvSpPr>
        <p:spPr bwMode="auto">
          <a:xfrm>
            <a:off x="323850" y="1276350"/>
            <a:ext cx="882015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nSpc>
                <a:spcPct val="140000"/>
              </a:lnSpc>
              <a:spcBef>
                <a:spcPct val="0"/>
              </a:spcBef>
              <a:buFontTx/>
              <a:buNone/>
            </a:pPr>
            <a:r>
              <a:rPr lang="it-IT" altLang="it-IT" sz="1800" b="1" dirty="0">
                <a:solidFill>
                  <a:srgbClr val="0033CC"/>
                </a:solidFill>
              </a:rPr>
              <a:t>Dati 2017-2018:</a:t>
            </a:r>
            <a:r>
              <a:rPr lang="it-IT" altLang="it-IT" sz="1800" dirty="0"/>
              <a:t> il </a:t>
            </a:r>
            <a:r>
              <a:rPr lang="it-IT" altLang="it-IT" sz="2000" b="1" dirty="0"/>
              <a:t>42,8%</a:t>
            </a:r>
            <a:r>
              <a:rPr lang="it-IT" altLang="it-IT" sz="1800" dirty="0"/>
              <a:t> della popolazione di età compresa tra i 15 e i 64 anni </a:t>
            </a:r>
          </a:p>
          <a:p>
            <a:pPr>
              <a:lnSpc>
                <a:spcPct val="140000"/>
              </a:lnSpc>
              <a:spcBef>
                <a:spcPct val="0"/>
              </a:spcBef>
              <a:buFontTx/>
              <a:buNone/>
            </a:pPr>
            <a:r>
              <a:rPr lang="it-IT" altLang="it-IT" sz="1800" dirty="0"/>
              <a:t>(</a:t>
            </a:r>
            <a:r>
              <a:rPr lang="it-IT" altLang="it-IT" sz="2000" b="1" dirty="0"/>
              <a:t>17</a:t>
            </a:r>
            <a:r>
              <a:rPr lang="it-IT" altLang="it-IT" sz="1800" dirty="0"/>
              <a:t> milioni di persone), ha giocato almeno una volta negli </a:t>
            </a:r>
            <a:r>
              <a:rPr lang="it-IT" altLang="it-IT" sz="1800" u="sng" dirty="0"/>
              <a:t>ultimi 12 mesi,</a:t>
            </a:r>
            <a:r>
              <a:rPr lang="it-IT" altLang="it-IT" sz="1800" dirty="0"/>
              <a:t> quasi 15 punti percentuali in più rispetto alla precedente rilevazione (2013-2014). </a:t>
            </a:r>
          </a:p>
          <a:p>
            <a:pPr>
              <a:lnSpc>
                <a:spcPct val="140000"/>
              </a:lnSpc>
              <a:spcBef>
                <a:spcPct val="0"/>
              </a:spcBef>
              <a:buFontTx/>
              <a:buNone/>
            </a:pPr>
            <a:r>
              <a:rPr lang="it-IT" altLang="it-IT" sz="1800" dirty="0"/>
              <a:t>In particolare:</a:t>
            </a:r>
          </a:p>
          <a:p>
            <a:pPr eaLnBrk="1" hangingPunct="1">
              <a:lnSpc>
                <a:spcPct val="140000"/>
              </a:lnSpc>
              <a:spcBef>
                <a:spcPct val="0"/>
              </a:spcBef>
              <a:buFont typeface="Wingdings" pitchFamily="2" charset="2"/>
              <a:buNone/>
            </a:pPr>
            <a:endParaRPr lang="it-IT" altLang="it-IT" sz="1800" dirty="0"/>
          </a:p>
          <a:p>
            <a:pPr eaLnBrk="1" hangingPunct="1">
              <a:lnSpc>
                <a:spcPct val="140000"/>
              </a:lnSpc>
              <a:spcBef>
                <a:spcPct val="0"/>
              </a:spcBef>
              <a:buFont typeface="Wingdings" pitchFamily="2" charset="2"/>
              <a:buChar char="Ø"/>
            </a:pPr>
            <a:r>
              <a:rPr lang="it-IT" altLang="it-IT" sz="1800" dirty="0"/>
              <a:t> il </a:t>
            </a:r>
            <a:r>
              <a:rPr lang="it-IT" altLang="it-IT" sz="1800" b="1" dirty="0">
                <a:solidFill>
                  <a:srgbClr val="0033CC"/>
                </a:solidFill>
              </a:rPr>
              <a:t>51,1%</a:t>
            </a:r>
            <a:r>
              <a:rPr lang="it-IT" altLang="it-IT" sz="1800" dirty="0"/>
              <a:t> degli uomini  e  il </a:t>
            </a:r>
            <a:r>
              <a:rPr lang="it-IT" altLang="it-IT" sz="1800" b="1" dirty="0">
                <a:solidFill>
                  <a:srgbClr val="0033CC"/>
                </a:solidFill>
              </a:rPr>
              <a:t>34,4%</a:t>
            </a:r>
            <a:r>
              <a:rPr lang="it-IT" altLang="it-IT" sz="1800" dirty="0"/>
              <a:t> delle donne;</a:t>
            </a:r>
          </a:p>
          <a:p>
            <a:pPr eaLnBrk="1" hangingPunct="1">
              <a:lnSpc>
                <a:spcPct val="140000"/>
              </a:lnSpc>
              <a:spcBef>
                <a:spcPct val="0"/>
              </a:spcBef>
              <a:buFont typeface="Wingdings" pitchFamily="2" charset="2"/>
              <a:buChar char="Ø"/>
            </a:pPr>
            <a:r>
              <a:rPr lang="it-IT" altLang="it-IT" sz="1800" dirty="0"/>
              <a:t> le differenze di genere si assottigliano con l’aumentare dell’età;</a:t>
            </a:r>
          </a:p>
          <a:p>
            <a:pPr eaLnBrk="1" hangingPunct="1">
              <a:lnSpc>
                <a:spcPct val="140000"/>
              </a:lnSpc>
              <a:spcBef>
                <a:spcPct val="0"/>
              </a:spcBef>
              <a:buFont typeface="Wingdings" pitchFamily="2" charset="2"/>
              <a:buChar char="Ø"/>
            </a:pPr>
            <a:r>
              <a:rPr lang="it-IT" altLang="it-IT" sz="1800" dirty="0" smtClean="0"/>
              <a:t>il </a:t>
            </a:r>
            <a:r>
              <a:rPr lang="it-IT" altLang="it-IT" sz="1800" dirty="0"/>
              <a:t>gioco maggiormente praticato nel 2017 </a:t>
            </a:r>
            <a:r>
              <a:rPr lang="it-IT" altLang="it-IT" sz="1800" b="1" dirty="0" err="1">
                <a:solidFill>
                  <a:srgbClr val="0033CC"/>
                </a:solidFill>
              </a:rPr>
              <a:t>Gratta&amp;Vinci</a:t>
            </a:r>
            <a:r>
              <a:rPr lang="it-IT" altLang="it-IT" sz="1800" b="1" dirty="0">
                <a:solidFill>
                  <a:srgbClr val="0033CC"/>
                </a:solidFill>
              </a:rPr>
              <a:t> </a:t>
            </a:r>
            <a:r>
              <a:rPr lang="it-IT" altLang="it-IT" sz="1800" dirty="0"/>
              <a:t>(74%). Seguono il Super Enalotto (42,5%), il Lotto (28,3%) e le scommesse sportive (28%);</a:t>
            </a:r>
          </a:p>
          <a:p>
            <a:pPr eaLnBrk="1" hangingPunct="1">
              <a:lnSpc>
                <a:spcPct val="140000"/>
              </a:lnSpc>
              <a:spcBef>
                <a:spcPct val="0"/>
              </a:spcBef>
              <a:buFont typeface="Wingdings" pitchFamily="2" charset="2"/>
              <a:buChar char="Ø"/>
            </a:pPr>
            <a:r>
              <a:rPr lang="it-IT" altLang="it-IT" sz="1800" dirty="0"/>
              <a:t> i luoghi dove si gioca più frequentemente sono gli esercizi come </a:t>
            </a:r>
            <a:r>
              <a:rPr lang="it-IT" altLang="it-IT" sz="1800" dirty="0">
                <a:solidFill>
                  <a:srgbClr val="0033CC"/>
                </a:solidFill>
              </a:rPr>
              <a:t>Bar/Tabacchi;</a:t>
            </a:r>
          </a:p>
          <a:p>
            <a:pPr eaLnBrk="1" hangingPunct="1">
              <a:lnSpc>
                <a:spcPct val="140000"/>
              </a:lnSpc>
              <a:spcBef>
                <a:spcPct val="0"/>
              </a:spcBef>
              <a:buFont typeface="Wingdings" pitchFamily="2" charset="2"/>
              <a:buChar char="Ø"/>
            </a:pPr>
            <a:r>
              <a:rPr lang="it-IT" altLang="it-IT" sz="1800" dirty="0"/>
              <a:t> oltre la metà (58%) di coloro che hanno giocato almeno una volta nella </a:t>
            </a:r>
            <a:r>
              <a:rPr lang="it-IT" altLang="it-IT" sz="1800" u="sng" dirty="0"/>
              <a:t>vita</a:t>
            </a:r>
            <a:r>
              <a:rPr lang="it-IT" altLang="it-IT" sz="1800" dirty="0"/>
              <a:t>, riferisce di poter raggiungere </a:t>
            </a:r>
            <a:r>
              <a:rPr lang="it-IT" altLang="it-IT" sz="1800" dirty="0">
                <a:solidFill>
                  <a:srgbClr val="0033CC"/>
                </a:solidFill>
              </a:rPr>
              <a:t>in meno di </a:t>
            </a:r>
            <a:r>
              <a:rPr lang="it-IT" altLang="it-IT" sz="1800" b="1" dirty="0">
                <a:solidFill>
                  <a:srgbClr val="0033CC"/>
                </a:solidFill>
              </a:rPr>
              <a:t>5 </a:t>
            </a:r>
            <a:r>
              <a:rPr lang="it-IT" altLang="it-IT" sz="1800" dirty="0">
                <a:solidFill>
                  <a:srgbClr val="0033CC"/>
                </a:solidFill>
              </a:rPr>
              <a:t>minuti a piedi</a:t>
            </a:r>
            <a:r>
              <a:rPr lang="it-IT" altLang="it-IT" sz="1800" dirty="0"/>
              <a:t> da casa un luogo di gioco.</a:t>
            </a:r>
          </a:p>
        </p:txBody>
      </p:sp>
      <p:sp>
        <p:nvSpPr>
          <p:cNvPr id="13317" name="Rectangle 4"/>
          <p:cNvSpPr>
            <a:spLocks noChangeArrowheads="1"/>
          </p:cNvSpPr>
          <p:nvPr/>
        </p:nvSpPr>
        <p:spPr bwMode="auto">
          <a:xfrm>
            <a:off x="611188" y="144463"/>
            <a:ext cx="77406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lnSpc>
                <a:spcPct val="120000"/>
              </a:lnSpc>
              <a:spcBef>
                <a:spcPct val="0"/>
              </a:spcBef>
              <a:buFontTx/>
              <a:buNone/>
            </a:pPr>
            <a:r>
              <a:rPr lang="it-IT" altLang="it-IT" sz="1800"/>
              <a:t>DIFFUSIONE DEL GIOCO D’AZZARDO E DATI EPIDEMIOLOGICI: </a:t>
            </a:r>
          </a:p>
          <a:p>
            <a:pPr algn="ctr" eaLnBrk="1" hangingPunct="1">
              <a:lnSpc>
                <a:spcPct val="120000"/>
              </a:lnSpc>
              <a:spcBef>
                <a:spcPct val="0"/>
              </a:spcBef>
              <a:buFontTx/>
              <a:buNone/>
            </a:pPr>
            <a:r>
              <a:rPr lang="it-IT" altLang="it-IT" sz="1800">
                <a:solidFill>
                  <a:schemeClr val="hlink"/>
                </a:solidFill>
              </a:rPr>
              <a:t>Italia, popolazione generale – </a:t>
            </a:r>
            <a:r>
              <a:rPr lang="it-IT" altLang="it-IT" sz="1800" b="1">
                <a:solidFill>
                  <a:schemeClr val="hlink"/>
                </a:solidFill>
              </a:rPr>
              <a:t>ULTIMI 12 MESI</a:t>
            </a:r>
          </a:p>
        </p:txBody>
      </p:sp>
    </p:spTree>
    <p:extLst>
      <p:ext uri="{BB962C8B-B14F-4D97-AF65-F5344CB8AC3E}">
        <p14:creationId xmlns:p14="http://schemas.microsoft.com/office/powerpoint/2010/main" val="225297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RS_logo_n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092825"/>
            <a:ext cx="1584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9" name="Group 3"/>
          <p:cNvGrpSpPr>
            <a:grpSpLocks/>
          </p:cNvGrpSpPr>
          <p:nvPr/>
        </p:nvGrpSpPr>
        <p:grpSpPr bwMode="auto">
          <a:xfrm>
            <a:off x="0" y="0"/>
            <a:ext cx="9144000" cy="6858000"/>
            <a:chOff x="0" y="0"/>
            <a:chExt cx="5760" cy="4320"/>
          </a:xfrm>
        </p:grpSpPr>
        <p:pic>
          <p:nvPicPr>
            <p:cNvPr id="14348" name="Picture 4" descr="presars_primapagina_ars_bianco_sempliceaellelun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5" descr="presars_primapagina_ars_bianco_sempliceaellelun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820" y="-2820"/>
              <a:ext cx="119" cy="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0" name="Picture 11"/>
          <p:cNvPicPr>
            <a:picLocks noChangeAspect="1" noChangeArrowheads="1"/>
          </p:cNvPicPr>
          <p:nvPr/>
        </p:nvPicPr>
        <p:blipFill>
          <a:blip r:embed="rId5">
            <a:extLst>
              <a:ext uri="{28A0092B-C50C-407E-A947-70E740481C1C}">
                <a14:useLocalDpi xmlns:a14="http://schemas.microsoft.com/office/drawing/2010/main" val="0"/>
              </a:ext>
            </a:extLst>
          </a:blip>
          <a:srcRect l="56827" t="27762" r="14415" b="16960"/>
          <a:stretch>
            <a:fillRect/>
          </a:stretch>
        </p:blipFill>
        <p:spPr bwMode="auto">
          <a:xfrm>
            <a:off x="2411413" y="2674938"/>
            <a:ext cx="6551612" cy="413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tangle 22"/>
          <p:cNvSpPr>
            <a:spLocks noChangeArrowheads="1"/>
          </p:cNvSpPr>
          <p:nvPr/>
        </p:nvSpPr>
        <p:spPr bwMode="auto">
          <a:xfrm>
            <a:off x="142875" y="5768975"/>
            <a:ext cx="2268538"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125000"/>
              </a:lnSpc>
              <a:spcBef>
                <a:spcPct val="0"/>
              </a:spcBef>
              <a:buFontTx/>
              <a:buNone/>
            </a:pPr>
            <a:r>
              <a:rPr lang="it-IT" altLang="it-IT" sz="1000" dirty="0"/>
              <a:t>Strumento di screening </a:t>
            </a:r>
            <a:r>
              <a:rPr lang="it-IT" altLang="it-IT" sz="1000" b="1" dirty="0"/>
              <a:t>CPGI</a:t>
            </a:r>
            <a:r>
              <a:rPr lang="it-IT" altLang="it-IT" sz="1000" dirty="0"/>
              <a:t> -</a:t>
            </a:r>
            <a:r>
              <a:rPr lang="it-IT" altLang="it-IT" sz="1000" i="1" dirty="0"/>
              <a:t> Canadian </a:t>
            </a:r>
            <a:r>
              <a:rPr lang="it-IT" altLang="it-IT" sz="1000" i="1" dirty="0" err="1"/>
              <a:t>Problem</a:t>
            </a:r>
            <a:r>
              <a:rPr lang="it-IT" altLang="it-IT" sz="1000" i="1" dirty="0"/>
              <a:t> </a:t>
            </a:r>
            <a:r>
              <a:rPr lang="it-IT" altLang="it-IT" sz="1000" i="1" dirty="0" err="1"/>
              <a:t>Gambling</a:t>
            </a:r>
            <a:r>
              <a:rPr lang="it-IT" altLang="it-IT" sz="1000" i="1" dirty="0"/>
              <a:t> Index (</a:t>
            </a:r>
            <a:r>
              <a:rPr lang="it-IT" altLang="it-IT" sz="1000" i="1" dirty="0" err="1"/>
              <a:t>Ferris</a:t>
            </a:r>
            <a:r>
              <a:rPr lang="it-IT" altLang="it-IT" sz="1000" i="1" dirty="0"/>
              <a:t> &amp; </a:t>
            </a:r>
            <a:r>
              <a:rPr lang="it-IT" altLang="it-IT" sz="1000" i="1" dirty="0" err="1"/>
              <a:t>Wynne</a:t>
            </a:r>
            <a:r>
              <a:rPr lang="it-IT" altLang="it-IT" sz="1000" i="1" dirty="0"/>
              <a:t>, 2001a; b) </a:t>
            </a:r>
            <a:r>
              <a:rPr lang="it-IT" altLang="it-IT" sz="1000" dirty="0"/>
              <a:t>adattato e validato a livello azionale (</a:t>
            </a:r>
            <a:r>
              <a:rPr lang="it-IT" altLang="it-IT" sz="1000" dirty="0" err="1"/>
              <a:t>Colasante</a:t>
            </a:r>
            <a:r>
              <a:rPr lang="it-IT" altLang="it-IT" sz="1000" dirty="0"/>
              <a:t> et al., 2013).</a:t>
            </a:r>
          </a:p>
        </p:txBody>
      </p:sp>
      <p:sp>
        <p:nvSpPr>
          <p:cNvPr id="14342" name="Rectangle 13"/>
          <p:cNvSpPr>
            <a:spLocks noChangeArrowheads="1"/>
          </p:cNvSpPr>
          <p:nvPr/>
        </p:nvSpPr>
        <p:spPr bwMode="auto">
          <a:xfrm>
            <a:off x="250825" y="1073150"/>
            <a:ext cx="82089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it-IT" altLang="it-IT" sz="1800"/>
              <a:t>il </a:t>
            </a:r>
            <a:r>
              <a:rPr lang="it-IT" altLang="it-IT" sz="1800" b="1"/>
              <a:t>15,2%</a:t>
            </a:r>
            <a:r>
              <a:rPr lang="it-IT" altLang="it-IT" sz="1800"/>
              <a:t> dei giocatori ha un comportamento </a:t>
            </a:r>
            <a:r>
              <a:rPr lang="it-IT" altLang="it-IT" sz="1800">
                <a:solidFill>
                  <a:srgbClr val="0033CC"/>
                </a:solidFill>
              </a:rPr>
              <a:t>“a rischio minimo”</a:t>
            </a:r>
            <a:r>
              <a:rPr lang="it-IT" altLang="it-IT" sz="1800"/>
              <a:t>, </a:t>
            </a:r>
          </a:p>
          <a:p>
            <a:pPr>
              <a:spcBef>
                <a:spcPct val="0"/>
              </a:spcBef>
              <a:buFontTx/>
              <a:buNone/>
            </a:pPr>
            <a:r>
              <a:rPr lang="it-IT" altLang="it-IT" sz="1800"/>
              <a:t>il </a:t>
            </a:r>
            <a:r>
              <a:rPr lang="it-IT" altLang="it-IT" sz="1800" b="1"/>
              <a:t>5,9%</a:t>
            </a:r>
            <a:r>
              <a:rPr lang="it-IT" altLang="it-IT" sz="1800"/>
              <a:t> risulta </a:t>
            </a:r>
            <a:r>
              <a:rPr lang="it-IT" altLang="it-IT" sz="1800">
                <a:solidFill>
                  <a:srgbClr val="0033CC"/>
                </a:solidFill>
              </a:rPr>
              <a:t>“a rischio moderato”</a:t>
            </a:r>
            <a:r>
              <a:rPr lang="it-IT" altLang="it-IT" sz="1800"/>
              <a:t> e il </a:t>
            </a:r>
            <a:r>
              <a:rPr lang="it-IT" altLang="it-IT" sz="1800" b="1"/>
              <a:t>2,4%</a:t>
            </a:r>
            <a:r>
              <a:rPr lang="it-IT" altLang="it-IT" sz="1800"/>
              <a:t> è </a:t>
            </a:r>
            <a:r>
              <a:rPr lang="it-IT" altLang="it-IT" sz="1800">
                <a:solidFill>
                  <a:srgbClr val="0033CC"/>
                </a:solidFill>
              </a:rPr>
              <a:t>“a rischio severo”</a:t>
            </a:r>
            <a:r>
              <a:rPr lang="it-IT" altLang="it-IT" sz="1800"/>
              <a:t> di gioco problematico (in tendenziale aumento nel tempo).</a:t>
            </a:r>
          </a:p>
        </p:txBody>
      </p:sp>
      <p:sp>
        <p:nvSpPr>
          <p:cNvPr id="14343" name="Text Box 14"/>
          <p:cNvSpPr txBox="1">
            <a:spLocks noChangeArrowheads="1"/>
          </p:cNvSpPr>
          <p:nvPr/>
        </p:nvSpPr>
        <p:spPr bwMode="auto">
          <a:xfrm>
            <a:off x="2527300" y="2119313"/>
            <a:ext cx="57896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it-IT" altLang="it-IT" sz="1400">
                <a:solidFill>
                  <a:srgbClr val="0033CC"/>
                </a:solidFill>
              </a:rPr>
              <a:t>Distribuzione percentuale dei profili di gioco tra i giocatori di 15-64 anni </a:t>
            </a:r>
          </a:p>
          <a:p>
            <a:pPr>
              <a:spcBef>
                <a:spcPct val="0"/>
              </a:spcBef>
              <a:buFontTx/>
              <a:buNone/>
            </a:pPr>
            <a:r>
              <a:rPr lang="it-IT" altLang="it-IT" sz="1400">
                <a:solidFill>
                  <a:srgbClr val="0033CC"/>
                </a:solidFill>
              </a:rPr>
              <a:t>(2007-2008/2017-2018)</a:t>
            </a:r>
          </a:p>
        </p:txBody>
      </p:sp>
      <p:sp>
        <p:nvSpPr>
          <p:cNvPr id="14344" name="Rectangle 4"/>
          <p:cNvSpPr>
            <a:spLocks noChangeArrowheads="1"/>
          </p:cNvSpPr>
          <p:nvPr/>
        </p:nvSpPr>
        <p:spPr bwMode="auto">
          <a:xfrm>
            <a:off x="611188" y="157163"/>
            <a:ext cx="774065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lnSpc>
                <a:spcPct val="120000"/>
              </a:lnSpc>
              <a:spcBef>
                <a:spcPct val="0"/>
              </a:spcBef>
              <a:buFontTx/>
              <a:buNone/>
            </a:pPr>
            <a:r>
              <a:rPr lang="it-IT" altLang="it-IT" sz="1600"/>
              <a:t>DIFFUSIONE DEL GIOCO D’AZZARDO E DATI EPIDEMIOLOGICI: </a:t>
            </a:r>
          </a:p>
          <a:p>
            <a:pPr algn="ctr" eaLnBrk="1" hangingPunct="1">
              <a:lnSpc>
                <a:spcPct val="120000"/>
              </a:lnSpc>
              <a:spcBef>
                <a:spcPct val="0"/>
              </a:spcBef>
              <a:buFontTx/>
              <a:buNone/>
            </a:pPr>
            <a:r>
              <a:rPr lang="it-IT" altLang="it-IT" sz="1600">
                <a:solidFill>
                  <a:schemeClr val="hlink"/>
                </a:solidFill>
              </a:rPr>
              <a:t>Italia, popolazione generale – </a:t>
            </a:r>
            <a:r>
              <a:rPr lang="it-IT" altLang="it-IT" sz="1600" b="1">
                <a:solidFill>
                  <a:schemeClr val="hlink"/>
                </a:solidFill>
              </a:rPr>
              <a:t>GIOCO PROBLEMATICO</a:t>
            </a:r>
          </a:p>
        </p:txBody>
      </p:sp>
      <p:sp>
        <p:nvSpPr>
          <p:cNvPr id="14345" name="Line 16"/>
          <p:cNvSpPr>
            <a:spLocks noChangeShapeType="1"/>
          </p:cNvSpPr>
          <p:nvPr/>
        </p:nvSpPr>
        <p:spPr bwMode="auto">
          <a:xfrm>
            <a:off x="1116013" y="2060575"/>
            <a:ext cx="0" cy="504825"/>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346" name="Text Box 17"/>
          <p:cNvSpPr txBox="1">
            <a:spLocks noChangeArrowheads="1"/>
          </p:cNvSpPr>
          <p:nvPr/>
        </p:nvSpPr>
        <p:spPr bwMode="auto">
          <a:xfrm>
            <a:off x="107950" y="2503488"/>
            <a:ext cx="21605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lnSpc>
                <a:spcPct val="120000"/>
              </a:lnSpc>
              <a:spcBef>
                <a:spcPct val="0"/>
              </a:spcBef>
              <a:buFontTx/>
              <a:buNone/>
            </a:pPr>
            <a:r>
              <a:rPr lang="it-IT" altLang="it-IT" sz="1800">
                <a:solidFill>
                  <a:srgbClr val="FF0000"/>
                </a:solidFill>
              </a:rPr>
              <a:t>Tutti in </a:t>
            </a:r>
          </a:p>
          <a:p>
            <a:pPr algn="ctr">
              <a:lnSpc>
                <a:spcPct val="120000"/>
              </a:lnSpc>
              <a:spcBef>
                <a:spcPct val="0"/>
              </a:spcBef>
              <a:buFontTx/>
              <a:buNone/>
            </a:pPr>
            <a:r>
              <a:rPr lang="it-IT" altLang="it-IT" sz="1800">
                <a:solidFill>
                  <a:srgbClr val="FF0000"/>
                </a:solidFill>
              </a:rPr>
              <a:t>Tendenziale</a:t>
            </a:r>
          </a:p>
          <a:p>
            <a:pPr algn="ctr">
              <a:lnSpc>
                <a:spcPct val="120000"/>
              </a:lnSpc>
              <a:spcBef>
                <a:spcPct val="0"/>
              </a:spcBef>
              <a:buFontTx/>
              <a:buNone/>
            </a:pPr>
            <a:r>
              <a:rPr lang="it-IT" altLang="it-IT" sz="1800">
                <a:solidFill>
                  <a:srgbClr val="FF0000"/>
                </a:solidFill>
              </a:rPr>
              <a:t>aumento</a:t>
            </a:r>
            <a:endParaRPr lang="it-IT" altLang="it-IT" sz="1800" b="1">
              <a:solidFill>
                <a:srgbClr val="FF0000"/>
              </a:solidFill>
            </a:endParaRPr>
          </a:p>
        </p:txBody>
      </p:sp>
    </p:spTree>
    <p:extLst>
      <p:ext uri="{BB962C8B-B14F-4D97-AF65-F5344CB8AC3E}">
        <p14:creationId xmlns:p14="http://schemas.microsoft.com/office/powerpoint/2010/main" val="185651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384"/>
            <a:ext cx="9144000" cy="720080"/>
          </a:xfrm>
          <a:solidFill>
            <a:srgbClr val="FFFF00"/>
          </a:solidFill>
          <a:ln>
            <a:solidFill>
              <a:srgbClr val="92D050"/>
            </a:solidFill>
          </a:ln>
        </p:spPr>
        <p:txBody>
          <a:bodyPr>
            <a:normAutofit/>
          </a:bodyPr>
          <a:lstStyle/>
          <a:p>
            <a:r>
              <a:rPr lang="it-IT" sz="2000" b="1" dirty="0" smtClean="0">
                <a:solidFill>
                  <a:schemeClr val="tx2"/>
                </a:solidFill>
              </a:rPr>
              <a:t>Studio ESPAD ITALIA  del 2018 - CNR (Istituto di Fisiologia Clinica di Pisa)</a:t>
            </a:r>
            <a:endParaRPr lang="it-IT" sz="2000" b="1" dirty="0">
              <a:solidFill>
                <a:schemeClr val="tx2"/>
              </a:solidFill>
            </a:endParaRPr>
          </a:p>
        </p:txBody>
      </p:sp>
      <p:sp>
        <p:nvSpPr>
          <p:cNvPr id="3" name="Segnaposto contenuto 2"/>
          <p:cNvSpPr>
            <a:spLocks noGrp="1"/>
          </p:cNvSpPr>
          <p:nvPr>
            <p:ph idx="1"/>
          </p:nvPr>
        </p:nvSpPr>
        <p:spPr>
          <a:solidFill>
            <a:schemeClr val="bg1"/>
          </a:solidFill>
        </p:spPr>
        <p:txBody>
          <a:bodyPr>
            <a:normAutofit/>
          </a:bodyPr>
          <a:lstStyle/>
          <a:p>
            <a:pPr marL="0" indent="0" algn="ctr">
              <a:buNone/>
            </a:pPr>
            <a:r>
              <a:rPr lang="it-IT" b="1" dirty="0" smtClean="0">
                <a:solidFill>
                  <a:schemeClr val="tx2"/>
                </a:solidFill>
              </a:rPr>
              <a:t>Relativamente  ai giovani (15-19 aa)</a:t>
            </a:r>
            <a:endParaRPr lang="it-IT" dirty="0" smtClean="0"/>
          </a:p>
          <a:p>
            <a:r>
              <a:rPr lang="it-IT" dirty="0"/>
              <a:t>In Toscana </a:t>
            </a:r>
            <a:r>
              <a:rPr lang="it-IT" dirty="0" smtClean="0">
                <a:solidFill>
                  <a:srgbClr val="FF0000"/>
                </a:solidFill>
              </a:rPr>
              <a:t>Il </a:t>
            </a:r>
            <a:r>
              <a:rPr lang="it-IT" dirty="0">
                <a:solidFill>
                  <a:srgbClr val="FF0000"/>
                </a:solidFill>
              </a:rPr>
              <a:t>39,3% </a:t>
            </a:r>
            <a:r>
              <a:rPr lang="it-IT" dirty="0" smtClean="0">
                <a:solidFill>
                  <a:srgbClr val="FF0000"/>
                </a:solidFill>
              </a:rPr>
              <a:t>degli studenti </a:t>
            </a:r>
            <a:r>
              <a:rPr lang="it-IT" dirty="0"/>
              <a:t>ha giocato somme di denaro almeno </a:t>
            </a:r>
            <a:r>
              <a:rPr lang="it-IT" dirty="0" smtClean="0">
                <a:solidFill>
                  <a:srgbClr val="FF0000"/>
                </a:solidFill>
              </a:rPr>
              <a:t>nell’anno precedente</a:t>
            </a:r>
            <a:r>
              <a:rPr lang="it-IT" dirty="0" smtClean="0"/>
              <a:t>, </a:t>
            </a:r>
            <a:r>
              <a:rPr lang="it-IT" dirty="0"/>
              <a:t>S/T lotterie istantanee, con una spesa media mensile di circa 10 </a:t>
            </a:r>
            <a:r>
              <a:rPr lang="it-IT" dirty="0" smtClean="0"/>
              <a:t>€.</a:t>
            </a:r>
            <a:endParaRPr lang="it-IT" dirty="0" smtClean="0">
              <a:solidFill>
                <a:srgbClr val="FF0000"/>
              </a:solidFill>
            </a:endParaRPr>
          </a:p>
          <a:p>
            <a:r>
              <a:rPr lang="it-IT" dirty="0" smtClean="0"/>
              <a:t>La prevalenza di gioco a rischio o problematico o patologico 6,8</a:t>
            </a:r>
            <a:r>
              <a:rPr lang="it-IT" dirty="0"/>
              <a:t>% </a:t>
            </a:r>
            <a:r>
              <a:rPr lang="it-IT" dirty="0" smtClean="0"/>
              <a:t>(7,4% a Grosseto) è doppia-tripla rispetto agli adulti.</a:t>
            </a:r>
          </a:p>
          <a:p>
            <a:endParaRPr lang="it-IT" dirty="0" smtClean="0"/>
          </a:p>
          <a:p>
            <a:endParaRPr lang="it-IT" dirty="0"/>
          </a:p>
          <a:p>
            <a:endParaRPr lang="it-IT" dirty="0"/>
          </a:p>
        </p:txBody>
      </p:sp>
    </p:spTree>
    <p:extLst>
      <p:ext uri="{BB962C8B-B14F-4D97-AF65-F5344CB8AC3E}">
        <p14:creationId xmlns:p14="http://schemas.microsoft.com/office/powerpoint/2010/main" val="239093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384"/>
            <a:ext cx="8686800" cy="864096"/>
          </a:xfrm>
          <a:solidFill>
            <a:srgbClr val="FFFF00"/>
          </a:solidFill>
          <a:ln>
            <a:solidFill>
              <a:srgbClr val="92D050"/>
            </a:solidFill>
          </a:ln>
        </p:spPr>
        <p:txBody>
          <a:bodyPr>
            <a:normAutofit fontScale="90000"/>
          </a:bodyPr>
          <a:lstStyle/>
          <a:p>
            <a:r>
              <a:rPr lang="it-IT" sz="2000" b="1" dirty="0" smtClean="0">
                <a:solidFill>
                  <a:schemeClr val="tx2"/>
                </a:solidFill>
              </a:rPr>
              <a:t>Diversi profili i del gioco d’azzardo in base al sesso, età ed altro.. </a:t>
            </a:r>
            <a:r>
              <a:rPr lang="it-IT" sz="2000" b="1" dirty="0" err="1" smtClean="0">
                <a:solidFill>
                  <a:schemeClr val="tx2"/>
                </a:solidFill>
              </a:rPr>
              <a:t>Shaffer</a:t>
            </a:r>
            <a:r>
              <a:rPr lang="it-IT" sz="2000" b="1" dirty="0" smtClean="0">
                <a:solidFill>
                  <a:schemeClr val="tx2"/>
                </a:solidFill>
              </a:rPr>
              <a:t> HJ e Hall MN, 1996)</a:t>
            </a:r>
            <a:br>
              <a:rPr lang="it-IT" sz="2000" b="1" dirty="0" smtClean="0">
                <a:solidFill>
                  <a:schemeClr val="tx2"/>
                </a:solidFill>
              </a:rPr>
            </a:br>
            <a:r>
              <a:rPr lang="it-IT" sz="1800" b="1" u="sng" dirty="0" smtClean="0">
                <a:solidFill>
                  <a:schemeClr val="bg1"/>
                </a:solidFill>
                <a:latin typeface="Times New Roman" panose="02020603050405020304" pitchFamily="18" charset="0"/>
                <a:ea typeface="AVGmdBU" panose="02000600000000000000" pitchFamily="2" charset="-128"/>
                <a:cs typeface="Times New Roman" panose="02020603050405020304" pitchFamily="18" charset="0"/>
              </a:rPr>
              <a:t>-</a:t>
            </a:r>
            <a:endParaRPr lang="it-IT" sz="2000" b="1" dirty="0">
              <a:solidFill>
                <a:schemeClr val="bg1"/>
              </a:solidFill>
              <a:latin typeface="Times New Roman" panose="02020603050405020304" pitchFamily="18" charset="0"/>
              <a:ea typeface="AVGmdBU" panose="02000600000000000000" pitchFamily="2" charset="-128"/>
              <a:cs typeface="Times New Roman" panose="02020603050405020304" pitchFamily="18" charset="0"/>
            </a:endParaRPr>
          </a:p>
        </p:txBody>
      </p:sp>
      <p:sp>
        <p:nvSpPr>
          <p:cNvPr id="3" name="Segnaposto contenuto 2"/>
          <p:cNvSpPr>
            <a:spLocks noGrp="1"/>
          </p:cNvSpPr>
          <p:nvPr>
            <p:ph idx="1"/>
          </p:nvPr>
        </p:nvSpPr>
        <p:spPr>
          <a:xfrm>
            <a:off x="457200" y="908720"/>
            <a:ext cx="8229600" cy="5832648"/>
          </a:xfrm>
          <a:solidFill>
            <a:schemeClr val="bg1"/>
          </a:solidFill>
        </p:spPr>
        <p:txBody>
          <a:bodyPr>
            <a:normAutofit/>
          </a:bodyPr>
          <a:lstStyle/>
          <a:p>
            <a:r>
              <a:rPr lang="it-IT" dirty="0" smtClean="0"/>
              <a:t>Nei giovani</a:t>
            </a:r>
          </a:p>
          <a:p>
            <a:pPr lvl="1"/>
            <a:r>
              <a:rPr lang="it-IT" dirty="0" smtClean="0"/>
              <a:t>propensione per le lotterie istantanee,  giochi di abilità/competizione/azione (carte, poker online) </a:t>
            </a:r>
          </a:p>
          <a:p>
            <a:pPr lvl="1"/>
            <a:r>
              <a:rPr lang="it-IT" dirty="0" smtClean="0"/>
              <a:t>minore la frequenza ed i tempi di gioco (minore disponibilità di denaro)</a:t>
            </a:r>
          </a:p>
          <a:p>
            <a:r>
              <a:rPr lang="it-IT" dirty="0" smtClean="0"/>
              <a:t>Negli anziani:</a:t>
            </a:r>
          </a:p>
          <a:p>
            <a:pPr lvl="1"/>
            <a:r>
              <a:rPr lang="it-IT" dirty="0" smtClean="0"/>
              <a:t>propensione al gioco come fuga dalla noia e della solitudine</a:t>
            </a:r>
          </a:p>
          <a:p>
            <a:pPr lvl="1"/>
            <a:r>
              <a:rPr lang="it-IT" dirty="0" smtClean="0"/>
              <a:t>maggiore utilizzo di Bingo,  New Slot, VLT</a:t>
            </a:r>
          </a:p>
          <a:p>
            <a:pPr lvl="1"/>
            <a:r>
              <a:rPr lang="it-IT" dirty="0" smtClean="0"/>
              <a:t>maggiori frequenza, tempi di gioco e disponibilità di denaro. </a:t>
            </a:r>
          </a:p>
          <a:p>
            <a:endParaRPr lang="it-IT" dirty="0"/>
          </a:p>
          <a:p>
            <a:endParaRPr lang="it-IT" dirty="0"/>
          </a:p>
        </p:txBody>
      </p:sp>
    </p:spTree>
    <p:extLst>
      <p:ext uri="{BB962C8B-B14F-4D97-AF65-F5344CB8AC3E}">
        <p14:creationId xmlns:p14="http://schemas.microsoft.com/office/powerpoint/2010/main" val="419691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5496" y="-57001"/>
            <a:ext cx="9144000" cy="4616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it-IT" altLang="it-IT" sz="2400" b="1" dirty="0" smtClean="0">
                <a:solidFill>
                  <a:srgbClr val="0000FF"/>
                </a:solidFill>
                <a:latin typeface="Arial" charset="0"/>
              </a:rPr>
              <a:t>Costi della malattia</a:t>
            </a:r>
            <a:endParaRPr lang="it-IT" altLang="it-IT" sz="2400" b="1" dirty="0">
              <a:solidFill>
                <a:srgbClr val="0000FF"/>
              </a:solidFill>
              <a:latin typeface="Arial" charset="0"/>
            </a:endParaRPr>
          </a:p>
        </p:txBody>
      </p:sp>
      <p:sp>
        <p:nvSpPr>
          <p:cNvPr id="52228" name="Text Box 4"/>
          <p:cNvSpPr txBox="1">
            <a:spLocks noChangeArrowheads="1"/>
          </p:cNvSpPr>
          <p:nvPr/>
        </p:nvSpPr>
        <p:spPr bwMode="auto">
          <a:xfrm>
            <a:off x="0" y="790977"/>
            <a:ext cx="9144000" cy="7835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it-IT" sz="2400" dirty="0" smtClean="0">
              <a:solidFill>
                <a:prstClr val="black"/>
              </a:solidFill>
            </a:endParaRPr>
          </a:p>
          <a:p>
            <a:pPr>
              <a:lnSpc>
                <a:spcPct val="145000"/>
              </a:lnSpc>
              <a:buClr>
                <a:srgbClr val="FF0000"/>
              </a:buClr>
              <a:buFont typeface="Wingdings" pitchFamily="2" charset="2"/>
              <a:buChar char="q"/>
              <a:defRPr/>
            </a:pPr>
            <a:endParaRPr lang="it-IT" altLang="it-IT" sz="1600" dirty="0">
              <a:solidFill>
                <a:prstClr val="black"/>
              </a:solidFill>
              <a:effectLst>
                <a:outerShdw blurRad="38100" dist="38100" dir="2700000" algn="tl">
                  <a:srgbClr val="C0C0C0"/>
                </a:outerShdw>
              </a:effectLst>
            </a:endParaRPr>
          </a:p>
        </p:txBody>
      </p:sp>
      <p:graphicFrame>
        <p:nvGraphicFramePr>
          <p:cNvPr id="2" name="Diagramma 1"/>
          <p:cNvGraphicFramePr/>
          <p:nvPr>
            <p:extLst>
              <p:ext uri="{D42A27DB-BD31-4B8C-83A1-F6EECF244321}">
                <p14:modId xmlns:p14="http://schemas.microsoft.com/office/powerpoint/2010/main" val="2211336864"/>
              </p:ext>
            </p:extLst>
          </p:nvPr>
        </p:nvGraphicFramePr>
        <p:xfrm>
          <a:off x="366837" y="-27384"/>
          <a:ext cx="8280151" cy="5734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e 2"/>
          <p:cNvSpPr/>
          <p:nvPr/>
        </p:nvSpPr>
        <p:spPr>
          <a:xfrm>
            <a:off x="4283968" y="4386808"/>
            <a:ext cx="576064"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4" name="Rettangolo 3"/>
          <p:cNvSpPr/>
          <p:nvPr/>
        </p:nvSpPr>
        <p:spPr>
          <a:xfrm>
            <a:off x="611560" y="4437112"/>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graphicFrame>
        <p:nvGraphicFramePr>
          <p:cNvPr id="5" name="Diagramma 4"/>
          <p:cNvGraphicFramePr/>
          <p:nvPr>
            <p:extLst>
              <p:ext uri="{D42A27DB-BD31-4B8C-83A1-F6EECF244321}">
                <p14:modId xmlns:p14="http://schemas.microsoft.com/office/powerpoint/2010/main" val="1168250178"/>
              </p:ext>
            </p:extLst>
          </p:nvPr>
        </p:nvGraphicFramePr>
        <p:xfrm>
          <a:off x="-11832" y="476672"/>
          <a:ext cx="6096000" cy="56886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asellaDiTesto 6"/>
          <p:cNvSpPr txBox="1"/>
          <p:nvPr/>
        </p:nvSpPr>
        <p:spPr>
          <a:xfrm>
            <a:off x="5040560" y="522546"/>
            <a:ext cx="3635896"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just"/>
            <a:r>
              <a:rPr lang="it-IT" altLang="it-IT" sz="1200" b="1" dirty="0" smtClean="0">
                <a:solidFill>
                  <a:prstClr val="black"/>
                </a:solidFill>
              </a:rPr>
              <a:t>DGA: Prevalenza: 0.5</a:t>
            </a:r>
            <a:r>
              <a:rPr lang="it-IT" altLang="it-IT" sz="1200" b="1" dirty="0">
                <a:solidFill>
                  <a:prstClr val="black"/>
                </a:solidFill>
              </a:rPr>
              <a:t>%-3,4</a:t>
            </a:r>
            <a:r>
              <a:rPr lang="it-IT" altLang="it-IT" sz="1200" b="1" dirty="0" smtClean="0">
                <a:solidFill>
                  <a:prstClr val="black"/>
                </a:solidFill>
              </a:rPr>
              <a:t>% (Challick,2009)</a:t>
            </a:r>
          </a:p>
          <a:p>
            <a:pPr algn="just"/>
            <a:r>
              <a:rPr lang="it-IT" sz="1200" b="1" dirty="0" smtClean="0">
                <a:solidFill>
                  <a:schemeClr val="accent2">
                    <a:lumMod val="50000"/>
                  </a:schemeClr>
                </a:solidFill>
              </a:rPr>
              <a:t>Costi Diretti:(</a:t>
            </a:r>
            <a:r>
              <a:rPr lang="it-IT" sz="1200" b="1" dirty="0" smtClean="0"/>
              <a:t>Trattamento: farmaci, consulti ecc..)-</a:t>
            </a:r>
            <a:r>
              <a:rPr lang="it-IT" sz="1200" b="1" dirty="0" smtClean="0">
                <a:solidFill>
                  <a:schemeClr val="accent2">
                    <a:lumMod val="50000"/>
                  </a:schemeClr>
                </a:solidFill>
              </a:rPr>
              <a:t>Indiretti</a:t>
            </a:r>
            <a:r>
              <a:rPr lang="it-IT" sz="1200" b="1" dirty="0" smtClean="0"/>
              <a:t>: (Perdita di lavoro/produttività, suicidi, separazioni, divorzi, problemi legali, ecc..)</a:t>
            </a:r>
            <a:endParaRPr lang="it-IT" sz="1200" dirty="0" smtClean="0"/>
          </a:p>
          <a:p>
            <a:pPr algn="just"/>
            <a:r>
              <a:rPr lang="it-IT" sz="1200" b="1" dirty="0" smtClean="0">
                <a:solidFill>
                  <a:schemeClr val="accent2">
                    <a:lumMod val="50000"/>
                  </a:schemeClr>
                </a:solidFill>
              </a:rPr>
              <a:t>Totale</a:t>
            </a:r>
            <a:r>
              <a:rPr lang="it-IT" sz="1200" b="1" dirty="0"/>
              <a:t> </a:t>
            </a:r>
            <a:r>
              <a:rPr lang="it-IT" sz="1200" b="1" dirty="0" smtClean="0"/>
              <a:t>: 2,7-6,6 miliardi €.</a:t>
            </a:r>
          </a:p>
          <a:p>
            <a:pPr algn="just"/>
            <a:r>
              <a:rPr lang="it-IT" sz="1200" b="1" dirty="0" smtClean="0"/>
              <a:t>	</a:t>
            </a:r>
            <a:r>
              <a:rPr lang="it-IT" sz="1200" b="1" i="1" dirty="0" smtClean="0"/>
              <a:t>(</a:t>
            </a:r>
            <a:r>
              <a:rPr lang="it-IT" sz="1200" b="1" i="1" dirty="0" err="1" smtClean="0"/>
              <a:t>Federserd</a:t>
            </a:r>
            <a:r>
              <a:rPr lang="it-IT" sz="1200" b="1" i="1" dirty="0" smtClean="0"/>
              <a:t> 2014; </a:t>
            </a:r>
            <a:r>
              <a:rPr lang="it-IT" sz="1200" b="1" i="1" dirty="0" err="1" smtClean="0"/>
              <a:t>Iori</a:t>
            </a:r>
            <a:r>
              <a:rPr lang="it-IT" sz="1200" b="1" i="1" dirty="0" smtClean="0"/>
              <a:t> 2012) </a:t>
            </a:r>
          </a:p>
        </p:txBody>
      </p:sp>
      <p:sp>
        <p:nvSpPr>
          <p:cNvPr id="10" name="Freccia a destra 9"/>
          <p:cNvSpPr/>
          <p:nvPr/>
        </p:nvSpPr>
        <p:spPr>
          <a:xfrm>
            <a:off x="3491880" y="620688"/>
            <a:ext cx="1162980" cy="170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5709429" y="6444044"/>
            <a:ext cx="3244221" cy="369332"/>
          </a:xfrm>
          <a:prstGeom prst="rect">
            <a:avLst/>
          </a:prstGeom>
        </p:spPr>
        <p:txBody>
          <a:bodyPr wrap="none">
            <a:spAutoFit/>
          </a:bodyPr>
          <a:lstStyle/>
          <a:p>
            <a:r>
              <a:rPr lang="it-IT" b="1" dirty="0"/>
              <a:t>Entrate </a:t>
            </a:r>
            <a:r>
              <a:rPr lang="it-IT" b="1" dirty="0" smtClean="0"/>
              <a:t>erariali </a:t>
            </a:r>
            <a:r>
              <a:rPr lang="it-IT" b="1" dirty="0"/>
              <a:t>circa 10 miliardi</a:t>
            </a:r>
          </a:p>
        </p:txBody>
      </p:sp>
      <p:cxnSp>
        <p:nvCxnSpPr>
          <p:cNvPr id="18" name="Connettore 1 17"/>
          <p:cNvCxnSpPr/>
          <p:nvPr/>
        </p:nvCxnSpPr>
        <p:spPr>
          <a:xfrm>
            <a:off x="2555776" y="1052736"/>
            <a:ext cx="1069268" cy="0"/>
          </a:xfrm>
          <a:prstGeom prst="line">
            <a:avLst/>
          </a:prstGeom>
          <a:ln w="25400" cmpd="dbl">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6" name="CasellaDiTesto 5"/>
          <p:cNvSpPr txBox="1"/>
          <p:nvPr/>
        </p:nvSpPr>
        <p:spPr>
          <a:xfrm>
            <a:off x="611560" y="764704"/>
            <a:ext cx="1910395" cy="369332"/>
          </a:xfrm>
          <a:prstGeom prst="rect">
            <a:avLst/>
          </a:prstGeom>
          <a:noFill/>
        </p:spPr>
        <p:txBody>
          <a:bodyPr wrap="none" rtlCol="0">
            <a:spAutoFit/>
          </a:bodyPr>
          <a:lstStyle/>
          <a:p>
            <a:r>
              <a:rPr lang="it-IT" b="1" dirty="0" smtClean="0">
                <a:solidFill>
                  <a:schemeClr val="tx2">
                    <a:lumMod val="50000"/>
                  </a:schemeClr>
                </a:solidFill>
              </a:rPr>
              <a:t>Soglia Diagnostica</a:t>
            </a:r>
            <a:endParaRPr lang="it-IT" b="1" dirty="0">
              <a:solidFill>
                <a:schemeClr val="tx2">
                  <a:lumMod val="50000"/>
                </a:schemeClr>
              </a:solidFill>
            </a:endParaRPr>
          </a:p>
        </p:txBody>
      </p:sp>
      <p:sp>
        <p:nvSpPr>
          <p:cNvPr id="16" name="CasellaDiTesto 15"/>
          <p:cNvSpPr txBox="1"/>
          <p:nvPr/>
        </p:nvSpPr>
        <p:spPr>
          <a:xfrm>
            <a:off x="6156639" y="2315195"/>
            <a:ext cx="2519817" cy="2769989"/>
          </a:xfrm>
          <a:prstGeom prst="rect">
            <a:avLst/>
          </a:prstGeom>
          <a:blipFill>
            <a:blip r:embed="rId13"/>
            <a:tile tx="0" ty="0" sx="100000" sy="100000" flip="none" algn="tl"/>
          </a:blipFill>
        </p:spPr>
        <p:txBody>
          <a:bodyPr wrap="square" rtlCol="0">
            <a:spAutoFit/>
          </a:bodyPr>
          <a:lstStyle/>
          <a:p>
            <a:pPr lvl="0" algn="just">
              <a:lnSpc>
                <a:spcPct val="145000"/>
              </a:lnSpc>
              <a:buClr>
                <a:srgbClr val="FF0000"/>
              </a:buClr>
              <a:defRPr/>
            </a:pPr>
            <a:r>
              <a:rPr lang="it-IT" sz="1200" b="1" dirty="0"/>
              <a:t>l</a:t>
            </a:r>
            <a:r>
              <a:rPr lang="it-IT" sz="1200" dirty="0"/>
              <a:t>a maggior parte del peso della cattiva salute </a:t>
            </a:r>
            <a:r>
              <a:rPr lang="it-IT" sz="1200" dirty="0" smtClean="0"/>
              <a:t> deriva </a:t>
            </a:r>
            <a:r>
              <a:rPr lang="it-IT" sz="1200" dirty="0"/>
              <a:t>da una massa </a:t>
            </a:r>
            <a:r>
              <a:rPr lang="it-IT" sz="1200" dirty="0" smtClean="0"/>
              <a:t>di quasi 4 milioni a rischio (in base ai punteggi CPGI), che si collocano</a:t>
            </a:r>
            <a:r>
              <a:rPr lang="it-IT" sz="1200" b="1" dirty="0" smtClean="0">
                <a:solidFill>
                  <a:srgbClr val="FFFF00"/>
                </a:solidFill>
              </a:rPr>
              <a:t>,</a:t>
            </a:r>
            <a:r>
              <a:rPr lang="it-IT" sz="1200" dirty="0" smtClean="0"/>
              <a:t> al di sotto della soglia diagnostica del DGA.  I costi  (diretti, indiretti, ma soprattutto gli intangibili) vanno ben oltre quelli di natura pubblica (peraltro calcolati in modo superficiale). </a:t>
            </a:r>
          </a:p>
          <a:p>
            <a:pPr lvl="0">
              <a:lnSpc>
                <a:spcPct val="145000"/>
              </a:lnSpc>
              <a:buClr>
                <a:srgbClr val="FF0000"/>
              </a:buClr>
              <a:defRPr/>
            </a:pPr>
            <a:r>
              <a:rPr lang="it-IT" altLang="it-IT" sz="1200" dirty="0" smtClean="0">
                <a:solidFill>
                  <a:prstClr val="black"/>
                </a:solidFill>
              </a:rPr>
              <a:t> </a:t>
            </a:r>
            <a:endParaRPr lang="it-IT" altLang="it-IT" sz="1200" dirty="0">
              <a:solidFill>
                <a:prstClr val="black"/>
              </a:solidFill>
            </a:endParaRPr>
          </a:p>
        </p:txBody>
      </p:sp>
      <p:cxnSp>
        <p:nvCxnSpPr>
          <p:cNvPr id="9" name="Connettore 1 8"/>
          <p:cNvCxnSpPr/>
          <p:nvPr/>
        </p:nvCxnSpPr>
        <p:spPr>
          <a:xfrm>
            <a:off x="1360218" y="2276872"/>
            <a:ext cx="364383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02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p:cNvSpPr/>
          <p:nvPr/>
        </p:nvSpPr>
        <p:spPr>
          <a:xfrm>
            <a:off x="4283968" y="4386808"/>
            <a:ext cx="576064"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0623"/>
            <a:ext cx="8568951" cy="3974441"/>
          </a:xfrm>
          <a:prstGeom prst="rect">
            <a:avLst/>
          </a:prstGeom>
        </p:spPr>
      </p:pic>
      <p:sp>
        <p:nvSpPr>
          <p:cNvPr id="2" name="CasellaDiTesto 1"/>
          <p:cNvSpPr txBox="1"/>
          <p:nvPr/>
        </p:nvSpPr>
        <p:spPr>
          <a:xfrm>
            <a:off x="2771800" y="548680"/>
            <a:ext cx="3750963" cy="369332"/>
          </a:xfrm>
          <a:prstGeom prst="rect">
            <a:avLst/>
          </a:prstGeom>
          <a:noFill/>
        </p:spPr>
        <p:txBody>
          <a:bodyPr wrap="none" rtlCol="0">
            <a:spAutoFit/>
          </a:bodyPr>
          <a:lstStyle/>
          <a:p>
            <a:r>
              <a:rPr lang="it-IT" dirty="0" smtClean="0">
                <a:solidFill>
                  <a:srgbClr val="FF0000"/>
                </a:solidFill>
              </a:rPr>
              <a:t>Rischio</a:t>
            </a:r>
            <a:r>
              <a:rPr lang="it-IT" dirty="0" smtClean="0"/>
              <a:t> basso</a:t>
            </a:r>
            <a:r>
              <a:rPr lang="it-IT" dirty="0" smtClean="0">
                <a:sym typeface="Wingdings"/>
              </a:rPr>
              <a:t>  moderato</a:t>
            </a:r>
            <a:r>
              <a:rPr lang="it-IT" dirty="0">
                <a:sym typeface="Wingdings"/>
              </a:rPr>
              <a:t>  </a:t>
            </a:r>
            <a:r>
              <a:rPr lang="it-IT" dirty="0" smtClean="0">
                <a:sym typeface="Wingdings"/>
              </a:rPr>
              <a:t>elevato</a:t>
            </a:r>
            <a:endParaRPr lang="it-IT" dirty="0"/>
          </a:p>
        </p:txBody>
      </p:sp>
      <p:sp>
        <p:nvSpPr>
          <p:cNvPr id="7" name="CasellaDiTesto 6"/>
          <p:cNvSpPr txBox="1"/>
          <p:nvPr/>
        </p:nvSpPr>
        <p:spPr>
          <a:xfrm>
            <a:off x="1703039" y="1681063"/>
            <a:ext cx="636713" cy="307777"/>
          </a:xfrm>
          <a:prstGeom prst="rect">
            <a:avLst/>
          </a:prstGeom>
          <a:noFill/>
        </p:spPr>
        <p:txBody>
          <a:bodyPr wrap="none" rtlCol="0">
            <a:spAutoFit/>
          </a:bodyPr>
          <a:lstStyle/>
          <a:p>
            <a:r>
              <a:rPr lang="it-IT" sz="1400" b="1" i="1" dirty="0" smtClean="0">
                <a:solidFill>
                  <a:schemeClr val="tx2">
                    <a:lumMod val="75000"/>
                  </a:schemeClr>
                </a:solidFill>
              </a:rPr>
              <a:t>76,%5</a:t>
            </a:r>
            <a:endParaRPr lang="it-IT" sz="1400" b="1" i="1" dirty="0">
              <a:solidFill>
                <a:schemeClr val="tx2">
                  <a:lumMod val="75000"/>
                </a:schemeClr>
              </a:solidFill>
            </a:endParaRPr>
          </a:p>
        </p:txBody>
      </p:sp>
      <p:sp>
        <p:nvSpPr>
          <p:cNvPr id="8" name="CasellaDiTesto 7"/>
          <p:cNvSpPr txBox="1"/>
          <p:nvPr/>
        </p:nvSpPr>
        <p:spPr>
          <a:xfrm>
            <a:off x="4583359" y="1753071"/>
            <a:ext cx="636713" cy="307777"/>
          </a:xfrm>
          <a:prstGeom prst="rect">
            <a:avLst/>
          </a:prstGeom>
          <a:noFill/>
        </p:spPr>
        <p:txBody>
          <a:bodyPr wrap="none" rtlCol="0">
            <a:spAutoFit/>
          </a:bodyPr>
          <a:lstStyle/>
          <a:p>
            <a:r>
              <a:rPr lang="it-IT" sz="1400" b="1" i="1" dirty="0" smtClean="0">
                <a:solidFill>
                  <a:schemeClr val="accent1">
                    <a:lumMod val="75000"/>
                  </a:schemeClr>
                </a:solidFill>
              </a:rPr>
              <a:t>23,5%</a:t>
            </a:r>
            <a:endParaRPr lang="it-IT" sz="1400" b="1" i="1" dirty="0">
              <a:solidFill>
                <a:schemeClr val="accent1">
                  <a:lumMod val="75000"/>
                </a:schemeClr>
              </a:solidFill>
            </a:endParaRPr>
          </a:p>
        </p:txBody>
      </p:sp>
      <p:sp>
        <p:nvSpPr>
          <p:cNvPr id="11" name="CasellaDiTesto 10"/>
          <p:cNvSpPr txBox="1"/>
          <p:nvPr/>
        </p:nvSpPr>
        <p:spPr>
          <a:xfrm>
            <a:off x="7193347" y="1753071"/>
            <a:ext cx="763029" cy="307777"/>
          </a:xfrm>
          <a:prstGeom prst="rect">
            <a:avLst/>
          </a:prstGeom>
          <a:noFill/>
        </p:spPr>
        <p:txBody>
          <a:bodyPr wrap="none" rtlCol="0">
            <a:spAutoFit/>
          </a:bodyPr>
          <a:lstStyle/>
          <a:p>
            <a:r>
              <a:rPr lang="it-IT" sz="1400" b="1" i="1" dirty="0" smtClean="0">
                <a:solidFill>
                  <a:schemeClr val="accent1">
                    <a:lumMod val="75000"/>
                  </a:schemeClr>
                </a:solidFill>
              </a:rPr>
              <a:t>O,5,-3%</a:t>
            </a:r>
            <a:endParaRPr lang="it-IT" sz="1400" b="1" i="1" dirty="0">
              <a:solidFill>
                <a:schemeClr val="accent1">
                  <a:lumMod val="75000"/>
                </a:schemeClr>
              </a:solidFill>
            </a:endParaRPr>
          </a:p>
        </p:txBody>
      </p:sp>
      <p:graphicFrame>
        <p:nvGraphicFramePr>
          <p:cNvPr id="12" name="Diagramma 11"/>
          <p:cNvGraphicFramePr/>
          <p:nvPr>
            <p:extLst>
              <p:ext uri="{D42A27DB-BD31-4B8C-83A1-F6EECF244321}">
                <p14:modId xmlns:p14="http://schemas.microsoft.com/office/powerpoint/2010/main" val="1062435913"/>
              </p:ext>
            </p:extLst>
          </p:nvPr>
        </p:nvGraphicFramePr>
        <p:xfrm>
          <a:off x="1907704" y="4005064"/>
          <a:ext cx="5112568" cy="2808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8981" y="6137101"/>
            <a:ext cx="26574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1979712" y="5085184"/>
            <a:ext cx="1063496" cy="646331"/>
          </a:xfrm>
          <a:prstGeom prst="rect">
            <a:avLst/>
          </a:prstGeom>
          <a:noFill/>
        </p:spPr>
        <p:txBody>
          <a:bodyPr wrap="none" rtlCol="0">
            <a:spAutoFit/>
          </a:bodyPr>
          <a:lstStyle/>
          <a:p>
            <a:pPr algn="ctr"/>
            <a:r>
              <a:rPr lang="it-IT" b="1" i="1" dirty="0" smtClean="0">
                <a:solidFill>
                  <a:srgbClr val="FF0000"/>
                </a:solidFill>
              </a:rPr>
              <a:t>Fasi</a:t>
            </a:r>
          </a:p>
          <a:p>
            <a:pPr algn="ctr"/>
            <a:r>
              <a:rPr lang="it-IT" b="1" i="1" dirty="0" smtClean="0">
                <a:solidFill>
                  <a:srgbClr val="FF0000"/>
                </a:solidFill>
              </a:rPr>
              <a:t>evolutive</a:t>
            </a:r>
            <a:endParaRPr lang="it-IT" b="1" i="1" dirty="0">
              <a:solidFill>
                <a:srgbClr val="FF0000"/>
              </a:solidFill>
            </a:endParaRPr>
          </a:p>
        </p:txBody>
      </p:sp>
    </p:spTree>
    <p:extLst>
      <p:ext uri="{BB962C8B-B14F-4D97-AF65-F5344CB8AC3E}">
        <p14:creationId xmlns:p14="http://schemas.microsoft.com/office/powerpoint/2010/main" val="116405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468313" y="-27384"/>
            <a:ext cx="80772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it-IT" altLang="it-IT" sz="2400" b="1" dirty="0" smtClean="0">
                <a:solidFill>
                  <a:srgbClr val="0000FF"/>
                </a:solidFill>
                <a:latin typeface="Arial" charset="0"/>
              </a:rPr>
              <a:t>Gioco responsabile?</a:t>
            </a:r>
            <a:endParaRPr lang="it-IT" altLang="it-IT" sz="2400" b="1" dirty="0">
              <a:solidFill>
                <a:srgbClr val="0000FF"/>
              </a:solidFill>
              <a:latin typeface="Arial" charset="0"/>
            </a:endParaRPr>
          </a:p>
        </p:txBody>
      </p:sp>
      <p:sp>
        <p:nvSpPr>
          <p:cNvPr id="52228" name="Text Box 4"/>
          <p:cNvSpPr txBox="1">
            <a:spLocks noChangeArrowheads="1"/>
          </p:cNvSpPr>
          <p:nvPr/>
        </p:nvSpPr>
        <p:spPr bwMode="auto">
          <a:xfrm>
            <a:off x="107504" y="3347559"/>
            <a:ext cx="9144000" cy="30346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400" u="sng" dirty="0" smtClean="0">
                <a:solidFill>
                  <a:prstClr val="black"/>
                </a:solidFill>
              </a:rPr>
              <a:t>I </a:t>
            </a:r>
            <a:r>
              <a:rPr lang="it-IT" sz="2400" u="sng" dirty="0">
                <a:solidFill>
                  <a:prstClr val="black"/>
                </a:solidFill>
              </a:rPr>
              <a:t>limiti ottimali per partecipare al gioco d'azzardo con basso rischio di danno sono tre e vanno soddisfatti tutti e tre</a:t>
            </a:r>
            <a:r>
              <a:rPr lang="it-IT" sz="2400" u="sng" dirty="0" smtClean="0">
                <a:solidFill>
                  <a:prstClr val="black"/>
                </a:solidFill>
              </a:rPr>
              <a:t>:</a:t>
            </a:r>
          </a:p>
          <a:p>
            <a:endParaRPr lang="it-IT" sz="2400" u="sng" dirty="0">
              <a:solidFill>
                <a:prstClr val="black"/>
              </a:solidFill>
            </a:endParaRPr>
          </a:p>
          <a:p>
            <a:pPr marL="457200" indent="-457200">
              <a:buFont typeface="+mj-lt"/>
              <a:buAutoNum type="arabicPeriod"/>
            </a:pPr>
            <a:r>
              <a:rPr lang="it-IT" sz="2400" b="1" u="sng" dirty="0">
                <a:solidFill>
                  <a:srgbClr val="002060"/>
                </a:solidFill>
              </a:rPr>
              <a:t>Non giocare d'azzardo </a:t>
            </a:r>
            <a:r>
              <a:rPr lang="it-IT" sz="2400" b="1" u="sng" dirty="0" err="1">
                <a:solidFill>
                  <a:srgbClr val="002060"/>
                </a:solidFill>
              </a:rPr>
              <a:t>piu</a:t>
            </a:r>
            <a:r>
              <a:rPr lang="it-IT" sz="2400" b="1" u="sng" dirty="0">
                <a:solidFill>
                  <a:srgbClr val="002060"/>
                </a:solidFill>
              </a:rPr>
              <a:t>̀ di due-tre volte al mese.</a:t>
            </a:r>
          </a:p>
          <a:p>
            <a:pPr marL="457200" indent="-457200">
              <a:buFont typeface="+mj-lt"/>
              <a:buAutoNum type="arabicPeriod"/>
            </a:pPr>
            <a:r>
              <a:rPr lang="it-IT" sz="2400" b="1" u="sng" dirty="0">
                <a:solidFill>
                  <a:srgbClr val="002060"/>
                </a:solidFill>
              </a:rPr>
              <a:t>Giocare al massimo l'1% del proprio reddito mensile.</a:t>
            </a:r>
          </a:p>
          <a:p>
            <a:pPr marL="457200" indent="-457200">
              <a:buFont typeface="+mj-lt"/>
              <a:buAutoNum type="arabicPeriod"/>
            </a:pPr>
            <a:r>
              <a:rPr lang="it-IT" sz="2400" b="1" u="sng" dirty="0">
                <a:solidFill>
                  <a:srgbClr val="002060"/>
                </a:solidFill>
              </a:rPr>
              <a:t>Qualunque sia il reddito individuale, non giocare in un anno </a:t>
            </a:r>
            <a:r>
              <a:rPr lang="it-IT" sz="2400" b="1" u="sng" dirty="0" err="1">
                <a:solidFill>
                  <a:srgbClr val="002060"/>
                </a:solidFill>
              </a:rPr>
              <a:t>piu</a:t>
            </a:r>
            <a:r>
              <a:rPr lang="it-IT" sz="2400" b="1" u="sng" dirty="0">
                <a:solidFill>
                  <a:srgbClr val="002060"/>
                </a:solidFill>
              </a:rPr>
              <a:t>̀ di 500-1000 dollari.</a:t>
            </a:r>
          </a:p>
          <a:p>
            <a:pPr>
              <a:lnSpc>
                <a:spcPct val="145000"/>
              </a:lnSpc>
              <a:buClr>
                <a:srgbClr val="FF0000"/>
              </a:buClr>
              <a:buFont typeface="Wingdings" pitchFamily="2" charset="2"/>
              <a:buChar char="q"/>
              <a:defRPr/>
            </a:pPr>
            <a:endParaRPr lang="it-IT" altLang="it-IT" sz="1600" dirty="0">
              <a:solidFill>
                <a:prstClr val="black"/>
              </a:solidFill>
              <a:effectLst>
                <a:outerShdw blurRad="38100" dist="38100" dir="2700000" algn="tl">
                  <a:srgbClr val="C0C0C0"/>
                </a:outerShdw>
              </a:effectLst>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73832"/>
            <a:ext cx="2880320" cy="1919064"/>
          </a:xfrm>
          <a:prstGeom prst="rect">
            <a:avLst/>
          </a:prstGeom>
        </p:spPr>
      </p:pic>
      <p:sp>
        <p:nvSpPr>
          <p:cNvPr id="5" name="Rettangolo 4"/>
          <p:cNvSpPr/>
          <p:nvPr/>
        </p:nvSpPr>
        <p:spPr>
          <a:xfrm>
            <a:off x="2699792" y="440665"/>
            <a:ext cx="6444208" cy="1323439"/>
          </a:xfrm>
          <a:prstGeom prst="rect">
            <a:avLst/>
          </a:prstGeom>
        </p:spPr>
        <p:txBody>
          <a:bodyPr wrap="square">
            <a:spAutoFit/>
          </a:bodyPr>
          <a:lstStyle/>
          <a:p>
            <a:r>
              <a:rPr lang="it-IT" sz="1600" dirty="0">
                <a:solidFill>
                  <a:prstClr val="black"/>
                </a:solidFill>
              </a:rPr>
              <a:t>Uno studio </a:t>
            </a:r>
            <a:r>
              <a:rPr lang="it-IT" sz="1600" dirty="0" smtClean="0">
                <a:solidFill>
                  <a:prstClr val="black"/>
                </a:solidFill>
              </a:rPr>
              <a:t>canadese su </a:t>
            </a:r>
            <a:r>
              <a:rPr lang="it-IT" sz="1600" dirty="0">
                <a:solidFill>
                  <a:prstClr val="black"/>
                </a:solidFill>
              </a:rPr>
              <a:t>un campione </a:t>
            </a:r>
            <a:r>
              <a:rPr lang="it-IT" sz="1600" u="sng" dirty="0">
                <a:solidFill>
                  <a:prstClr val="black"/>
                </a:solidFill>
              </a:rPr>
              <a:t>significativo</a:t>
            </a:r>
            <a:r>
              <a:rPr lang="it-IT" sz="1600" dirty="0">
                <a:solidFill>
                  <a:prstClr val="black"/>
                </a:solidFill>
              </a:rPr>
              <a:t>  di 19mila giocatori </a:t>
            </a:r>
            <a:r>
              <a:rPr lang="it-IT" sz="1600" dirty="0" smtClean="0">
                <a:solidFill>
                  <a:prstClr val="black"/>
                </a:solidFill>
              </a:rPr>
              <a:t>ha identificato </a:t>
            </a:r>
            <a:r>
              <a:rPr lang="it-IT" sz="1600" dirty="0">
                <a:solidFill>
                  <a:prstClr val="black"/>
                </a:solidFill>
              </a:rPr>
              <a:t>i limiti che definiscono  una pratica di  gioco d'azzardo a basso rischio di </a:t>
            </a:r>
            <a:r>
              <a:rPr lang="it-IT" sz="1600" dirty="0" smtClean="0">
                <a:solidFill>
                  <a:prstClr val="black"/>
                </a:solidFill>
              </a:rPr>
              <a:t>danno. </a:t>
            </a:r>
            <a:r>
              <a:rPr lang="it-IT" sz="1600" dirty="0">
                <a:solidFill>
                  <a:prstClr val="black"/>
                </a:solidFill>
              </a:rPr>
              <a:t>Secondo lo studio  il danno cresce in funzione di quanto </a:t>
            </a:r>
            <a:r>
              <a:rPr lang="it-IT" sz="1600" dirty="0" err="1">
                <a:solidFill>
                  <a:prstClr val="black"/>
                </a:solidFill>
              </a:rPr>
              <a:t>piu</a:t>
            </a:r>
            <a:r>
              <a:rPr lang="it-IT" sz="1600" dirty="0">
                <a:solidFill>
                  <a:prstClr val="black"/>
                </a:solidFill>
              </a:rPr>
              <a:t>̀ frequentemente si gioca d'azzardo e quanto </a:t>
            </a:r>
            <a:r>
              <a:rPr lang="it-IT" sz="1600" dirty="0" err="1">
                <a:solidFill>
                  <a:prstClr val="black"/>
                </a:solidFill>
              </a:rPr>
              <a:t>piu</a:t>
            </a:r>
            <a:r>
              <a:rPr lang="it-IT" sz="1600" dirty="0">
                <a:solidFill>
                  <a:prstClr val="black"/>
                </a:solidFill>
              </a:rPr>
              <a:t>̀ denaro si gioca</a:t>
            </a:r>
            <a:r>
              <a:rPr lang="it-IT" sz="1600" dirty="0" smtClean="0">
                <a:solidFill>
                  <a:prstClr val="black"/>
                </a:solidFill>
              </a:rPr>
              <a:t>.</a:t>
            </a:r>
          </a:p>
          <a:p>
            <a:r>
              <a:rPr lang="it-IT" sz="1600" dirty="0">
                <a:solidFill>
                  <a:prstClr val="black"/>
                </a:solidFill>
              </a:rPr>
              <a:t> </a:t>
            </a:r>
            <a:r>
              <a:rPr lang="it-IT" sz="1600" dirty="0" smtClean="0">
                <a:solidFill>
                  <a:prstClr val="black"/>
                </a:solidFill>
              </a:rPr>
              <a:t>				</a:t>
            </a:r>
            <a:r>
              <a:rPr lang="it-IT" sz="1200" b="1" dirty="0" smtClean="0">
                <a:solidFill>
                  <a:srgbClr val="FF0000"/>
                </a:solidFill>
              </a:rPr>
              <a:t>(</a:t>
            </a:r>
            <a:r>
              <a:rPr lang="it-IT" sz="1200" b="1" i="1" dirty="0" err="1">
                <a:solidFill>
                  <a:srgbClr val="FF0000"/>
                </a:solidFill>
              </a:rPr>
              <a:t>Currie</a:t>
            </a:r>
            <a:r>
              <a:rPr lang="it-IT" sz="1200" b="1" i="1" dirty="0">
                <a:solidFill>
                  <a:srgbClr val="FF0000"/>
                </a:solidFill>
              </a:rPr>
              <a:t> et Al. </a:t>
            </a:r>
            <a:r>
              <a:rPr lang="it-IT" sz="1200" b="1" i="1" dirty="0" err="1">
                <a:solidFill>
                  <a:srgbClr val="FF0000"/>
                </a:solidFill>
              </a:rPr>
              <a:t>Addiction</a:t>
            </a:r>
            <a:r>
              <a:rPr lang="it-IT" sz="1200" b="1" i="1" dirty="0">
                <a:solidFill>
                  <a:srgbClr val="FF0000"/>
                </a:solidFill>
              </a:rPr>
              <a:t>, 101, 2006)</a:t>
            </a:r>
            <a:r>
              <a:rPr lang="it-IT" sz="1600" dirty="0">
                <a:solidFill>
                  <a:prstClr val="black"/>
                </a:solidFill>
              </a:rPr>
              <a:t> </a:t>
            </a:r>
          </a:p>
        </p:txBody>
      </p:sp>
    </p:spTree>
    <p:extLst>
      <p:ext uri="{BB962C8B-B14F-4D97-AF65-F5344CB8AC3E}">
        <p14:creationId xmlns:p14="http://schemas.microsoft.com/office/powerpoint/2010/main" val="415377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1600" y="-99392"/>
            <a:ext cx="7092280" cy="432048"/>
          </a:xfrm>
        </p:spPr>
        <p:txBody>
          <a:bodyPr>
            <a:normAutofit/>
          </a:bodyPr>
          <a:lstStyle/>
          <a:p>
            <a:r>
              <a:rPr lang="it-IT" sz="2000" b="1" dirty="0" smtClean="0">
                <a:solidFill>
                  <a:schemeClr val="accent1"/>
                </a:solidFill>
                <a:latin typeface="Arial Black" pitchFamily="34" charset="0"/>
              </a:rPr>
              <a:t>Fattori di rischio di avanzamento nel </a:t>
            </a:r>
            <a:r>
              <a:rPr lang="it-IT" sz="2000" b="1" dirty="0" err="1" smtClean="0">
                <a:solidFill>
                  <a:schemeClr val="accent1"/>
                </a:solidFill>
                <a:latin typeface="Arial Black" pitchFamily="34" charset="0"/>
              </a:rPr>
              <a:t>continnum</a:t>
            </a:r>
            <a:endParaRPr lang="it-IT" dirty="0">
              <a:solidFill>
                <a:schemeClr val="accent1"/>
              </a:solidFill>
            </a:endParaRPr>
          </a:p>
        </p:txBody>
      </p:sp>
      <p:sp>
        <p:nvSpPr>
          <p:cNvPr id="4" name="Sottotitolo 3"/>
          <p:cNvSpPr>
            <a:spLocks noGrp="1"/>
          </p:cNvSpPr>
          <p:nvPr>
            <p:ph type="subTitle" idx="1"/>
          </p:nvPr>
        </p:nvSpPr>
        <p:spPr>
          <a:xfrm>
            <a:off x="539552" y="188640"/>
            <a:ext cx="7848872" cy="5616624"/>
          </a:xfrm>
        </p:spPr>
        <p:txBody>
          <a:bodyPr>
            <a:noAutofit/>
          </a:bodyPr>
          <a:lstStyle/>
          <a:p>
            <a:pPr algn="l" fontAlgn="base">
              <a:lnSpc>
                <a:spcPct val="150000"/>
              </a:lnSpc>
              <a:spcBef>
                <a:spcPct val="0"/>
              </a:spcBef>
              <a:spcAft>
                <a:spcPct val="0"/>
              </a:spcAft>
            </a:pPr>
            <a:r>
              <a:rPr lang="it-IT" altLang="it-IT" sz="1400" b="1" dirty="0" smtClean="0">
                <a:solidFill>
                  <a:srgbClr val="FF0000"/>
                </a:solidFill>
                <a:latin typeface="Times New Roman" panose="02020603050405020304" pitchFamily="18" charset="0"/>
                <a:cs typeface="Times New Roman" panose="02020603050405020304" pitchFamily="18" charset="0"/>
              </a:rPr>
              <a:t>A-FATTORI SOCIODEMOGRAFICI ed E</a:t>
            </a:r>
            <a:r>
              <a:rPr lang="it-IT" altLang="it-IT" sz="1400" b="1" cap="all" dirty="0" smtClean="0">
                <a:solidFill>
                  <a:srgbClr val="FF0000"/>
                </a:solidFill>
                <a:latin typeface="Times New Roman" panose="02020603050405020304" pitchFamily="18" charset="0"/>
                <a:cs typeface="Times New Roman" panose="02020603050405020304" pitchFamily="18" charset="0"/>
              </a:rPr>
              <a:t>cologici</a:t>
            </a:r>
          </a:p>
          <a:p>
            <a:pPr marL="342900" indent="-342900" algn="l" fontAlgn="base">
              <a:lnSpc>
                <a:spcPct val="150000"/>
              </a:lnSpc>
              <a:spcBef>
                <a:spcPct val="0"/>
              </a:spcBef>
              <a:spcAft>
                <a:spcPct val="0"/>
              </a:spcAft>
              <a:buFont typeface="+mj-lt"/>
              <a:buAutoNum type="arabicPeriod"/>
            </a:pPr>
            <a:r>
              <a:rPr lang="it-IT" altLang="it-IT" sz="1400" b="1" dirty="0" smtClean="0">
                <a:solidFill>
                  <a:schemeClr val="tx1"/>
                </a:solidFill>
                <a:latin typeface="Times New Roman" panose="02020603050405020304" pitchFamily="18" charset="0"/>
                <a:cs typeface="Times New Roman" panose="02020603050405020304" pitchFamily="18" charset="0"/>
              </a:rPr>
              <a:t>Sesso Maschile – Età - varie fragilità (bassa cultura, basso reddito); esperienze precoci di maltrattamento, di abuso; separazioni, abbandoni, perdita dei genitori. </a:t>
            </a:r>
          </a:p>
          <a:p>
            <a:pPr marL="342900" indent="-342900" algn="l" fontAlgn="base">
              <a:lnSpc>
                <a:spcPct val="150000"/>
              </a:lnSpc>
              <a:spcBef>
                <a:spcPct val="0"/>
              </a:spcBef>
              <a:spcAft>
                <a:spcPct val="0"/>
              </a:spcAft>
              <a:buFont typeface="+mj-lt"/>
              <a:buAutoNum type="arabicPeriod"/>
            </a:pPr>
            <a:r>
              <a:rPr lang="it-IT" altLang="it-IT" sz="1400" b="1" dirty="0" smtClean="0">
                <a:solidFill>
                  <a:schemeClr val="tx1"/>
                </a:solidFill>
                <a:latin typeface="Times New Roman" panose="02020603050405020304" pitchFamily="18" charset="0"/>
                <a:cs typeface="Times New Roman" panose="02020603050405020304" pitchFamily="18" charset="0"/>
              </a:rPr>
              <a:t>Precoce esposizione a comportamenti di gioco.</a:t>
            </a:r>
          </a:p>
          <a:p>
            <a:pPr marL="342900" indent="-342900" algn="l" fontAlgn="base">
              <a:lnSpc>
                <a:spcPct val="150000"/>
              </a:lnSpc>
              <a:spcBef>
                <a:spcPct val="0"/>
              </a:spcBef>
              <a:spcAft>
                <a:spcPct val="0"/>
              </a:spcAft>
              <a:buFont typeface="+mj-lt"/>
              <a:buAutoNum type="arabicPeriod"/>
            </a:pPr>
            <a:r>
              <a:rPr lang="it-IT" altLang="it-IT" sz="1400" b="1" dirty="0" smtClean="0">
                <a:solidFill>
                  <a:schemeClr val="tx1"/>
                </a:solidFill>
                <a:latin typeface="Times New Roman" panose="02020603050405020304" pitchFamily="18" charset="0"/>
                <a:cs typeface="Times New Roman" panose="02020603050405020304" pitchFamily="18" charset="0"/>
              </a:rPr>
              <a:t>Precocità e livello </a:t>
            </a:r>
            <a:r>
              <a:rPr lang="it-IT" altLang="it-IT" sz="1400" b="1" dirty="0">
                <a:solidFill>
                  <a:schemeClr val="tx1"/>
                </a:solidFill>
                <a:latin typeface="Times New Roman" panose="02020603050405020304" pitchFamily="18" charset="0"/>
                <a:cs typeface="Times New Roman" panose="02020603050405020304" pitchFamily="18" charset="0"/>
              </a:rPr>
              <a:t>di frequentazione dei luoghi di gioco, frequenza delle giocate e quantità di </a:t>
            </a:r>
            <a:r>
              <a:rPr lang="it-IT" altLang="it-IT" sz="1400" b="1" dirty="0" smtClean="0">
                <a:solidFill>
                  <a:schemeClr val="tx1"/>
                </a:solidFill>
                <a:latin typeface="Times New Roman" panose="02020603050405020304" pitchFamily="18" charset="0"/>
                <a:cs typeface="Times New Roman" panose="02020603050405020304" pitchFamily="18" charset="0"/>
              </a:rPr>
              <a:t>denaro.</a:t>
            </a:r>
          </a:p>
          <a:p>
            <a:pPr marL="342900" indent="-342900" algn="l" fontAlgn="base">
              <a:lnSpc>
                <a:spcPct val="150000"/>
              </a:lnSpc>
              <a:spcBef>
                <a:spcPct val="0"/>
              </a:spcBef>
              <a:spcAft>
                <a:spcPct val="0"/>
              </a:spcAft>
              <a:buFont typeface="+mj-lt"/>
              <a:buAutoNum type="arabicPeriod"/>
            </a:pPr>
            <a:r>
              <a:rPr lang="it-IT" altLang="it-IT" sz="1400" b="1" dirty="0" smtClean="0">
                <a:solidFill>
                  <a:schemeClr val="tx1"/>
                </a:solidFill>
                <a:latin typeface="Times New Roman" panose="02020603050405020304" pitchFamily="18" charset="0"/>
                <a:cs typeface="Times New Roman" panose="02020603050405020304" pitchFamily="18" charset="0"/>
              </a:rPr>
              <a:t>Diffusione dell’offerta e strategie pubblicitarie.</a:t>
            </a:r>
          </a:p>
          <a:p>
            <a:pPr marL="342900" indent="-342900" algn="l" fontAlgn="base">
              <a:lnSpc>
                <a:spcPct val="150000"/>
              </a:lnSpc>
              <a:spcBef>
                <a:spcPct val="0"/>
              </a:spcBef>
              <a:spcAft>
                <a:spcPct val="0"/>
              </a:spcAft>
              <a:buFont typeface="+mj-lt"/>
              <a:buAutoNum type="arabicPeriod"/>
            </a:pPr>
            <a:r>
              <a:rPr lang="it-IT" sz="1400" b="1" dirty="0" smtClean="0">
                <a:solidFill>
                  <a:schemeClr val="tx1"/>
                </a:solidFill>
                <a:latin typeface="Times New Roman" panose="02020603050405020304" pitchFamily="18" charset="0"/>
                <a:cs typeface="Times New Roman" panose="02020603050405020304" pitchFamily="18" charset="0"/>
              </a:rPr>
              <a:t>Tipologie dei giochi: </a:t>
            </a:r>
            <a:r>
              <a:rPr lang="it-IT" sz="1400" b="1" dirty="0" err="1" smtClean="0">
                <a:solidFill>
                  <a:schemeClr val="tx1"/>
                </a:solidFill>
                <a:latin typeface="Times New Roman" panose="02020603050405020304" pitchFamily="18" charset="0"/>
                <a:cs typeface="Times New Roman" panose="02020603050405020304" pitchFamily="18" charset="0"/>
              </a:rPr>
              <a:t>piu</a:t>
            </a:r>
            <a:r>
              <a:rPr lang="it-IT" sz="1400" b="1" dirty="0" smtClean="0">
                <a:solidFill>
                  <a:schemeClr val="tx1"/>
                </a:solidFill>
                <a:latin typeface="Times New Roman" panose="02020603050405020304" pitchFamily="18" charset="0"/>
                <a:cs typeface="Times New Roman" panose="02020603050405020304" pitchFamily="18" charset="0"/>
              </a:rPr>
              <a:t>̀ </a:t>
            </a:r>
            <a:r>
              <a:rPr lang="it-IT" sz="1400" b="1" dirty="0">
                <a:solidFill>
                  <a:schemeClr val="tx1"/>
                </a:solidFill>
                <a:latin typeface="Times New Roman" panose="02020603050405020304" pitchFamily="18" charset="0"/>
                <a:cs typeface="Times New Roman" panose="02020603050405020304" pitchFamily="18" charset="0"/>
              </a:rPr>
              <a:t>pericolosi i giochi azzardo con </a:t>
            </a:r>
            <a:r>
              <a:rPr lang="it-IT" sz="1400" b="1" dirty="0" smtClean="0">
                <a:solidFill>
                  <a:schemeClr val="tx1"/>
                </a:solidFill>
                <a:latin typeface="Times New Roman" panose="02020603050405020304" pitchFamily="18" charset="0"/>
                <a:cs typeface="Times New Roman" panose="02020603050405020304" pitchFamily="18" charset="0"/>
              </a:rPr>
              <a:t>poste singole non onerose, ma </a:t>
            </a:r>
            <a:r>
              <a:rPr lang="it-IT" sz="1400" b="1" dirty="0" err="1" smtClean="0">
                <a:solidFill>
                  <a:schemeClr val="tx1"/>
                </a:solidFill>
                <a:latin typeface="Times New Roman" panose="02020603050405020304" pitchFamily="18" charset="0"/>
                <a:cs typeface="Times New Roman" panose="02020603050405020304" pitchFamily="18" charset="0"/>
              </a:rPr>
              <a:t>frquenti</a:t>
            </a:r>
            <a:r>
              <a:rPr lang="it-IT" sz="1400" b="1" dirty="0" smtClean="0">
                <a:solidFill>
                  <a:schemeClr val="tx1"/>
                </a:solidFill>
                <a:latin typeface="Times New Roman" panose="02020603050405020304" pitchFamily="18" charset="0"/>
                <a:cs typeface="Times New Roman" panose="02020603050405020304" pitchFamily="18" charset="0"/>
              </a:rPr>
              <a:t> e con esito immediato </a:t>
            </a:r>
            <a:r>
              <a:rPr lang="it-IT" sz="1400" b="1" dirty="0">
                <a:solidFill>
                  <a:schemeClr val="tx1"/>
                </a:solidFill>
                <a:latin typeface="Times New Roman" panose="02020603050405020304" pitchFamily="18" charset="0"/>
                <a:cs typeface="Times New Roman" panose="02020603050405020304" pitchFamily="18" charset="0"/>
              </a:rPr>
              <a:t>(quali ad esempio new slot, VLT, gratta e vinci, 10e lotto, giochi d'azzardo online</a:t>
            </a:r>
            <a:r>
              <a:rPr lang="it-IT" sz="1400" b="1" dirty="0" smtClean="0">
                <a:solidFill>
                  <a:schemeClr val="tx1"/>
                </a:solidFill>
                <a:latin typeface="Times New Roman" panose="02020603050405020304" pitchFamily="18" charset="0"/>
                <a:cs typeface="Times New Roman" panose="02020603050405020304" pitchFamily="18" charset="0"/>
              </a:rPr>
              <a:t>) e quelli che consentono singole poste importanti.  Gioco online</a:t>
            </a:r>
          </a:p>
          <a:p>
            <a:pPr marL="342900" indent="-342900" algn="l" fontAlgn="base">
              <a:lnSpc>
                <a:spcPct val="150000"/>
              </a:lnSpc>
              <a:spcBef>
                <a:spcPct val="0"/>
              </a:spcBef>
              <a:spcAft>
                <a:spcPct val="0"/>
              </a:spcAft>
              <a:buFont typeface="+mj-lt"/>
              <a:buAutoNum type="arabicPeriod"/>
            </a:pPr>
            <a:r>
              <a:rPr lang="it-IT" sz="1400" b="1" dirty="0" smtClean="0">
                <a:solidFill>
                  <a:schemeClr val="tx1"/>
                </a:solidFill>
                <a:latin typeface="Times New Roman" panose="02020603050405020304" pitchFamily="18" charset="0"/>
                <a:cs typeface="Times New Roman" panose="02020603050405020304" pitchFamily="18" charset="0"/>
              </a:rPr>
              <a:t>Relativa innocuità delle lotterie con esito differito. </a:t>
            </a:r>
            <a:endParaRPr lang="it-IT" altLang="it-IT" sz="1400" b="1" dirty="0" smtClean="0">
              <a:solidFill>
                <a:schemeClr val="tx1"/>
              </a:solidFill>
              <a:latin typeface="Times New Roman" panose="02020603050405020304" pitchFamily="18" charset="0"/>
              <a:cs typeface="Times New Roman" panose="02020603050405020304" pitchFamily="18" charset="0"/>
            </a:endParaRPr>
          </a:p>
          <a:p>
            <a:pPr algn="l" fontAlgn="base">
              <a:lnSpc>
                <a:spcPct val="150000"/>
              </a:lnSpc>
              <a:spcBef>
                <a:spcPct val="0"/>
              </a:spcBef>
              <a:spcAft>
                <a:spcPct val="0"/>
              </a:spcAft>
            </a:pPr>
            <a:r>
              <a:rPr lang="it-IT" altLang="it-IT" sz="1400" b="1" dirty="0" smtClean="0">
                <a:solidFill>
                  <a:srgbClr val="FF0000"/>
                </a:solidFill>
                <a:latin typeface="Times New Roman" panose="02020603050405020304" pitchFamily="18" charset="0"/>
                <a:cs typeface="Times New Roman" panose="02020603050405020304" pitchFamily="18" charset="0"/>
              </a:rPr>
              <a:t>B.VULNERABILITA’ GENETICA (Punteggio Poligenico) MODULAZIONE EPIGENETICA</a:t>
            </a:r>
          </a:p>
          <a:p>
            <a:pPr marL="342900" indent="-342900" algn="l" fontAlgn="base">
              <a:lnSpc>
                <a:spcPct val="150000"/>
              </a:lnSpc>
              <a:spcBef>
                <a:spcPct val="0"/>
              </a:spcBef>
              <a:spcAft>
                <a:spcPct val="0"/>
              </a:spcAft>
              <a:buFont typeface="+mj-lt"/>
              <a:buAutoNum type="arabicPeriod"/>
            </a:pPr>
            <a:r>
              <a:rPr lang="it-IT" altLang="it-IT" sz="1400" b="1" dirty="0" smtClean="0">
                <a:solidFill>
                  <a:schemeClr val="tx1"/>
                </a:solidFill>
                <a:latin typeface="Times New Roman" panose="02020603050405020304" pitchFamily="18" charset="0"/>
                <a:cs typeface="Times New Roman" panose="02020603050405020304" pitchFamily="18" charset="0"/>
              </a:rPr>
              <a:t>Varianti alleliche recettori D2 (deficit dei sistemi di </a:t>
            </a:r>
            <a:r>
              <a:rPr lang="it-IT" altLang="it-IT" sz="1400" b="1" dirty="0" err="1" smtClean="0">
                <a:solidFill>
                  <a:schemeClr val="tx1"/>
                </a:solidFill>
                <a:latin typeface="Times New Roman" panose="02020603050405020304" pitchFamily="18" charset="0"/>
                <a:cs typeface="Times New Roman" panose="02020603050405020304" pitchFamily="18" charset="0"/>
              </a:rPr>
              <a:t>reward</a:t>
            </a:r>
            <a:r>
              <a:rPr lang="it-IT" altLang="it-IT" sz="1400" b="1" dirty="0" smtClean="0">
                <a:solidFill>
                  <a:schemeClr val="tx1"/>
                </a:solidFill>
                <a:latin typeface="Times New Roman" panose="02020603050405020304" pitchFamily="18" charset="0"/>
                <a:cs typeface="Times New Roman" panose="02020603050405020304" pitchFamily="18" charset="0"/>
              </a:rPr>
              <a:t>)</a:t>
            </a:r>
          </a:p>
          <a:p>
            <a:pPr marL="342900" indent="-342900" algn="l" fontAlgn="base">
              <a:lnSpc>
                <a:spcPct val="150000"/>
              </a:lnSpc>
              <a:spcBef>
                <a:spcPct val="0"/>
              </a:spcBef>
              <a:spcAft>
                <a:spcPct val="0"/>
              </a:spcAft>
              <a:buFont typeface="+mj-lt"/>
              <a:buAutoNum type="arabicPeriod"/>
            </a:pPr>
            <a:r>
              <a:rPr lang="it-IT" altLang="it-IT" sz="1400" b="1" dirty="0">
                <a:solidFill>
                  <a:schemeClr val="tx1"/>
                </a:solidFill>
                <a:latin typeface="Times New Roman" panose="02020603050405020304" pitchFamily="18" charset="0"/>
                <a:cs typeface="Times New Roman" panose="02020603050405020304" pitchFamily="18" charset="0"/>
              </a:rPr>
              <a:t>Varianti alleliche recettori </a:t>
            </a:r>
            <a:r>
              <a:rPr lang="it-IT" altLang="it-IT" sz="1400" b="1" dirty="0" smtClean="0">
                <a:solidFill>
                  <a:schemeClr val="tx1"/>
                </a:solidFill>
                <a:latin typeface="Times New Roman" panose="02020603050405020304" pitchFamily="18" charset="0"/>
                <a:cs typeface="Times New Roman" panose="02020603050405020304" pitchFamily="18" charset="0"/>
              </a:rPr>
              <a:t>5HT e SAT </a:t>
            </a:r>
            <a:r>
              <a:rPr lang="it-IT" altLang="it-IT" sz="1400" b="1" dirty="0">
                <a:solidFill>
                  <a:schemeClr val="tx1"/>
                </a:solidFill>
                <a:latin typeface="Times New Roman" panose="02020603050405020304" pitchFamily="18" charset="0"/>
                <a:cs typeface="Times New Roman" panose="02020603050405020304" pitchFamily="18" charset="0"/>
              </a:rPr>
              <a:t>(deficit dei </a:t>
            </a:r>
            <a:r>
              <a:rPr lang="it-IT" altLang="it-IT" sz="1400" b="1" dirty="0" smtClean="0">
                <a:solidFill>
                  <a:schemeClr val="tx1"/>
                </a:solidFill>
                <a:latin typeface="Times New Roman" panose="02020603050405020304" pitchFamily="18" charset="0"/>
                <a:cs typeface="Times New Roman" panose="02020603050405020304" pitchFamily="18" charset="0"/>
              </a:rPr>
              <a:t>meccanismi di controllo)</a:t>
            </a:r>
          </a:p>
          <a:p>
            <a:pPr marL="342900" indent="-342900" algn="l" fontAlgn="base">
              <a:lnSpc>
                <a:spcPct val="150000"/>
              </a:lnSpc>
              <a:spcBef>
                <a:spcPct val="0"/>
              </a:spcBef>
              <a:spcAft>
                <a:spcPct val="0"/>
              </a:spcAft>
              <a:buFont typeface="+mj-lt"/>
              <a:buAutoNum type="arabicPeriod"/>
            </a:pPr>
            <a:r>
              <a:rPr lang="it-IT" altLang="it-IT" sz="1400" b="1" dirty="0" err="1" smtClean="0">
                <a:solidFill>
                  <a:schemeClr val="tx1"/>
                </a:solidFill>
                <a:latin typeface="Times New Roman" panose="02020603050405020304" pitchFamily="18" charset="0"/>
                <a:cs typeface="Times New Roman" panose="02020603050405020304" pitchFamily="18" charset="0"/>
              </a:rPr>
              <a:t>Sensation</a:t>
            </a:r>
            <a:r>
              <a:rPr lang="it-IT" altLang="it-IT" sz="1400" b="1" dirty="0" smtClean="0">
                <a:solidFill>
                  <a:schemeClr val="tx1"/>
                </a:solidFill>
                <a:latin typeface="Times New Roman" panose="02020603050405020304" pitchFamily="18" charset="0"/>
                <a:cs typeface="Times New Roman" panose="02020603050405020304" pitchFamily="18" charset="0"/>
              </a:rPr>
              <a:t> </a:t>
            </a:r>
            <a:r>
              <a:rPr lang="it-IT" altLang="it-IT" sz="1400" b="1" dirty="0" err="1" smtClean="0">
                <a:solidFill>
                  <a:schemeClr val="tx1"/>
                </a:solidFill>
                <a:latin typeface="Times New Roman" panose="02020603050405020304" pitchFamily="18" charset="0"/>
                <a:cs typeface="Times New Roman" panose="02020603050405020304" pitchFamily="18" charset="0"/>
              </a:rPr>
              <a:t>Novelty</a:t>
            </a:r>
            <a:r>
              <a:rPr lang="it-IT" altLang="it-IT" sz="1400" b="1" dirty="0" smtClean="0">
                <a:solidFill>
                  <a:schemeClr val="tx1"/>
                </a:solidFill>
                <a:latin typeface="Times New Roman" panose="02020603050405020304" pitchFamily="18" charset="0"/>
                <a:cs typeface="Times New Roman" panose="02020603050405020304" pitchFamily="18" charset="0"/>
              </a:rPr>
              <a:t> </a:t>
            </a:r>
            <a:r>
              <a:rPr lang="it-IT" altLang="it-IT" sz="1400" b="1" dirty="0" err="1" smtClean="0">
                <a:solidFill>
                  <a:schemeClr val="tx1"/>
                </a:solidFill>
                <a:latin typeface="Times New Roman" panose="02020603050405020304" pitchFamily="18" charset="0"/>
                <a:cs typeface="Times New Roman" panose="02020603050405020304" pitchFamily="18" charset="0"/>
              </a:rPr>
              <a:t>seeking</a:t>
            </a:r>
            <a:r>
              <a:rPr lang="it-IT" altLang="it-IT" sz="1400" b="1" dirty="0" smtClean="0">
                <a:solidFill>
                  <a:schemeClr val="tx1"/>
                </a:solidFill>
                <a:latin typeface="Times New Roman" panose="02020603050405020304" pitchFamily="18" charset="0"/>
                <a:cs typeface="Times New Roman" panose="02020603050405020304" pitchFamily="18" charset="0"/>
              </a:rPr>
              <a:t>; </a:t>
            </a:r>
            <a:r>
              <a:rPr lang="it-IT" altLang="it-IT" sz="1400" b="1" dirty="0" err="1" smtClean="0">
                <a:solidFill>
                  <a:schemeClr val="tx1"/>
                </a:solidFill>
                <a:latin typeface="Times New Roman" panose="02020603050405020304" pitchFamily="18" charset="0"/>
                <a:cs typeface="Times New Roman" panose="02020603050405020304" pitchFamily="18" charset="0"/>
              </a:rPr>
              <a:t>harm</a:t>
            </a:r>
            <a:r>
              <a:rPr lang="it-IT" altLang="it-IT" sz="1400" b="1" dirty="0" smtClean="0">
                <a:solidFill>
                  <a:schemeClr val="tx1"/>
                </a:solidFill>
                <a:latin typeface="Times New Roman" panose="02020603050405020304" pitchFamily="18" charset="0"/>
                <a:cs typeface="Times New Roman" panose="02020603050405020304" pitchFamily="18" charset="0"/>
              </a:rPr>
              <a:t> </a:t>
            </a:r>
            <a:r>
              <a:rPr lang="it-IT" altLang="it-IT" sz="1400" b="1" dirty="0" err="1" smtClean="0">
                <a:solidFill>
                  <a:schemeClr val="tx1"/>
                </a:solidFill>
                <a:latin typeface="Times New Roman" panose="02020603050405020304" pitchFamily="18" charset="0"/>
                <a:cs typeface="Times New Roman" panose="02020603050405020304" pitchFamily="18" charset="0"/>
              </a:rPr>
              <a:t>avoidance</a:t>
            </a:r>
            <a:r>
              <a:rPr lang="it-IT" altLang="it-IT" sz="1400" b="1" dirty="0" smtClean="0">
                <a:solidFill>
                  <a:schemeClr val="tx1"/>
                </a:solidFill>
                <a:latin typeface="Times New Roman" panose="02020603050405020304" pitchFamily="18" charset="0"/>
                <a:cs typeface="Times New Roman" panose="02020603050405020304" pitchFamily="18" charset="0"/>
              </a:rPr>
              <a:t>; impulsività; intolleranza alla noia</a:t>
            </a:r>
          </a:p>
          <a:p>
            <a:pPr marL="342900" indent="-342900" algn="l" fontAlgn="base">
              <a:lnSpc>
                <a:spcPct val="150000"/>
              </a:lnSpc>
              <a:spcBef>
                <a:spcPct val="0"/>
              </a:spcBef>
              <a:spcAft>
                <a:spcPct val="0"/>
              </a:spcAft>
              <a:buFont typeface="+mj-lt"/>
              <a:buAutoNum type="arabicPeriod"/>
            </a:pPr>
            <a:r>
              <a:rPr lang="it-IT" altLang="it-IT" sz="1400" b="1" dirty="0" smtClean="0">
                <a:solidFill>
                  <a:schemeClr val="tx1"/>
                </a:solidFill>
                <a:latin typeface="Times New Roman" panose="02020603050405020304" pitchFamily="18" charset="0"/>
                <a:cs typeface="Times New Roman" panose="02020603050405020304" pitchFamily="18" charset="0"/>
              </a:rPr>
              <a:t>Ipofunzione del lobo frontale; CCA; CCP; Insula</a:t>
            </a:r>
            <a:endParaRPr lang="it-IT" altLang="it-IT" sz="1400" b="1" dirty="0">
              <a:solidFill>
                <a:schemeClr val="tx1"/>
              </a:solidFill>
              <a:latin typeface="Times New Roman" panose="02020603050405020304" pitchFamily="18" charset="0"/>
              <a:cs typeface="Times New Roman" panose="02020603050405020304" pitchFamily="18" charset="0"/>
            </a:endParaRPr>
          </a:p>
          <a:p>
            <a:pPr algn="l" fontAlgn="base">
              <a:lnSpc>
                <a:spcPct val="150000"/>
              </a:lnSpc>
              <a:spcBef>
                <a:spcPct val="0"/>
              </a:spcBef>
              <a:spcAft>
                <a:spcPct val="0"/>
              </a:spcAft>
            </a:pPr>
            <a:r>
              <a:rPr lang="it-IT" altLang="it-IT" sz="1400" b="1" dirty="0" smtClean="0">
                <a:solidFill>
                  <a:srgbClr val="FF0000"/>
                </a:solidFill>
                <a:latin typeface="Times New Roman" panose="02020603050405020304" pitchFamily="18" charset="0"/>
                <a:cs typeface="Times New Roman" panose="02020603050405020304" pitchFamily="18" charset="0"/>
              </a:rPr>
              <a:t>C.COMORBIDITA’</a:t>
            </a:r>
            <a:r>
              <a:rPr lang="it-IT" altLang="it-IT" sz="1400" b="1" dirty="0" smtClean="0">
                <a:solidFill>
                  <a:schemeClr val="tx1"/>
                </a:solidFill>
                <a:latin typeface="Times New Roman" panose="02020603050405020304" pitchFamily="18" charset="0"/>
                <a:cs typeface="Times New Roman" panose="02020603050405020304" pitchFamily="18" charset="0"/>
              </a:rPr>
              <a:t> (Disturbo da Uso di Sostanze e Alcol; Disturbi del Controllo degli Impulsi Disturbo dell’umore; Disturbi d’Ansia; Disturbi di Personalità)</a:t>
            </a:r>
            <a:endParaRPr lang="it-IT" altLang="it-IT"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02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96144" y="-27384"/>
            <a:ext cx="7092280" cy="432048"/>
          </a:xfrm>
        </p:spPr>
        <p:txBody>
          <a:bodyPr>
            <a:normAutofit/>
          </a:bodyPr>
          <a:lstStyle/>
          <a:p>
            <a:r>
              <a:rPr lang="it-IT" sz="2000" b="1" dirty="0" smtClean="0">
                <a:solidFill>
                  <a:schemeClr val="accent1"/>
                </a:solidFill>
                <a:latin typeface="Arial Black" pitchFamily="34" charset="0"/>
              </a:rPr>
              <a:t>Focus sulle Distorsioni Cognitive</a:t>
            </a:r>
            <a:endParaRPr lang="it-IT" dirty="0">
              <a:solidFill>
                <a:schemeClr val="accent1"/>
              </a:solidFill>
            </a:endParaRPr>
          </a:p>
        </p:txBody>
      </p:sp>
      <p:sp>
        <p:nvSpPr>
          <p:cNvPr id="4" name="Sottotitolo 3"/>
          <p:cNvSpPr>
            <a:spLocks noGrp="1"/>
          </p:cNvSpPr>
          <p:nvPr>
            <p:ph type="subTitle" idx="1"/>
          </p:nvPr>
        </p:nvSpPr>
        <p:spPr>
          <a:xfrm>
            <a:off x="0" y="260648"/>
            <a:ext cx="9036496" cy="6408712"/>
          </a:xfrm>
        </p:spPr>
        <p:txBody>
          <a:bodyPr>
            <a:noAutofit/>
          </a:bodyPr>
          <a:lstStyle/>
          <a:p>
            <a:pPr algn="l" fontAlgn="base">
              <a:lnSpc>
                <a:spcPct val="150000"/>
              </a:lnSpc>
              <a:spcBef>
                <a:spcPct val="0"/>
              </a:spcBef>
              <a:spcAft>
                <a:spcPct val="0"/>
              </a:spcAft>
            </a:pPr>
            <a:r>
              <a:rPr lang="it-IT" sz="1600" b="1" dirty="0">
                <a:solidFill>
                  <a:schemeClr val="tx1"/>
                </a:solidFill>
                <a:latin typeface="Times New Roman" panose="02020603050405020304" pitchFamily="18" charset="0"/>
                <a:cs typeface="Times New Roman" panose="02020603050405020304" pitchFamily="18" charset="0"/>
              </a:rPr>
              <a:t>1.</a:t>
            </a:r>
            <a:r>
              <a:rPr lang="it-IT" sz="1600" b="1" dirty="0">
                <a:latin typeface="Times New Roman" panose="02020603050405020304" pitchFamily="18" charset="0"/>
                <a:cs typeface="Times New Roman" panose="02020603050405020304" pitchFamily="18" charset="0"/>
              </a:rPr>
              <a:t> </a:t>
            </a:r>
            <a:r>
              <a:rPr lang="it-IT" sz="1600" b="1" dirty="0">
                <a:solidFill>
                  <a:schemeClr val="tx1"/>
                </a:solidFill>
                <a:latin typeface="Times New Roman" panose="02020603050405020304" pitchFamily="18" charset="0"/>
                <a:cs typeface="Times New Roman" panose="02020603050405020304" pitchFamily="18" charset="0"/>
              </a:rPr>
              <a:t>Locus of control esterno o interno (giocatori attivi vs passivi) </a:t>
            </a:r>
            <a:endParaRPr lang="it-IT" sz="1600" b="1" dirty="0" smtClean="0">
              <a:solidFill>
                <a:schemeClr val="tx1"/>
              </a:solidFill>
              <a:latin typeface="Times New Roman" panose="02020603050405020304" pitchFamily="18" charset="0"/>
              <a:cs typeface="Times New Roman" panose="02020603050405020304" pitchFamily="18" charset="0"/>
            </a:endParaRPr>
          </a:p>
          <a:p>
            <a:pPr algn="l" fontAlgn="base">
              <a:lnSpc>
                <a:spcPct val="150000"/>
              </a:lnSpc>
              <a:spcBef>
                <a:spcPct val="0"/>
              </a:spcBef>
              <a:spcAft>
                <a:spcPct val="0"/>
              </a:spcAft>
            </a:pPr>
            <a:r>
              <a:rPr lang="it-IT" sz="1600" b="1" dirty="0" smtClean="0">
                <a:solidFill>
                  <a:schemeClr val="tx1"/>
                </a:solidFill>
                <a:latin typeface="Times New Roman" panose="02020603050405020304" pitchFamily="18" charset="0"/>
                <a:cs typeface="Times New Roman" panose="02020603050405020304" pitchFamily="18" charset="0"/>
              </a:rPr>
              <a:t>2. Illusioni </a:t>
            </a:r>
            <a:r>
              <a:rPr lang="it-IT" sz="1600" b="1" dirty="0">
                <a:solidFill>
                  <a:schemeClr val="tx1"/>
                </a:solidFill>
                <a:latin typeface="Times New Roman" panose="02020603050405020304" pitchFamily="18" charset="0"/>
                <a:cs typeface="Times New Roman" panose="02020603050405020304" pitchFamily="18" charset="0"/>
              </a:rPr>
              <a:t>di controllo  (Percezione di poter influenzare il risultato di un evento del tutto casuale </a:t>
            </a:r>
            <a:r>
              <a:rPr lang="it-IT" sz="1600" b="1" dirty="0" smtClean="0">
                <a:solidFill>
                  <a:schemeClr val="tx1"/>
                </a:solidFill>
                <a:latin typeface="Times New Roman" panose="02020603050405020304" pitchFamily="18" charset="0"/>
                <a:cs typeface="Times New Roman" panose="02020603050405020304" pitchFamily="18" charset="0"/>
              </a:rPr>
              <a:t>)</a:t>
            </a:r>
            <a:r>
              <a:rPr lang="it-IT" sz="1600" b="1" dirty="0">
                <a:solidFill>
                  <a:schemeClr val="tx1"/>
                </a:solidFill>
                <a:latin typeface="Times New Roman" panose="02020603050405020304" pitchFamily="18" charset="0"/>
                <a:cs typeface="Times New Roman" panose="02020603050405020304" pitchFamily="18" charset="0"/>
              </a:rPr>
              <a:t> </a:t>
            </a:r>
            <a:r>
              <a:rPr lang="it-IT" sz="1600" b="1" dirty="0" smtClean="0">
                <a:solidFill>
                  <a:schemeClr val="tx1"/>
                </a:solidFill>
                <a:latin typeface="Times New Roman" panose="02020603050405020304" pitchFamily="18" charset="0"/>
                <a:cs typeface="Times New Roman" panose="02020603050405020304" pitchFamily="18" charset="0"/>
              </a:rPr>
              <a:t>e poter </a:t>
            </a:r>
            <a:r>
              <a:rPr lang="it-IT" sz="1600" b="1" dirty="0">
                <a:solidFill>
                  <a:schemeClr val="tx1"/>
                </a:solidFill>
                <a:latin typeface="Times New Roman" panose="02020603050405020304" pitchFamily="18" charset="0"/>
                <a:cs typeface="Times New Roman" panose="02020603050405020304" pitchFamily="18" charset="0"/>
              </a:rPr>
              <a:t>controllare la fortuna</a:t>
            </a:r>
            <a:endParaRPr lang="it-IT" sz="1600" b="1" dirty="0" smtClean="0">
              <a:solidFill>
                <a:schemeClr val="tx1"/>
              </a:solidFill>
              <a:latin typeface="Times New Roman" panose="02020603050405020304" pitchFamily="18" charset="0"/>
              <a:cs typeface="Times New Roman" panose="02020603050405020304" pitchFamily="18" charset="0"/>
            </a:endParaRPr>
          </a:p>
          <a:p>
            <a:pPr algn="l" fontAlgn="base">
              <a:lnSpc>
                <a:spcPct val="150000"/>
              </a:lnSpc>
              <a:spcBef>
                <a:spcPct val="0"/>
              </a:spcBef>
              <a:spcAft>
                <a:spcPct val="0"/>
              </a:spcAft>
            </a:pPr>
            <a:r>
              <a:rPr lang="it-IT" sz="1600" b="1" dirty="0" smtClean="0">
                <a:solidFill>
                  <a:schemeClr val="tx1"/>
                </a:solidFill>
                <a:latin typeface="Times New Roman" panose="02020603050405020304" pitchFamily="18" charset="0"/>
                <a:cs typeface="Times New Roman" panose="02020603050405020304" pitchFamily="18" charset="0"/>
              </a:rPr>
              <a:t>4 .</a:t>
            </a:r>
            <a:r>
              <a:rPr lang="it-IT" sz="1600" b="1" dirty="0">
                <a:solidFill>
                  <a:schemeClr val="tx1"/>
                </a:solidFill>
                <a:latin typeface="Times New Roman" panose="02020603050405020304" pitchFamily="18" charset="0"/>
                <a:cs typeface="Times New Roman" panose="02020603050405020304" pitchFamily="18" charset="0"/>
              </a:rPr>
              <a:t> </a:t>
            </a:r>
            <a:r>
              <a:rPr lang="it-IT" sz="1600" b="1" dirty="0" smtClean="0">
                <a:solidFill>
                  <a:schemeClr val="tx1"/>
                </a:solidFill>
                <a:latin typeface="Times New Roman" panose="02020603050405020304" pitchFamily="18" charset="0"/>
                <a:cs typeface="Times New Roman" panose="02020603050405020304" pitchFamily="18" charset="0"/>
              </a:rPr>
              <a:t>Credere </a:t>
            </a:r>
            <a:r>
              <a:rPr lang="it-IT" sz="1600" b="1" dirty="0">
                <a:solidFill>
                  <a:schemeClr val="tx1"/>
                </a:solidFill>
                <a:latin typeface="Times New Roman" panose="02020603050405020304" pitchFamily="18" charset="0"/>
                <a:cs typeface="Times New Roman" panose="02020603050405020304" pitchFamily="18" charset="0"/>
              </a:rPr>
              <a:t>che una serie di perdite avvicini la vincita (euristiche di rappresentatività</a:t>
            </a:r>
            <a:r>
              <a:rPr lang="it-IT" sz="1600" b="1" dirty="0" smtClean="0">
                <a:solidFill>
                  <a:schemeClr val="tx1"/>
                </a:solidFill>
                <a:latin typeface="Times New Roman" panose="02020603050405020304" pitchFamily="18" charset="0"/>
                <a:cs typeface="Times New Roman" panose="02020603050405020304" pitchFamily="18" charset="0"/>
              </a:rPr>
              <a:t>)-fallacia del giocatore o fallacia di Montecarlo.</a:t>
            </a:r>
          </a:p>
          <a:p>
            <a:pPr algn="l" fontAlgn="base">
              <a:lnSpc>
                <a:spcPct val="150000"/>
              </a:lnSpc>
              <a:spcBef>
                <a:spcPct val="0"/>
              </a:spcBef>
              <a:spcAft>
                <a:spcPct val="0"/>
              </a:spcAft>
            </a:pPr>
            <a:r>
              <a:rPr lang="it-IT" sz="1600" b="1" dirty="0" smtClean="0">
                <a:solidFill>
                  <a:schemeClr val="tx1"/>
                </a:solidFill>
                <a:latin typeface="Times New Roman" panose="02020603050405020304" pitchFamily="18" charset="0"/>
                <a:cs typeface="Times New Roman" panose="02020603050405020304" pitchFamily="18" charset="0"/>
              </a:rPr>
              <a:t>5 .Superstizioni talismaniche o Cognitive</a:t>
            </a:r>
          </a:p>
          <a:p>
            <a:pPr algn="l" fontAlgn="base">
              <a:lnSpc>
                <a:spcPct val="150000"/>
              </a:lnSpc>
              <a:spcBef>
                <a:spcPct val="0"/>
              </a:spcBef>
              <a:spcAft>
                <a:spcPct val="0"/>
              </a:spcAft>
            </a:pPr>
            <a:r>
              <a:rPr lang="it-IT" sz="1600" b="1" dirty="0" smtClean="0">
                <a:solidFill>
                  <a:schemeClr val="tx1"/>
                </a:solidFill>
                <a:latin typeface="Times New Roman" panose="02020603050405020304" pitchFamily="18" charset="0"/>
                <a:cs typeface="Times New Roman" panose="02020603050405020304" pitchFamily="18" charset="0"/>
              </a:rPr>
              <a:t>6 . Qualità delle attese di vincita </a:t>
            </a:r>
          </a:p>
          <a:p>
            <a:pPr algn="l" fontAlgn="base">
              <a:lnSpc>
                <a:spcPct val="150000"/>
              </a:lnSpc>
              <a:spcBef>
                <a:spcPct val="0"/>
              </a:spcBef>
              <a:spcAft>
                <a:spcPct val="0"/>
              </a:spcAft>
            </a:pPr>
            <a:r>
              <a:rPr lang="it-IT" sz="1600" b="1" dirty="0" smtClean="0">
                <a:solidFill>
                  <a:schemeClr val="tx1"/>
                </a:solidFill>
                <a:latin typeface="Times New Roman" panose="02020603050405020304" pitchFamily="18" charset="0"/>
                <a:cs typeface="Times New Roman" panose="02020603050405020304" pitchFamily="18" charset="0"/>
              </a:rPr>
              <a:t>7. Correlazioni illusorie  (euristiche di disponibilità): credere </a:t>
            </a:r>
            <a:r>
              <a:rPr lang="it-IT" sz="1600" b="1" dirty="0">
                <a:solidFill>
                  <a:schemeClr val="tx1"/>
                </a:solidFill>
                <a:latin typeface="Times New Roman" panose="02020603050405020304" pitchFamily="18" charset="0"/>
                <a:cs typeface="Times New Roman" panose="02020603050405020304" pitchFamily="18" charset="0"/>
              </a:rPr>
              <a:t>in «segnali» ambientali che predicono la fortuna; </a:t>
            </a:r>
            <a:r>
              <a:rPr lang="it-IT" sz="1600" b="1" dirty="0" smtClean="0">
                <a:solidFill>
                  <a:schemeClr val="tx1"/>
                </a:solidFill>
                <a:latin typeface="Times New Roman" panose="02020603050405020304" pitchFamily="18" charset="0"/>
                <a:cs typeface="Times New Roman" panose="02020603050405020304" pitchFamily="18" charset="0"/>
              </a:rPr>
              <a:t>interpretazioni </a:t>
            </a:r>
            <a:r>
              <a:rPr lang="it-IT" sz="1600" b="1" dirty="0">
                <a:solidFill>
                  <a:schemeClr val="tx1"/>
                </a:solidFill>
                <a:latin typeface="Times New Roman" panose="02020603050405020304" pitchFamily="18" charset="0"/>
                <a:cs typeface="Times New Roman" panose="02020603050405020304" pitchFamily="18" charset="0"/>
              </a:rPr>
              <a:t>di segnali e sensazioni corporee come «vincita imminente» </a:t>
            </a:r>
            <a:r>
              <a:rPr lang="it-IT" sz="1600" b="1" dirty="0" smtClean="0">
                <a:solidFill>
                  <a:schemeClr val="tx1"/>
                </a:solidFill>
                <a:latin typeface="Times New Roman" panose="02020603050405020304" pitchFamily="18" charset="0"/>
                <a:cs typeface="Times New Roman" panose="02020603050405020304" pitchFamily="18" charset="0"/>
              </a:rPr>
              <a:t>; </a:t>
            </a:r>
            <a:r>
              <a:rPr lang="it-IT" sz="1600" b="1" dirty="0" err="1" smtClean="0">
                <a:solidFill>
                  <a:schemeClr val="tx1"/>
                </a:solidFill>
                <a:latin typeface="Times New Roman" panose="02020603050405020304" pitchFamily="18" charset="0"/>
                <a:cs typeface="Times New Roman" panose="02020603050405020304" pitchFamily="18" charset="0"/>
              </a:rPr>
              <a:t>near</a:t>
            </a:r>
            <a:r>
              <a:rPr lang="it-IT" sz="1600" b="1" dirty="0" smtClean="0">
                <a:solidFill>
                  <a:schemeClr val="tx1"/>
                </a:solidFill>
                <a:latin typeface="Times New Roman" panose="02020603050405020304" pitchFamily="18" charset="0"/>
                <a:cs typeface="Times New Roman" panose="02020603050405020304" pitchFamily="18" charset="0"/>
              </a:rPr>
              <a:t> miss (prevista negli algoritmi slot nel 30% delle giocate).  Esperienza estremamente </a:t>
            </a:r>
            <a:r>
              <a:rPr lang="it-IT" sz="1600" b="1" dirty="0" err="1" smtClean="0">
                <a:solidFill>
                  <a:schemeClr val="tx1"/>
                </a:solidFill>
                <a:latin typeface="Times New Roman" panose="02020603050405020304" pitchFamily="18" charset="0"/>
                <a:cs typeface="Times New Roman" panose="02020603050405020304" pitchFamily="18" charset="0"/>
              </a:rPr>
              <a:t>disforizzante</a:t>
            </a:r>
            <a:r>
              <a:rPr lang="it-IT" sz="1600" b="1" dirty="0" smtClean="0">
                <a:solidFill>
                  <a:schemeClr val="tx1"/>
                </a:solidFill>
                <a:latin typeface="Times New Roman" panose="02020603050405020304" pitchFamily="18" charset="0"/>
                <a:cs typeface="Times New Roman" panose="02020603050405020304" pitchFamily="18" charset="0"/>
              </a:rPr>
              <a:t>, molto più della full miss, ma </a:t>
            </a:r>
            <a:r>
              <a:rPr lang="it-IT" sz="1600" b="1" dirty="0" err="1" smtClean="0">
                <a:solidFill>
                  <a:schemeClr val="tx1"/>
                </a:solidFill>
                <a:latin typeface="Times New Roman" panose="02020603050405020304" pitchFamily="18" charset="0"/>
                <a:cs typeface="Times New Roman" panose="02020603050405020304" pitchFamily="18" charset="0"/>
              </a:rPr>
              <a:t>potentememte</a:t>
            </a:r>
            <a:r>
              <a:rPr lang="it-IT" sz="1600" b="1" dirty="0" smtClean="0">
                <a:solidFill>
                  <a:schemeClr val="tx1"/>
                </a:solidFill>
                <a:latin typeface="Times New Roman" panose="02020603050405020304" pitchFamily="18" charset="0"/>
                <a:cs typeface="Times New Roman" panose="02020603050405020304" pitchFamily="18" charset="0"/>
              </a:rPr>
              <a:t> stimolante i sistemi neurali della gratificazione e dello autocontrollo)</a:t>
            </a:r>
          </a:p>
          <a:p>
            <a:pPr algn="l" fontAlgn="base">
              <a:lnSpc>
                <a:spcPct val="150000"/>
              </a:lnSpc>
              <a:spcBef>
                <a:spcPct val="0"/>
              </a:spcBef>
              <a:spcAft>
                <a:spcPct val="0"/>
              </a:spcAft>
            </a:pPr>
            <a:r>
              <a:rPr lang="it-IT" sz="1600" b="1" dirty="0" smtClean="0">
                <a:solidFill>
                  <a:schemeClr val="tx1"/>
                </a:solidFill>
                <a:latin typeface="Times New Roman" panose="02020603050405020304" pitchFamily="18" charset="0"/>
                <a:cs typeface="Times New Roman" panose="02020603050405020304" pitchFamily="18" charset="0"/>
              </a:rPr>
              <a:t>8. </a:t>
            </a:r>
            <a:r>
              <a:rPr lang="it-IT" sz="1600" b="1" dirty="0">
                <a:solidFill>
                  <a:schemeClr val="tx1"/>
                </a:solidFill>
                <a:latin typeface="Times New Roman" panose="02020603050405020304" pitchFamily="18" charset="0"/>
                <a:cs typeface="Times New Roman" panose="02020603050405020304" pitchFamily="18" charset="0"/>
              </a:rPr>
              <a:t>Ricordare la vincita e dimenticare le perdite (</a:t>
            </a:r>
            <a:r>
              <a:rPr lang="it-IT" sz="1600" b="1" dirty="0" err="1" smtClean="0">
                <a:solidFill>
                  <a:schemeClr val="tx1"/>
                </a:solidFill>
                <a:latin typeface="Times New Roman" panose="02020603050405020304" pitchFamily="18" charset="0"/>
                <a:cs typeface="Times New Roman" panose="02020603050405020304" pitchFamily="18" charset="0"/>
              </a:rPr>
              <a:t>memory</a:t>
            </a:r>
            <a:r>
              <a:rPr lang="it-IT" sz="1600" b="1" dirty="0" smtClean="0">
                <a:solidFill>
                  <a:schemeClr val="tx1"/>
                </a:solidFill>
                <a:latin typeface="Times New Roman" panose="02020603050405020304" pitchFamily="18" charset="0"/>
                <a:cs typeface="Times New Roman" panose="02020603050405020304" pitchFamily="18" charset="0"/>
              </a:rPr>
              <a:t> </a:t>
            </a:r>
            <a:r>
              <a:rPr lang="it-IT" sz="1600" b="1" dirty="0" err="1" smtClean="0">
                <a:solidFill>
                  <a:schemeClr val="tx1"/>
                </a:solidFill>
                <a:latin typeface="Times New Roman" panose="02020603050405020304" pitchFamily="18" charset="0"/>
                <a:cs typeface="Times New Roman" panose="02020603050405020304" pitchFamily="18" charset="0"/>
              </a:rPr>
              <a:t>bias</a:t>
            </a:r>
            <a:r>
              <a:rPr lang="it-IT" sz="1600" b="1" dirty="0" smtClean="0">
                <a:solidFill>
                  <a:schemeClr val="tx1"/>
                </a:solidFill>
                <a:latin typeface="Times New Roman" panose="02020603050405020304" pitchFamily="18" charset="0"/>
                <a:cs typeface="Times New Roman" panose="02020603050405020304" pitchFamily="18" charset="0"/>
              </a:rPr>
              <a:t>)</a:t>
            </a:r>
          </a:p>
          <a:p>
            <a:pPr algn="l" fontAlgn="base">
              <a:lnSpc>
                <a:spcPct val="150000"/>
              </a:lnSpc>
              <a:spcBef>
                <a:spcPct val="0"/>
              </a:spcBef>
              <a:spcAft>
                <a:spcPct val="0"/>
              </a:spcAft>
            </a:pPr>
            <a:r>
              <a:rPr lang="it-IT" sz="1600" b="1" dirty="0" smtClean="0">
                <a:solidFill>
                  <a:schemeClr val="tx1"/>
                </a:solidFill>
                <a:latin typeface="Times New Roman" panose="02020603050405020304" pitchFamily="18" charset="0"/>
                <a:cs typeface="Times New Roman" panose="02020603050405020304" pitchFamily="18" charset="0"/>
              </a:rPr>
              <a:t>9. </a:t>
            </a:r>
            <a:r>
              <a:rPr lang="it-IT" sz="1600" b="1" dirty="0">
                <a:solidFill>
                  <a:schemeClr val="tx1"/>
                </a:solidFill>
                <a:latin typeface="Times New Roman" panose="02020603050405020304" pitchFamily="18" charset="0"/>
                <a:cs typeface="Times New Roman" panose="02020603050405020304" pitchFamily="18" charset="0"/>
              </a:rPr>
              <a:t>Errori del calcolo delle probabilità (credenze errate sulla </a:t>
            </a:r>
            <a:r>
              <a:rPr lang="it-IT" sz="1600" b="1" dirty="0" smtClean="0">
                <a:solidFill>
                  <a:schemeClr val="tx1"/>
                </a:solidFill>
                <a:latin typeface="Times New Roman" panose="02020603050405020304" pitchFamily="18" charset="0"/>
                <a:cs typeface="Times New Roman" panose="02020603050405020304" pitchFamily="18" charset="0"/>
              </a:rPr>
              <a:t>casualità; euristiche di rappresentatività)</a:t>
            </a:r>
          </a:p>
          <a:p>
            <a:pPr algn="l" fontAlgn="base">
              <a:lnSpc>
                <a:spcPct val="150000"/>
              </a:lnSpc>
              <a:spcBef>
                <a:spcPct val="0"/>
              </a:spcBef>
              <a:spcAft>
                <a:spcPct val="0"/>
              </a:spcAft>
            </a:pPr>
            <a:r>
              <a:rPr lang="it-IT" altLang="it-IT" sz="1600" b="1" dirty="0" smtClean="0">
                <a:solidFill>
                  <a:schemeClr val="tx1"/>
                </a:solidFill>
                <a:latin typeface="Times New Roman" panose="02020603050405020304" pitchFamily="18" charset="0"/>
                <a:cs typeface="Times New Roman" panose="02020603050405020304" pitchFamily="18" charset="0"/>
              </a:rPr>
              <a:t>10.Dissociazione; </a:t>
            </a:r>
            <a:r>
              <a:rPr lang="it-IT" altLang="it-IT" sz="1600" b="1" dirty="0" err="1" smtClean="0">
                <a:solidFill>
                  <a:schemeClr val="tx1"/>
                </a:solidFill>
                <a:latin typeface="Times New Roman" panose="02020603050405020304" pitchFamily="18" charset="0"/>
                <a:cs typeface="Times New Roman" panose="02020603050405020304" pitchFamily="18" charset="0"/>
              </a:rPr>
              <a:t>Alessitima</a:t>
            </a:r>
            <a:endParaRPr lang="it-IT" altLang="it-IT" sz="1600" b="1" dirty="0" smtClean="0">
              <a:solidFill>
                <a:schemeClr val="tx1"/>
              </a:solidFill>
              <a:latin typeface="Times New Roman" panose="02020603050405020304" pitchFamily="18" charset="0"/>
              <a:cs typeface="Times New Roman" panose="02020603050405020304" pitchFamily="18" charset="0"/>
            </a:endParaRPr>
          </a:p>
          <a:p>
            <a:pPr algn="l" fontAlgn="base">
              <a:lnSpc>
                <a:spcPct val="150000"/>
              </a:lnSpc>
              <a:spcBef>
                <a:spcPct val="0"/>
              </a:spcBef>
              <a:spcAft>
                <a:spcPct val="0"/>
              </a:spcAft>
            </a:pPr>
            <a:r>
              <a:rPr lang="it-IT" altLang="it-IT" sz="1600" b="1" dirty="0" smtClean="0">
                <a:solidFill>
                  <a:schemeClr val="tx1"/>
                </a:solidFill>
                <a:latin typeface="Times New Roman" panose="02020603050405020304" pitchFamily="18" charset="0"/>
                <a:cs typeface="Times New Roman" panose="02020603050405020304" pitchFamily="18" charset="0"/>
              </a:rPr>
              <a:t>11. </a:t>
            </a:r>
            <a:r>
              <a:rPr lang="it-IT" altLang="it-IT" sz="1600" b="1" dirty="0" err="1" smtClean="0">
                <a:solidFill>
                  <a:schemeClr val="tx1"/>
                </a:solidFill>
                <a:latin typeface="Times New Roman" panose="02020603050405020304" pitchFamily="18" charset="0"/>
                <a:cs typeface="Times New Roman" panose="02020603050405020304" pitchFamily="18" charset="0"/>
              </a:rPr>
              <a:t>Chasing</a:t>
            </a:r>
            <a:r>
              <a:rPr lang="it-IT" altLang="it-IT" sz="1600" b="1" dirty="0" smtClean="0">
                <a:solidFill>
                  <a:schemeClr val="tx1"/>
                </a:solidFill>
                <a:latin typeface="Times New Roman" panose="02020603050405020304" pitchFamily="18" charset="0"/>
                <a:cs typeface="Times New Roman" panose="02020603050405020304" pitchFamily="18" charset="0"/>
              </a:rPr>
              <a:t> of the </a:t>
            </a:r>
            <a:r>
              <a:rPr lang="it-IT" altLang="it-IT" sz="1600" b="1" dirty="0" err="1" smtClean="0">
                <a:solidFill>
                  <a:schemeClr val="tx1"/>
                </a:solidFill>
                <a:latin typeface="Times New Roman" panose="02020603050405020304" pitchFamily="18" charset="0"/>
                <a:cs typeface="Times New Roman" panose="02020603050405020304" pitchFamily="18" charset="0"/>
              </a:rPr>
              <a:t>losses</a:t>
            </a:r>
            <a:r>
              <a:rPr lang="it-IT" altLang="it-IT" sz="1600" b="1" dirty="0" smtClean="0">
                <a:solidFill>
                  <a:schemeClr val="tx1"/>
                </a:solidFill>
                <a:latin typeface="Times New Roman" panose="02020603050405020304" pitchFamily="18" charset="0"/>
                <a:cs typeface="Times New Roman" panose="02020603050405020304" pitchFamily="18" charset="0"/>
              </a:rPr>
              <a:t> + vincite periodiche </a:t>
            </a:r>
            <a:r>
              <a:rPr lang="it-IT" altLang="it-IT" sz="1600" b="1" dirty="0" smtClean="0">
                <a:solidFill>
                  <a:schemeClr val="tx1"/>
                </a:solidFill>
                <a:latin typeface="Times New Roman" panose="02020603050405020304" pitchFamily="18" charset="0"/>
                <a:cs typeface="Times New Roman" panose="02020603050405020304" pitchFamily="18" charset="0"/>
                <a:sym typeface="Wingdings"/>
              </a:rPr>
              <a:t> automatizzazione dei comportamenti di gioco </a:t>
            </a:r>
          </a:p>
          <a:p>
            <a:pPr algn="l" fontAlgn="base">
              <a:lnSpc>
                <a:spcPct val="150000"/>
              </a:lnSpc>
              <a:spcBef>
                <a:spcPct val="0"/>
              </a:spcBef>
              <a:spcAft>
                <a:spcPct val="0"/>
              </a:spcAft>
            </a:pPr>
            <a:r>
              <a:rPr lang="it-IT" altLang="it-IT" sz="1600" b="1" dirty="0" smtClean="0">
                <a:solidFill>
                  <a:schemeClr val="tx1"/>
                </a:solidFill>
                <a:latin typeface="Times New Roman" panose="02020603050405020304" pitchFamily="18" charset="0"/>
                <a:cs typeface="Times New Roman" panose="02020603050405020304" pitchFamily="18" charset="0"/>
                <a:sym typeface="Wingdings"/>
              </a:rPr>
              <a:t> </a:t>
            </a:r>
            <a:r>
              <a:rPr lang="it-IT" altLang="it-IT" sz="1600" b="1" dirty="0">
                <a:solidFill>
                  <a:schemeClr val="tx1"/>
                </a:solidFill>
                <a:latin typeface="Times New Roman" panose="02020603050405020304" pitchFamily="18" charset="0"/>
                <a:cs typeface="Times New Roman" panose="02020603050405020304" pitchFamily="18" charset="0"/>
                <a:sym typeface="Wingdings"/>
              </a:rPr>
              <a:t>dipendenza</a:t>
            </a:r>
            <a:r>
              <a:rPr lang="it-IT" altLang="it-IT" sz="1600" dirty="0">
                <a:solidFill>
                  <a:schemeClr val="tx1"/>
                </a:solidFill>
                <a:latin typeface="Times New Roman" panose="02020603050405020304" pitchFamily="18" charset="0"/>
                <a:cs typeface="Times New Roman" panose="02020603050405020304" pitchFamily="18" charset="0"/>
                <a:sym typeface="Wingdings"/>
              </a:rPr>
              <a:t> </a:t>
            </a:r>
            <a:endParaRPr lang="it-IT" altLang="it-IT"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70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0" y="-27383"/>
            <a:ext cx="9144000" cy="576064"/>
          </a:xfrm>
          <a:solidFill>
            <a:srgbClr val="FFFF00"/>
          </a:solidFill>
        </p:spPr>
        <p:txBody>
          <a:bodyPr/>
          <a:lstStyle/>
          <a:p>
            <a:pPr eaLnBrk="1" hangingPunct="1">
              <a:defRPr/>
            </a:pPr>
            <a:r>
              <a:rPr lang="it-IT" altLang="it-IT" sz="2400" b="1" dirty="0" smtClean="0">
                <a:solidFill>
                  <a:schemeClr val="accent1"/>
                </a:solidFill>
                <a:effectLst>
                  <a:outerShdw blurRad="38100" dist="38100" dir="2700000" algn="tl">
                    <a:srgbClr val="000000"/>
                  </a:outerShdw>
                </a:effectLst>
              </a:rPr>
              <a:t>Disturbi mentali concomitanti con il gioco d’azzardo patologico</a:t>
            </a:r>
          </a:p>
        </p:txBody>
      </p:sp>
      <p:sp>
        <p:nvSpPr>
          <p:cNvPr id="37891" name="Text Box 5"/>
          <p:cNvSpPr txBox="1">
            <a:spLocks noChangeArrowheads="1"/>
          </p:cNvSpPr>
          <p:nvPr/>
        </p:nvSpPr>
        <p:spPr bwMode="auto">
          <a:xfrm>
            <a:off x="251520" y="610635"/>
            <a:ext cx="8424168" cy="444121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Times New Roman" pitchFamily="18" charset="0"/>
              </a:defRPr>
            </a:lvl1pPr>
            <a:lvl2pPr marL="800100" indent="-342900" eaLnBrk="0" hangingPunct="0">
              <a:defRPr>
                <a:solidFill>
                  <a:schemeClr val="tx1"/>
                </a:solidFill>
                <a:latin typeface="Times New Roman" pitchFamily="18" charset="0"/>
              </a:defRPr>
            </a:lvl2pPr>
            <a:lvl3pPr marL="1257300" indent="-342900" eaLnBrk="0" hangingPunct="0">
              <a:defRPr>
                <a:solidFill>
                  <a:schemeClr val="tx1"/>
                </a:solidFill>
                <a:latin typeface="Times New Roman" pitchFamily="18" charset="0"/>
              </a:defRPr>
            </a:lvl3pPr>
            <a:lvl4pPr marL="1714500" indent="-342900" eaLnBrk="0" hangingPunct="0">
              <a:defRPr>
                <a:solidFill>
                  <a:schemeClr val="tx1"/>
                </a:solidFill>
                <a:latin typeface="Times New Roman" pitchFamily="18" charset="0"/>
              </a:defRPr>
            </a:lvl4pPr>
            <a:lvl5pPr marL="2171700" indent="-342900" eaLnBrk="0" hangingPunct="0">
              <a:defRPr>
                <a:solidFill>
                  <a:schemeClr val="tx1"/>
                </a:solidFill>
                <a:latin typeface="Times New Roman" pitchFamily="18" charset="0"/>
              </a:defRPr>
            </a:lvl5pPr>
            <a:lvl6pPr marL="2628900" indent="-342900" eaLnBrk="0" fontAlgn="base" hangingPunct="0">
              <a:spcBef>
                <a:spcPct val="0"/>
              </a:spcBef>
              <a:spcAft>
                <a:spcPct val="0"/>
              </a:spcAft>
              <a:defRPr>
                <a:solidFill>
                  <a:schemeClr val="tx1"/>
                </a:solidFill>
                <a:latin typeface="Times New Roman" pitchFamily="18" charset="0"/>
              </a:defRPr>
            </a:lvl6pPr>
            <a:lvl7pPr marL="3086100" indent="-342900" eaLnBrk="0" fontAlgn="base" hangingPunct="0">
              <a:spcBef>
                <a:spcPct val="0"/>
              </a:spcBef>
              <a:spcAft>
                <a:spcPct val="0"/>
              </a:spcAft>
              <a:defRPr>
                <a:solidFill>
                  <a:schemeClr val="tx1"/>
                </a:solidFill>
                <a:latin typeface="Times New Roman" pitchFamily="18" charset="0"/>
              </a:defRPr>
            </a:lvl7pPr>
            <a:lvl8pPr marL="3543300" indent="-342900" eaLnBrk="0" fontAlgn="base" hangingPunct="0">
              <a:spcBef>
                <a:spcPct val="0"/>
              </a:spcBef>
              <a:spcAft>
                <a:spcPct val="0"/>
              </a:spcAft>
              <a:defRPr>
                <a:solidFill>
                  <a:schemeClr val="tx1"/>
                </a:solidFill>
                <a:latin typeface="Times New Roman" pitchFamily="18" charset="0"/>
              </a:defRPr>
            </a:lvl8pPr>
            <a:lvl9pPr marL="4000500" indent="-342900" eaLnBrk="0" fontAlgn="base" hangingPunct="0">
              <a:spcBef>
                <a:spcPct val="0"/>
              </a:spcBef>
              <a:spcAft>
                <a:spcPct val="0"/>
              </a:spcAft>
              <a:defRPr>
                <a:solidFill>
                  <a:schemeClr val="tx1"/>
                </a:solidFill>
                <a:latin typeface="Times New Roman" pitchFamily="18" charset="0"/>
              </a:defRPr>
            </a:lvl9pPr>
          </a:lstStyle>
          <a:p>
            <a:pPr marL="0" indent="0" algn="just" eaLnBrk="1" hangingPunct="1">
              <a:buClr>
                <a:srgbClr val="FF0000"/>
              </a:buClr>
            </a:pPr>
            <a:r>
              <a:rPr lang="it-IT" altLang="it-IT" b="1" dirty="0">
                <a:solidFill>
                  <a:srgbClr val="0000FF"/>
                </a:solidFill>
                <a:cs typeface="Times New Roman" panose="02020603050405020304" pitchFamily="18" charset="0"/>
              </a:rPr>
              <a:t>Disturbi da uso di sostanze</a:t>
            </a:r>
            <a:r>
              <a:rPr lang="it-IT" altLang="it-IT" b="1" i="1" dirty="0">
                <a:solidFill>
                  <a:prstClr val="black"/>
                </a:solidFill>
                <a:cs typeface="Times New Roman" panose="02020603050405020304" pitchFamily="18" charset="0"/>
              </a:rPr>
              <a:t> </a:t>
            </a:r>
            <a:r>
              <a:rPr lang="it-IT" altLang="it-IT" dirty="0" smtClean="0">
                <a:solidFill>
                  <a:prstClr val="black"/>
                </a:solidFill>
                <a:cs typeface="Times New Roman" panose="02020603050405020304" pitchFamily="18" charset="0"/>
              </a:rPr>
              <a:t>1/3 (il 33 % </a:t>
            </a:r>
            <a:r>
              <a:rPr lang="it-IT" altLang="it-IT" dirty="0">
                <a:solidFill>
                  <a:prstClr val="black"/>
                </a:solidFill>
                <a:cs typeface="Times New Roman" panose="02020603050405020304" pitchFamily="18" charset="0"/>
              </a:rPr>
              <a:t>dei pazienti con </a:t>
            </a:r>
            <a:r>
              <a:rPr lang="it-IT" altLang="it-IT" dirty="0" smtClean="0">
                <a:solidFill>
                  <a:prstClr val="black"/>
                </a:solidFill>
                <a:cs typeface="Times New Roman" panose="02020603050405020304" pitchFamily="18" charset="0"/>
              </a:rPr>
              <a:t>DUS hanno </a:t>
            </a:r>
            <a:r>
              <a:rPr lang="it-IT" altLang="it-IT" i="1" dirty="0">
                <a:solidFill>
                  <a:prstClr val="black"/>
                </a:solidFill>
                <a:cs typeface="Times New Roman" panose="02020603050405020304" pitchFamily="18" charset="0"/>
              </a:rPr>
              <a:t> </a:t>
            </a:r>
            <a:r>
              <a:rPr lang="it-IT" altLang="it-IT" dirty="0" smtClean="0">
                <a:solidFill>
                  <a:prstClr val="black"/>
                </a:solidFill>
                <a:cs typeface="Times New Roman" panose="02020603050405020304" pitchFamily="18" charset="0"/>
              </a:rPr>
              <a:t>problemi di </a:t>
            </a:r>
            <a:r>
              <a:rPr lang="it-IT" altLang="it-IT" dirty="0">
                <a:solidFill>
                  <a:prstClr val="black"/>
                </a:solidFill>
                <a:cs typeface="Times New Roman" panose="02020603050405020304" pitchFamily="18" charset="0"/>
              </a:rPr>
              <a:t>gioco problematici </a:t>
            </a:r>
            <a:r>
              <a:rPr lang="it-IT" altLang="it-IT" dirty="0" smtClean="0">
                <a:solidFill>
                  <a:prstClr val="black"/>
                </a:solidFill>
                <a:cs typeface="Times New Roman" panose="02020603050405020304" pitchFamily="18" charset="0"/>
              </a:rPr>
              <a:t> (Daghestani, 1996) ed esiste una </a:t>
            </a:r>
            <a:r>
              <a:rPr lang="it-IT" altLang="it-IT" dirty="0">
                <a:solidFill>
                  <a:prstClr val="black"/>
                </a:solidFill>
                <a:cs typeface="Times New Roman" panose="02020603050405020304" pitchFamily="18" charset="0"/>
              </a:rPr>
              <a:t>correlazione </a:t>
            </a:r>
            <a:r>
              <a:rPr lang="it-IT" altLang="it-IT" dirty="0" smtClean="0">
                <a:solidFill>
                  <a:prstClr val="black"/>
                </a:solidFill>
                <a:cs typeface="Times New Roman" panose="02020603050405020304" pitchFamily="18" charset="0"/>
              </a:rPr>
              <a:t>positiva tra </a:t>
            </a:r>
            <a:r>
              <a:rPr lang="it-IT" altLang="it-IT" dirty="0">
                <a:solidFill>
                  <a:prstClr val="black"/>
                </a:solidFill>
                <a:cs typeface="Times New Roman" panose="02020603050405020304" pitchFamily="18" charset="0"/>
              </a:rPr>
              <a:t>numero delle sostanze di </a:t>
            </a:r>
            <a:r>
              <a:rPr lang="it-IT" altLang="it-IT" dirty="0" smtClean="0">
                <a:solidFill>
                  <a:prstClr val="black"/>
                </a:solidFill>
                <a:cs typeface="Times New Roman" panose="02020603050405020304" pitchFamily="18" charset="0"/>
              </a:rPr>
              <a:t>abuso e </a:t>
            </a:r>
            <a:r>
              <a:rPr lang="it-IT" altLang="it-IT" dirty="0">
                <a:solidFill>
                  <a:prstClr val="black"/>
                </a:solidFill>
                <a:cs typeface="Times New Roman" panose="02020603050405020304" pitchFamily="18" charset="0"/>
              </a:rPr>
              <a:t>gravità dei comportamenti di gioco (Mc Cormick,1993</a:t>
            </a:r>
            <a:r>
              <a:rPr lang="it-IT" altLang="it-IT" dirty="0" smtClean="0">
                <a:solidFill>
                  <a:prstClr val="black"/>
                </a:solidFill>
                <a:cs typeface="Times New Roman" panose="02020603050405020304" pitchFamily="18" charset="0"/>
              </a:rPr>
              <a:t>).  Per contro alta è la prevalenza </a:t>
            </a:r>
            <a:r>
              <a:rPr lang="it-IT" altLang="it-IT" dirty="0">
                <a:solidFill>
                  <a:prstClr val="black"/>
                </a:solidFill>
                <a:cs typeface="Times New Roman" panose="02020603050405020304" pitchFamily="18" charset="0"/>
              </a:rPr>
              <a:t>di </a:t>
            </a:r>
            <a:r>
              <a:rPr lang="it-IT" altLang="it-IT" dirty="0" smtClean="0">
                <a:solidFill>
                  <a:prstClr val="black"/>
                </a:solidFill>
                <a:cs typeface="Times New Roman" panose="02020603050405020304" pitchFamily="18" charset="0"/>
              </a:rPr>
              <a:t>disturbi da uso di sostanze </a:t>
            </a:r>
            <a:r>
              <a:rPr lang="it-IT" altLang="it-IT" dirty="0">
                <a:solidFill>
                  <a:prstClr val="black"/>
                </a:solidFill>
                <a:cs typeface="Times New Roman" panose="02020603050405020304" pitchFamily="18" charset="0"/>
              </a:rPr>
              <a:t>nei </a:t>
            </a:r>
            <a:r>
              <a:rPr lang="it-IT" altLang="it-IT" dirty="0" smtClean="0">
                <a:solidFill>
                  <a:prstClr val="black"/>
                </a:solidFill>
                <a:cs typeface="Times New Roman" panose="02020603050405020304" pitchFamily="18" charset="0"/>
              </a:rPr>
              <a:t>giocatori problematici, che fumano, bevono ed utilizzano cannabici in misura e con frequenza assai superiori ai giocatori non problematici o non giocatori. Circa la metà dei giocatori in trattamento hanno forti consumi di alcolici, spesso con n° di </a:t>
            </a:r>
            <a:r>
              <a:rPr lang="it-IT" altLang="it-IT" dirty="0" err="1" smtClean="0">
                <a:solidFill>
                  <a:prstClr val="black"/>
                </a:solidFill>
                <a:cs typeface="Times New Roman" panose="02020603050405020304" pitchFamily="18" charset="0"/>
              </a:rPr>
              <a:t>drinks</a:t>
            </a:r>
            <a:r>
              <a:rPr lang="it-IT" altLang="it-IT" dirty="0" smtClean="0">
                <a:solidFill>
                  <a:prstClr val="black"/>
                </a:solidFill>
                <a:cs typeface="Times New Roman" panose="02020603050405020304" pitchFamily="18" charset="0"/>
              </a:rPr>
              <a:t>  ≥5  per episodio di consumo (</a:t>
            </a:r>
            <a:r>
              <a:rPr lang="it-IT" altLang="it-IT" dirty="0" err="1" smtClean="0">
                <a:solidFill>
                  <a:prstClr val="black"/>
                </a:solidFill>
                <a:cs typeface="Times New Roman" panose="02020603050405020304" pitchFamily="18" charset="0"/>
              </a:rPr>
              <a:t>binge</a:t>
            </a:r>
            <a:r>
              <a:rPr lang="it-IT" altLang="it-IT" dirty="0" smtClean="0">
                <a:solidFill>
                  <a:prstClr val="black"/>
                </a:solidFill>
                <a:cs typeface="Times New Roman" panose="02020603050405020304" pitchFamily="18" charset="0"/>
              </a:rPr>
              <a:t> </a:t>
            </a:r>
            <a:r>
              <a:rPr lang="it-IT" altLang="it-IT" dirty="0" err="1" smtClean="0">
                <a:solidFill>
                  <a:prstClr val="black"/>
                </a:solidFill>
                <a:cs typeface="Times New Roman" panose="02020603050405020304" pitchFamily="18" charset="0"/>
              </a:rPr>
              <a:t>drinking</a:t>
            </a:r>
            <a:r>
              <a:rPr lang="it-IT" altLang="it-IT" dirty="0" smtClean="0">
                <a:solidFill>
                  <a:prstClr val="black"/>
                </a:solidFill>
                <a:cs typeface="Times New Roman" panose="02020603050405020304" pitchFamily="18" charset="0"/>
              </a:rPr>
              <a:t>) (New York </a:t>
            </a:r>
            <a:r>
              <a:rPr lang="it-IT" altLang="it-IT" dirty="0" err="1" smtClean="0">
                <a:solidFill>
                  <a:prstClr val="black"/>
                </a:solidFill>
                <a:cs typeface="Times New Roman" panose="02020603050405020304" pitchFamily="18" charset="0"/>
              </a:rPr>
              <a:t>Survey</a:t>
            </a:r>
            <a:r>
              <a:rPr lang="it-IT" altLang="it-IT" dirty="0" smtClean="0">
                <a:solidFill>
                  <a:prstClr val="black"/>
                </a:solidFill>
                <a:cs typeface="Times New Roman" panose="02020603050405020304" pitchFamily="18" charset="0"/>
              </a:rPr>
              <a:t> of </a:t>
            </a:r>
            <a:r>
              <a:rPr lang="it-IT" altLang="it-IT" dirty="0" err="1" smtClean="0">
                <a:solidFill>
                  <a:prstClr val="black"/>
                </a:solidFill>
                <a:cs typeface="Times New Roman" panose="02020603050405020304" pitchFamily="18" charset="0"/>
              </a:rPr>
              <a:t>Problem</a:t>
            </a:r>
            <a:r>
              <a:rPr lang="it-IT" altLang="it-IT" dirty="0" smtClean="0">
                <a:solidFill>
                  <a:prstClr val="black"/>
                </a:solidFill>
                <a:cs typeface="Times New Roman" panose="02020603050405020304" pitchFamily="18" charset="0"/>
              </a:rPr>
              <a:t> </a:t>
            </a:r>
            <a:r>
              <a:rPr lang="it-IT" altLang="it-IT" dirty="0" err="1" smtClean="0">
                <a:solidFill>
                  <a:prstClr val="black"/>
                </a:solidFill>
                <a:cs typeface="Times New Roman" panose="02020603050405020304" pitchFamily="18" charset="0"/>
              </a:rPr>
              <a:t>Gambling</a:t>
            </a:r>
            <a:r>
              <a:rPr lang="it-IT" altLang="it-IT" dirty="0" smtClean="0">
                <a:solidFill>
                  <a:prstClr val="black"/>
                </a:solidFill>
                <a:cs typeface="Times New Roman" panose="02020603050405020304" pitchFamily="18" charset="0"/>
              </a:rPr>
              <a:t>; </a:t>
            </a:r>
            <a:r>
              <a:rPr lang="it-IT" altLang="it-IT" dirty="0" err="1" smtClean="0">
                <a:solidFill>
                  <a:prstClr val="black"/>
                </a:solidFill>
                <a:cs typeface="Times New Roman" panose="02020603050405020304" pitchFamily="18" charset="0"/>
              </a:rPr>
              <a:t>Volberg</a:t>
            </a:r>
            <a:r>
              <a:rPr lang="it-IT" altLang="it-IT" dirty="0" smtClean="0">
                <a:solidFill>
                  <a:prstClr val="black"/>
                </a:solidFill>
                <a:cs typeface="Times New Roman" panose="02020603050405020304" pitchFamily="18" charset="0"/>
              </a:rPr>
              <a:t> et Al., 1998) .</a:t>
            </a:r>
            <a:endParaRPr lang="it-IT" altLang="it-IT" dirty="0" smtClean="0">
              <a:solidFill>
                <a:prstClr val="white"/>
              </a:solidFill>
              <a:cs typeface="Times New Roman" panose="02020603050405020304" pitchFamily="18" charset="0"/>
            </a:endParaRPr>
          </a:p>
          <a:p>
            <a:pPr marL="0" indent="0" algn="just" eaLnBrk="1" fontAlgn="base" hangingPunct="1">
              <a:spcBef>
                <a:spcPct val="20000"/>
              </a:spcBef>
              <a:spcAft>
                <a:spcPct val="0"/>
              </a:spcAft>
            </a:pPr>
            <a:r>
              <a:rPr lang="it-IT" altLang="it-IT" b="1" dirty="0" smtClean="0">
                <a:solidFill>
                  <a:srgbClr val="0000FF"/>
                </a:solidFill>
                <a:cs typeface="Times New Roman" panose="02020603050405020304" pitchFamily="18" charset="0"/>
              </a:rPr>
              <a:t>Disturbi d’ansia, dell’umore </a:t>
            </a:r>
            <a:r>
              <a:rPr lang="it-IT" altLang="it-IT" b="1" dirty="0">
                <a:solidFill>
                  <a:srgbClr val="0000FF"/>
                </a:solidFill>
                <a:cs typeface="Times New Roman" panose="02020603050405020304" pitchFamily="18" charset="0"/>
              </a:rPr>
              <a:t>e </a:t>
            </a:r>
            <a:r>
              <a:rPr lang="it-IT" altLang="it-IT" b="1" dirty="0" err="1" smtClean="0">
                <a:solidFill>
                  <a:srgbClr val="0000FF"/>
                </a:solidFill>
                <a:cs typeface="Times New Roman" panose="02020603050405020304" pitchFamily="18" charset="0"/>
              </a:rPr>
              <a:t>suicidalità</a:t>
            </a:r>
            <a:r>
              <a:rPr lang="it-IT" altLang="it-IT" dirty="0" smtClean="0">
                <a:solidFill>
                  <a:prstClr val="black"/>
                </a:solidFill>
                <a:cs typeface="Times New Roman" panose="02020603050405020304" pitchFamily="18" charset="0"/>
              </a:rPr>
              <a:t>: Depressivo Maggiore (76%); D. Ipomaniacale (38%).  </a:t>
            </a:r>
            <a:r>
              <a:rPr lang="it-IT" altLang="it-IT" dirty="0">
                <a:solidFill>
                  <a:prstClr val="black"/>
                </a:solidFill>
                <a:cs typeface="Times New Roman" panose="02020603050405020304" pitchFamily="18" charset="0"/>
              </a:rPr>
              <a:t>Alta </a:t>
            </a:r>
            <a:r>
              <a:rPr lang="it-IT" altLang="it-IT" dirty="0" smtClean="0">
                <a:solidFill>
                  <a:prstClr val="black"/>
                </a:solidFill>
                <a:cs typeface="Times New Roman" panose="02020603050405020304" pitchFamily="18" charset="0"/>
              </a:rPr>
              <a:t>la </a:t>
            </a:r>
            <a:r>
              <a:rPr lang="it-IT" altLang="it-IT" dirty="0" err="1" smtClean="0">
                <a:solidFill>
                  <a:prstClr val="black"/>
                </a:solidFill>
                <a:cs typeface="Times New Roman" panose="02020603050405020304" pitchFamily="18" charset="0"/>
              </a:rPr>
              <a:t>suicidalità</a:t>
            </a:r>
            <a:r>
              <a:rPr lang="it-IT" altLang="it-IT" dirty="0" smtClean="0">
                <a:solidFill>
                  <a:prstClr val="black"/>
                </a:solidFill>
                <a:cs typeface="Times New Roman" panose="02020603050405020304" pitchFamily="18" charset="0"/>
              </a:rPr>
              <a:t>: pensieri di suicidio fino al 90% dei casi; TS nel 21%; tassi di Suicidio Completo ═ a Disturbi dell’umore; SC prevalente nei </a:t>
            </a:r>
            <a:r>
              <a:rPr lang="en-GB" altLang="it-IT" dirty="0" err="1" smtClean="0">
                <a:solidFill>
                  <a:prstClr val="black"/>
                </a:solidFill>
                <a:cs typeface="Times New Roman" panose="02020603050405020304" pitchFamily="18" charset="0"/>
              </a:rPr>
              <a:t>maschi</a:t>
            </a:r>
            <a:r>
              <a:rPr lang="en-GB" altLang="it-IT" dirty="0" smtClean="0">
                <a:solidFill>
                  <a:prstClr val="black"/>
                </a:solidFill>
                <a:cs typeface="Times New Roman" panose="02020603050405020304" pitchFamily="18" charset="0"/>
              </a:rPr>
              <a:t>, </a:t>
            </a:r>
            <a:r>
              <a:rPr lang="en-GB" altLang="it-IT" dirty="0" err="1" smtClean="0">
                <a:solidFill>
                  <a:prstClr val="black"/>
                </a:solidFill>
                <a:cs typeface="Times New Roman" panose="02020603050405020304" pitchFamily="18" charset="0"/>
              </a:rPr>
              <a:t>età</a:t>
            </a:r>
            <a:r>
              <a:rPr lang="en-GB" altLang="it-IT" dirty="0" smtClean="0">
                <a:solidFill>
                  <a:prstClr val="black"/>
                </a:solidFill>
                <a:cs typeface="Times New Roman" panose="02020603050405020304" pitchFamily="18" charset="0"/>
              </a:rPr>
              <a:t> </a:t>
            </a:r>
            <a:r>
              <a:rPr lang="en-GB" altLang="it-IT" dirty="0">
                <a:solidFill>
                  <a:prstClr val="black"/>
                </a:solidFill>
                <a:cs typeface="Times New Roman" panose="02020603050405020304" pitchFamily="18" charset="0"/>
              </a:rPr>
              <a:t>media di 40 </a:t>
            </a:r>
            <a:r>
              <a:rPr lang="en-GB" altLang="it-IT" dirty="0" err="1">
                <a:solidFill>
                  <a:prstClr val="black"/>
                </a:solidFill>
                <a:cs typeface="Times New Roman" panose="02020603050405020304" pitchFamily="18" charset="0"/>
              </a:rPr>
              <a:t>anni</a:t>
            </a:r>
            <a:r>
              <a:rPr lang="en-GB" altLang="it-IT" dirty="0">
                <a:solidFill>
                  <a:prstClr val="black"/>
                </a:solidFill>
                <a:cs typeface="Times New Roman" panose="02020603050405020304" pitchFamily="18" charset="0"/>
              </a:rPr>
              <a:t>, per l’84% </a:t>
            </a:r>
            <a:r>
              <a:rPr lang="en-GB" altLang="it-IT" dirty="0" err="1" smtClean="0">
                <a:solidFill>
                  <a:prstClr val="black"/>
                </a:solidFill>
                <a:cs typeface="Times New Roman" panose="02020603050405020304" pitchFamily="18" charset="0"/>
              </a:rPr>
              <a:t>disoccupati</a:t>
            </a:r>
            <a:r>
              <a:rPr lang="en-GB" altLang="it-IT" dirty="0" smtClean="0">
                <a:solidFill>
                  <a:prstClr val="black"/>
                </a:solidFill>
                <a:cs typeface="Times New Roman" panose="02020603050405020304" pitchFamily="18" charset="0"/>
              </a:rPr>
              <a:t>; </a:t>
            </a:r>
            <a:r>
              <a:rPr lang="en-GB" altLang="it-IT" dirty="0" err="1" smtClean="0">
                <a:solidFill>
                  <a:prstClr val="black"/>
                </a:solidFill>
                <a:cs typeface="Times New Roman" panose="02020603050405020304" pitchFamily="18" charset="0"/>
              </a:rPr>
              <a:t>il</a:t>
            </a:r>
            <a:r>
              <a:rPr lang="en-GB" altLang="it-IT" dirty="0" smtClean="0">
                <a:solidFill>
                  <a:prstClr val="black"/>
                </a:solidFill>
                <a:cs typeface="Times New Roman" panose="02020603050405020304" pitchFamily="18" charset="0"/>
              </a:rPr>
              <a:t> </a:t>
            </a:r>
            <a:r>
              <a:rPr lang="en-GB" altLang="it-IT" dirty="0">
                <a:solidFill>
                  <a:prstClr val="black"/>
                </a:solidFill>
                <a:cs typeface="Times New Roman" panose="02020603050405020304" pitchFamily="18" charset="0"/>
              </a:rPr>
              <a:t>31,8% </a:t>
            </a:r>
            <a:r>
              <a:rPr lang="en-GB" altLang="it-IT" dirty="0" err="1">
                <a:solidFill>
                  <a:prstClr val="black"/>
                </a:solidFill>
                <a:cs typeface="Times New Roman" panose="02020603050405020304" pitchFamily="18" charset="0"/>
              </a:rPr>
              <a:t>dei</a:t>
            </a:r>
            <a:r>
              <a:rPr lang="en-GB" altLang="it-IT" dirty="0">
                <a:solidFill>
                  <a:prstClr val="black"/>
                </a:solidFill>
                <a:cs typeface="Times New Roman" panose="02020603050405020304" pitchFamily="18" charset="0"/>
              </a:rPr>
              <a:t> </a:t>
            </a:r>
            <a:r>
              <a:rPr lang="en-GB" altLang="it-IT" dirty="0" err="1">
                <a:solidFill>
                  <a:prstClr val="black"/>
                </a:solidFill>
                <a:cs typeface="Times New Roman" panose="02020603050405020304" pitchFamily="18" charset="0"/>
              </a:rPr>
              <a:t>suicidi</a:t>
            </a:r>
            <a:r>
              <a:rPr lang="en-GB" altLang="it-IT" dirty="0">
                <a:solidFill>
                  <a:prstClr val="black"/>
                </a:solidFill>
                <a:cs typeface="Times New Roman" panose="02020603050405020304" pitchFamily="18" charset="0"/>
              </a:rPr>
              <a:t> </a:t>
            </a:r>
            <a:r>
              <a:rPr lang="en-GB" altLang="it-IT" dirty="0" err="1">
                <a:solidFill>
                  <a:prstClr val="black"/>
                </a:solidFill>
                <a:cs typeface="Times New Roman" panose="02020603050405020304" pitchFamily="18" charset="0"/>
              </a:rPr>
              <a:t>aveva</a:t>
            </a:r>
            <a:r>
              <a:rPr lang="en-GB" altLang="it-IT" dirty="0">
                <a:solidFill>
                  <a:prstClr val="black"/>
                </a:solidFill>
                <a:cs typeface="Times New Roman" panose="02020603050405020304" pitchFamily="18" charset="0"/>
              </a:rPr>
              <a:t> </a:t>
            </a:r>
            <a:r>
              <a:rPr lang="en-GB" altLang="it-IT" dirty="0" err="1">
                <a:solidFill>
                  <a:prstClr val="black"/>
                </a:solidFill>
                <a:cs typeface="Times New Roman" panose="02020603050405020304" pitchFamily="18" charset="0"/>
              </a:rPr>
              <a:t>fatto</a:t>
            </a:r>
            <a:r>
              <a:rPr lang="en-GB" altLang="it-IT" dirty="0">
                <a:solidFill>
                  <a:prstClr val="black"/>
                </a:solidFill>
                <a:cs typeface="Times New Roman" panose="02020603050405020304" pitchFamily="18" charset="0"/>
              </a:rPr>
              <a:t> </a:t>
            </a:r>
            <a:r>
              <a:rPr lang="en-GB" altLang="it-IT" dirty="0" err="1">
                <a:solidFill>
                  <a:prstClr val="black"/>
                </a:solidFill>
                <a:cs typeface="Times New Roman" panose="02020603050405020304" pitchFamily="18" charset="0"/>
              </a:rPr>
              <a:t>precedenti</a:t>
            </a:r>
            <a:r>
              <a:rPr lang="en-GB" altLang="it-IT" dirty="0">
                <a:solidFill>
                  <a:prstClr val="black"/>
                </a:solidFill>
                <a:cs typeface="Times New Roman" panose="02020603050405020304" pitchFamily="18" charset="0"/>
              </a:rPr>
              <a:t> </a:t>
            </a:r>
            <a:r>
              <a:rPr lang="en-GB" altLang="it-IT" dirty="0" smtClean="0">
                <a:solidFill>
                  <a:prstClr val="black"/>
                </a:solidFill>
                <a:cs typeface="Times New Roman" panose="02020603050405020304" pitchFamily="18" charset="0"/>
              </a:rPr>
              <a:t>T.S.</a:t>
            </a:r>
            <a:endParaRPr lang="it-IT" altLang="it-IT" b="1" dirty="0">
              <a:solidFill>
                <a:prstClr val="black"/>
              </a:solidFill>
              <a:cs typeface="Times New Roman" panose="02020603050405020304" pitchFamily="18" charset="0"/>
            </a:endParaRPr>
          </a:p>
          <a:p>
            <a:pPr marL="0" indent="0" algn="just" eaLnBrk="1" hangingPunct="1">
              <a:spcBef>
                <a:spcPct val="50000"/>
              </a:spcBef>
            </a:pPr>
            <a:r>
              <a:rPr lang="it-IT" altLang="it-IT" b="1" dirty="0" smtClean="0">
                <a:solidFill>
                  <a:srgbClr val="0000FF"/>
                </a:solidFill>
                <a:cs typeface="Times New Roman" panose="02020603050405020304" pitchFamily="18" charset="0"/>
              </a:rPr>
              <a:t>Altri </a:t>
            </a:r>
            <a:r>
              <a:rPr lang="it-IT" altLang="it-IT" b="1" dirty="0">
                <a:solidFill>
                  <a:srgbClr val="0000FF"/>
                </a:solidFill>
                <a:cs typeface="Times New Roman" panose="02020603050405020304" pitchFamily="18" charset="0"/>
              </a:rPr>
              <a:t>disturbi </a:t>
            </a:r>
            <a:r>
              <a:rPr lang="it-IT" altLang="it-IT" b="1" dirty="0" smtClean="0">
                <a:solidFill>
                  <a:srgbClr val="0000FF"/>
                </a:solidFill>
                <a:cs typeface="Times New Roman" panose="02020603050405020304" pitchFamily="18" charset="0"/>
              </a:rPr>
              <a:t>mentali:</a:t>
            </a:r>
            <a:r>
              <a:rPr lang="it-IT" altLang="it-IT" b="1" i="1" dirty="0" smtClean="0">
                <a:solidFill>
                  <a:prstClr val="black"/>
                </a:solidFill>
                <a:cs typeface="Times New Roman" panose="02020603050405020304" pitchFamily="18" charset="0"/>
              </a:rPr>
              <a:t> </a:t>
            </a:r>
            <a:r>
              <a:rPr lang="it-IT" altLang="it-IT" dirty="0" smtClean="0">
                <a:solidFill>
                  <a:prstClr val="black"/>
                </a:solidFill>
                <a:cs typeface="Times New Roman" panose="02020603050405020304" pitchFamily="18" charset="0"/>
              </a:rPr>
              <a:t>DCI (compulsione </a:t>
            </a:r>
            <a:r>
              <a:rPr lang="it-IT" altLang="it-IT" dirty="0">
                <a:solidFill>
                  <a:prstClr val="black"/>
                </a:solidFill>
                <a:cs typeface="Times New Roman" panose="02020603050405020304" pitchFamily="18" charset="0"/>
              </a:rPr>
              <a:t>agli acquisti, sessuali, comportamenti esplosivi intermittenti, cleptomania, </a:t>
            </a:r>
            <a:r>
              <a:rPr lang="it-IT" altLang="it-IT" dirty="0" smtClean="0">
                <a:solidFill>
                  <a:prstClr val="black"/>
                </a:solidFill>
                <a:cs typeface="Times New Roman" panose="02020603050405020304" pitchFamily="18" charset="0"/>
              </a:rPr>
              <a:t>ADHD); Disturbi di Personalità </a:t>
            </a:r>
            <a:endParaRPr lang="it-IT" altLang="it-IT" dirty="0">
              <a:solidFill>
                <a:prstClr val="black"/>
              </a:solidFill>
              <a:cs typeface="Times New Roman" panose="02020603050405020304" pitchFamily="18" charset="0"/>
            </a:endParaRPr>
          </a:p>
          <a:p>
            <a:pPr marL="0" indent="0" eaLnBrk="1" hangingPunct="1">
              <a:buClr>
                <a:srgbClr val="FF0000"/>
              </a:buClr>
            </a:pPr>
            <a:endParaRPr lang="it-IT" altLang="it-IT" b="1" i="1" dirty="0">
              <a:solidFill>
                <a:prstClr val="black"/>
              </a:solidFill>
              <a:latin typeface="Arial" charset="0"/>
            </a:endParaRPr>
          </a:p>
        </p:txBody>
      </p:sp>
    </p:spTree>
    <p:extLst>
      <p:ext uri="{BB962C8B-B14F-4D97-AF65-F5344CB8AC3E}">
        <p14:creationId xmlns:p14="http://schemas.microsoft.com/office/powerpoint/2010/main" val="338903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pPr eaLnBrk="1" hangingPunct="1">
              <a:defRPr/>
            </a:pPr>
            <a:endParaRPr lang="it-IT" smtClean="0"/>
          </a:p>
        </p:txBody>
      </p:sp>
      <p:sp>
        <p:nvSpPr>
          <p:cNvPr id="4099" name="Rectangle 3"/>
          <p:cNvSpPr>
            <a:spLocks noGrp="1" noChangeArrowheads="1"/>
          </p:cNvSpPr>
          <p:nvPr>
            <p:ph type="body" idx="1"/>
          </p:nvPr>
        </p:nvSpPr>
        <p:spPr/>
        <p:txBody>
          <a:bodyPr/>
          <a:lstStyle/>
          <a:p>
            <a:pPr eaLnBrk="1" hangingPunct="1"/>
            <a:endParaRPr lang="it-IT" altLang="it-IT" smtClean="0"/>
          </a:p>
        </p:txBody>
      </p:sp>
      <p:sp>
        <p:nvSpPr>
          <p:cNvPr id="4100" name="Rectangle 4"/>
          <p:cNvSpPr>
            <a:spLocks noChangeArrowheads="1"/>
          </p:cNvSpPr>
          <p:nvPr/>
        </p:nvSpPr>
        <p:spPr bwMode="auto">
          <a:xfrm>
            <a:off x="-2786025" y="-1404951"/>
            <a:ext cx="12601575" cy="8785226"/>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fontAlgn="base" hangingPunct="1">
              <a:spcBef>
                <a:spcPct val="0"/>
              </a:spcBef>
              <a:spcAft>
                <a:spcPct val="0"/>
              </a:spcAft>
              <a:buClrTx/>
              <a:buFontTx/>
              <a:buNone/>
            </a:pPr>
            <a:endParaRPr lang="it-IT" altLang="it-IT" sz="1600" b="1" smtClean="0">
              <a:solidFill>
                <a:srgbClr val="FFFFFF"/>
              </a:solidFill>
            </a:endParaRPr>
          </a:p>
        </p:txBody>
      </p:sp>
      <p:sp>
        <p:nvSpPr>
          <p:cNvPr id="4101" name="Rectangle 5"/>
          <p:cNvSpPr>
            <a:spLocks noChangeArrowheads="1"/>
          </p:cNvSpPr>
          <p:nvPr/>
        </p:nvSpPr>
        <p:spPr bwMode="auto">
          <a:xfrm>
            <a:off x="-22349" y="317599"/>
            <a:ext cx="8986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fontAlgn="base" hangingPunct="1">
              <a:spcBef>
                <a:spcPct val="0"/>
              </a:spcBef>
              <a:spcAft>
                <a:spcPct val="0"/>
              </a:spcAft>
              <a:buClrTx/>
              <a:buFontTx/>
              <a:buNone/>
            </a:pPr>
            <a:r>
              <a:rPr lang="it-IT" altLang="it-IT" sz="2800" dirty="0" smtClean="0">
                <a:solidFill>
                  <a:srgbClr val="FFFFFF"/>
                </a:solidFill>
                <a:latin typeface="Bodoni MT Black" pitchFamily="18" charset="0"/>
              </a:rPr>
              <a:t>I</a:t>
            </a:r>
            <a:r>
              <a:rPr lang="it-IT" altLang="it-IT" sz="2800" dirty="0" smtClean="0">
                <a:solidFill>
                  <a:srgbClr val="463416"/>
                </a:solidFill>
                <a:latin typeface="Bodoni MT Black" pitchFamily="18" charset="0"/>
              </a:rPr>
              <a:t>L GIOCO D’AZZARDO: UNA DEFINIZIONE</a:t>
            </a:r>
          </a:p>
        </p:txBody>
      </p:sp>
      <p:sp>
        <p:nvSpPr>
          <p:cNvPr id="4102" name="Text Box 6"/>
          <p:cNvSpPr txBox="1">
            <a:spLocks noChangeArrowheads="1"/>
          </p:cNvSpPr>
          <p:nvPr/>
        </p:nvSpPr>
        <p:spPr bwMode="auto">
          <a:xfrm>
            <a:off x="1115616" y="1268760"/>
            <a:ext cx="7056438" cy="4524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fontAlgn="base" hangingPunct="1">
              <a:spcBef>
                <a:spcPct val="0"/>
              </a:spcBef>
              <a:spcAft>
                <a:spcPct val="0"/>
              </a:spcAft>
              <a:buClrTx/>
              <a:buFontTx/>
              <a:buAutoNum type="arabicPeriod"/>
            </a:pPr>
            <a:r>
              <a:rPr lang="it-IT" altLang="it-IT" sz="2400" b="1" dirty="0" smtClean="0">
                <a:solidFill>
                  <a:srgbClr val="FFFFFF"/>
                </a:solidFill>
              </a:rPr>
              <a:t>• </a:t>
            </a:r>
            <a:r>
              <a:rPr lang="it-IT" altLang="it-IT" sz="2400" b="1" dirty="0" smtClean="0">
                <a:solidFill>
                  <a:srgbClr val="FFFFFF"/>
                </a:solidFill>
                <a:latin typeface="Arial Black" pitchFamily="34" charset="0"/>
              </a:rPr>
              <a:t>Il giocatore mette in palio una posta che consiste in denaro o in un oggetto di valore</a:t>
            </a:r>
          </a:p>
          <a:p>
            <a:pPr eaLnBrk="1" fontAlgn="base" hangingPunct="1">
              <a:spcBef>
                <a:spcPct val="0"/>
              </a:spcBef>
              <a:spcAft>
                <a:spcPct val="0"/>
              </a:spcAft>
              <a:buClrTx/>
              <a:buFontTx/>
              <a:buAutoNum type="arabicPeriod"/>
            </a:pPr>
            <a:endParaRPr lang="it-IT" altLang="it-IT" sz="2400" b="1" dirty="0" smtClean="0">
              <a:solidFill>
                <a:srgbClr val="FFFFFF"/>
              </a:solidFill>
              <a:latin typeface="Arial Black" pitchFamily="34" charset="0"/>
            </a:endParaRPr>
          </a:p>
          <a:p>
            <a:pPr eaLnBrk="1" fontAlgn="base" hangingPunct="1">
              <a:spcBef>
                <a:spcPct val="0"/>
              </a:spcBef>
              <a:spcAft>
                <a:spcPct val="0"/>
              </a:spcAft>
              <a:buClrTx/>
              <a:buFontTx/>
              <a:buAutoNum type="arabicPeriod"/>
            </a:pPr>
            <a:r>
              <a:rPr lang="it-IT" altLang="it-IT" sz="2400" b="1" dirty="0" smtClean="0">
                <a:solidFill>
                  <a:srgbClr val="FFFFFF"/>
                </a:solidFill>
              </a:rPr>
              <a:t>• </a:t>
            </a:r>
            <a:r>
              <a:rPr lang="it-IT" altLang="it-IT" sz="2400" b="1" dirty="0" smtClean="0">
                <a:solidFill>
                  <a:srgbClr val="FFFFFF"/>
                </a:solidFill>
                <a:latin typeface="Arial Black" pitchFamily="34" charset="0"/>
              </a:rPr>
              <a:t>Questa posta, una volta messa in palio, non può essere ritirata dal giocatore</a:t>
            </a:r>
          </a:p>
          <a:p>
            <a:pPr eaLnBrk="1" fontAlgn="base" hangingPunct="1">
              <a:spcBef>
                <a:spcPct val="0"/>
              </a:spcBef>
              <a:spcAft>
                <a:spcPct val="0"/>
              </a:spcAft>
              <a:buClrTx/>
              <a:buFontTx/>
              <a:buAutoNum type="arabicPeriod"/>
            </a:pPr>
            <a:endParaRPr lang="it-IT" altLang="it-IT" sz="2400" b="1" dirty="0" smtClean="0">
              <a:solidFill>
                <a:srgbClr val="FFFFFF"/>
              </a:solidFill>
              <a:latin typeface="Arial Black" pitchFamily="34" charset="0"/>
            </a:endParaRPr>
          </a:p>
          <a:p>
            <a:pPr eaLnBrk="1" fontAlgn="base" hangingPunct="1">
              <a:spcBef>
                <a:spcPct val="0"/>
              </a:spcBef>
              <a:spcAft>
                <a:spcPct val="0"/>
              </a:spcAft>
              <a:buClrTx/>
              <a:buFontTx/>
              <a:buAutoNum type="arabicPeriod"/>
            </a:pPr>
            <a:r>
              <a:rPr lang="it-IT" altLang="it-IT" sz="2400" b="1" dirty="0" smtClean="0">
                <a:solidFill>
                  <a:srgbClr val="FFFFFF"/>
                </a:solidFill>
              </a:rPr>
              <a:t>• </a:t>
            </a:r>
            <a:r>
              <a:rPr lang="it-IT" altLang="it-IT" sz="2400" b="1" dirty="0" smtClean="0">
                <a:solidFill>
                  <a:srgbClr val="FFFFFF"/>
                </a:solidFill>
                <a:latin typeface="Arial Black" pitchFamily="34" charset="0"/>
              </a:rPr>
              <a:t>Il risultato del gioco dipende esclusivamente o principalmente dal caso/sorte/fortuna </a:t>
            </a:r>
          </a:p>
          <a:p>
            <a:pPr eaLnBrk="1" fontAlgn="base" hangingPunct="1">
              <a:spcBef>
                <a:spcPct val="0"/>
              </a:spcBef>
              <a:spcAft>
                <a:spcPct val="0"/>
              </a:spcAft>
              <a:buClrTx/>
              <a:buFontTx/>
              <a:buAutoNum type="arabicPeriod"/>
            </a:pPr>
            <a:endParaRPr lang="it-IT" altLang="it-IT" sz="2400" b="1" dirty="0" smtClean="0">
              <a:solidFill>
                <a:srgbClr val="FFFF00"/>
              </a:solidFill>
              <a:latin typeface="Arial Black" pitchFamily="34" charset="0"/>
            </a:endParaRPr>
          </a:p>
        </p:txBody>
      </p:sp>
      <p:sp>
        <p:nvSpPr>
          <p:cNvPr id="4103" name="Text Box 7"/>
          <p:cNvSpPr txBox="1">
            <a:spLocks noChangeArrowheads="1"/>
          </p:cNvSpPr>
          <p:nvPr/>
        </p:nvSpPr>
        <p:spPr bwMode="auto">
          <a:xfrm>
            <a:off x="5149031" y="774725"/>
            <a:ext cx="35274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fontAlgn="base" hangingPunct="1">
              <a:spcBef>
                <a:spcPct val="0"/>
              </a:spcBef>
              <a:spcAft>
                <a:spcPct val="0"/>
              </a:spcAft>
              <a:buClrTx/>
              <a:buFontTx/>
              <a:buNone/>
            </a:pPr>
            <a:r>
              <a:rPr lang="it-IT" altLang="it-IT" sz="2000" b="1" dirty="0" smtClean="0">
                <a:solidFill>
                  <a:srgbClr val="FFFFFF"/>
                </a:solidFill>
              </a:rPr>
              <a:t>R.</a:t>
            </a:r>
            <a:r>
              <a:rPr lang="it-IT" altLang="it-IT" sz="2000" b="1" dirty="0" smtClean="0">
                <a:solidFill>
                  <a:srgbClr val="003399"/>
                </a:solidFill>
              </a:rPr>
              <a:t> </a:t>
            </a:r>
            <a:r>
              <a:rPr lang="it-IT" altLang="it-IT" sz="2000" b="1" dirty="0" err="1" smtClean="0">
                <a:solidFill>
                  <a:srgbClr val="003399"/>
                </a:solidFill>
              </a:rPr>
              <a:t>Ladouceur</a:t>
            </a:r>
            <a:r>
              <a:rPr lang="it-IT" altLang="it-IT" sz="2000" b="1" dirty="0" smtClean="0">
                <a:solidFill>
                  <a:srgbClr val="003399"/>
                </a:solidFill>
              </a:rPr>
              <a:t>, 2003</a:t>
            </a:r>
          </a:p>
          <a:p>
            <a:pPr eaLnBrk="1" fontAlgn="base" hangingPunct="1">
              <a:spcBef>
                <a:spcPct val="50000"/>
              </a:spcBef>
              <a:spcAft>
                <a:spcPct val="0"/>
              </a:spcAft>
              <a:buClrTx/>
              <a:buFontTx/>
              <a:buNone/>
            </a:pPr>
            <a:endParaRPr lang="it-IT" altLang="it-IT" sz="2000" b="1" dirty="0" smtClean="0">
              <a:solidFill>
                <a:srgbClr val="003399"/>
              </a:solidFill>
            </a:endParaRPr>
          </a:p>
        </p:txBody>
      </p:sp>
    </p:spTree>
    <p:extLst>
      <p:ext uri="{BB962C8B-B14F-4D97-AF65-F5344CB8AC3E}">
        <p14:creationId xmlns:p14="http://schemas.microsoft.com/office/powerpoint/2010/main" val="107145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52400"/>
            <a:ext cx="8229600" cy="990600"/>
          </a:xfrm>
          <a:solidFill>
            <a:schemeClr val="accent2"/>
          </a:solidFill>
        </p:spPr>
        <p:txBody>
          <a:bodyPr/>
          <a:lstStyle/>
          <a:p>
            <a:pPr eaLnBrk="1" hangingPunct="1">
              <a:defRPr/>
            </a:pPr>
            <a:r>
              <a:rPr lang="it-IT" altLang="it-IT" sz="2400" b="1" i="1" smtClean="0">
                <a:solidFill>
                  <a:srgbClr val="FFFF00"/>
                </a:solidFill>
                <a:effectLst>
                  <a:outerShdw blurRad="38100" dist="38100" dir="2700000" algn="tl">
                    <a:srgbClr val="000000"/>
                  </a:outerShdw>
                </a:effectLst>
                <a:latin typeface="Adobe Caslon Pro Bold" pitchFamily="18" charset="0"/>
              </a:rPr>
              <a:t>D - Il gioco d’azzardo patologico come Dipendenza Patologica</a:t>
            </a:r>
          </a:p>
        </p:txBody>
      </p:sp>
      <p:sp>
        <p:nvSpPr>
          <p:cNvPr id="31747" name="Text Box 4"/>
          <p:cNvSpPr txBox="1">
            <a:spLocks noChangeArrowheads="1"/>
          </p:cNvSpPr>
          <p:nvPr/>
        </p:nvSpPr>
        <p:spPr bwMode="auto">
          <a:xfrm>
            <a:off x="0" y="1412875"/>
            <a:ext cx="9036496" cy="47089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25000"/>
              </a:lnSpc>
              <a:spcBef>
                <a:spcPct val="50000"/>
              </a:spcBef>
              <a:buClr>
                <a:srgbClr val="FF0000"/>
              </a:buClr>
              <a:buSzPct val="120000"/>
              <a:buFont typeface="Wingdings" pitchFamily="2" charset="2"/>
              <a:buChar char="q"/>
            </a:pPr>
            <a:r>
              <a:rPr lang="it-IT" altLang="it-IT" sz="2000" dirty="0">
                <a:solidFill>
                  <a:prstClr val="black"/>
                </a:solidFill>
              </a:rPr>
              <a:t>Analogia di decorso (fase delle </a:t>
            </a:r>
            <a:r>
              <a:rPr lang="it-IT" altLang="it-IT" sz="2000" dirty="0" smtClean="0">
                <a:solidFill>
                  <a:prstClr val="black"/>
                </a:solidFill>
              </a:rPr>
              <a:t>vincite; </a:t>
            </a:r>
            <a:r>
              <a:rPr lang="it-IT" altLang="it-IT" sz="2000" dirty="0" err="1">
                <a:solidFill>
                  <a:prstClr val="black"/>
                </a:solidFill>
              </a:rPr>
              <a:t>chasing</a:t>
            </a:r>
            <a:r>
              <a:rPr lang="it-IT" altLang="it-IT" sz="2000" dirty="0">
                <a:solidFill>
                  <a:prstClr val="black"/>
                </a:solidFill>
              </a:rPr>
              <a:t>/porta girevole/luna di fiele; fase della disperazione/</a:t>
            </a:r>
            <a:r>
              <a:rPr lang="it-IT" altLang="it-IT" sz="2000" dirty="0" err="1">
                <a:solidFill>
                  <a:prstClr val="black"/>
                </a:solidFill>
              </a:rPr>
              <a:t>touch</a:t>
            </a:r>
            <a:r>
              <a:rPr lang="it-IT" altLang="it-IT" sz="2000" dirty="0">
                <a:solidFill>
                  <a:prstClr val="black"/>
                </a:solidFill>
              </a:rPr>
              <a:t> the bottom; </a:t>
            </a:r>
            <a:r>
              <a:rPr lang="it-IT" altLang="it-IT" sz="2000" dirty="0" smtClean="0">
                <a:solidFill>
                  <a:prstClr val="black"/>
                </a:solidFill>
              </a:rPr>
              <a:t>recidività/</a:t>
            </a:r>
            <a:r>
              <a:rPr lang="it-IT" altLang="it-IT" sz="2000" dirty="0" err="1" smtClean="0">
                <a:solidFill>
                  <a:prstClr val="black"/>
                </a:solidFill>
              </a:rPr>
              <a:t>recovery</a:t>
            </a:r>
            <a:r>
              <a:rPr lang="it-IT" altLang="it-IT" sz="2000" dirty="0" smtClean="0">
                <a:solidFill>
                  <a:prstClr val="black"/>
                </a:solidFill>
              </a:rPr>
              <a:t>).</a:t>
            </a:r>
            <a:endParaRPr lang="it-IT" altLang="it-IT" sz="2000" dirty="0">
              <a:solidFill>
                <a:prstClr val="black"/>
              </a:solidFill>
            </a:endParaRPr>
          </a:p>
          <a:p>
            <a:pPr eaLnBrk="1" hangingPunct="1">
              <a:lnSpc>
                <a:spcPct val="125000"/>
              </a:lnSpc>
              <a:spcBef>
                <a:spcPct val="50000"/>
              </a:spcBef>
              <a:buClr>
                <a:srgbClr val="FF0000"/>
              </a:buClr>
              <a:buSzPct val="120000"/>
              <a:buFont typeface="Wingdings" pitchFamily="2" charset="2"/>
              <a:buChar char="q"/>
            </a:pPr>
            <a:r>
              <a:rPr lang="it-IT" altLang="it-IT" sz="2000" dirty="0">
                <a:solidFill>
                  <a:prstClr val="black"/>
                </a:solidFill>
              </a:rPr>
              <a:t>Analogie psicopatologiche: alternanza/commistione di elementi di rinforzo positivo </a:t>
            </a:r>
            <a:r>
              <a:rPr lang="it-IT" altLang="it-IT" sz="2000" b="1" dirty="0">
                <a:solidFill>
                  <a:prstClr val="black"/>
                </a:solidFill>
              </a:rPr>
              <a:t>(</a:t>
            </a:r>
            <a:r>
              <a:rPr lang="it-IT" altLang="it-IT" sz="2000" b="1" i="1" dirty="0" err="1">
                <a:solidFill>
                  <a:prstClr val="black"/>
                </a:solidFill>
              </a:rPr>
              <a:t>craving</a:t>
            </a:r>
            <a:r>
              <a:rPr lang="it-IT" altLang="it-IT" sz="2000" b="1" dirty="0">
                <a:solidFill>
                  <a:prstClr val="black"/>
                </a:solidFill>
              </a:rPr>
              <a:t>) </a:t>
            </a:r>
            <a:r>
              <a:rPr lang="it-IT" altLang="it-IT" sz="2000" dirty="0">
                <a:solidFill>
                  <a:prstClr val="black"/>
                </a:solidFill>
              </a:rPr>
              <a:t>e negativo</a:t>
            </a:r>
            <a:r>
              <a:rPr lang="it-IT" altLang="it-IT" sz="2000" b="1" dirty="0">
                <a:solidFill>
                  <a:prstClr val="black"/>
                </a:solidFill>
              </a:rPr>
              <a:t> (</a:t>
            </a:r>
            <a:r>
              <a:rPr lang="it-IT" altLang="it-IT" sz="2000" b="1" dirty="0" err="1">
                <a:solidFill>
                  <a:prstClr val="black"/>
                </a:solidFill>
              </a:rPr>
              <a:t>relief</a:t>
            </a:r>
            <a:r>
              <a:rPr lang="it-IT" altLang="it-IT" sz="2000" b="1" dirty="0">
                <a:solidFill>
                  <a:prstClr val="black"/>
                </a:solidFill>
              </a:rPr>
              <a:t>/sollievo</a:t>
            </a:r>
            <a:r>
              <a:rPr lang="it-IT" altLang="it-IT" sz="2000" b="1" dirty="0" smtClean="0">
                <a:solidFill>
                  <a:prstClr val="black"/>
                </a:solidFill>
              </a:rPr>
              <a:t>); </a:t>
            </a:r>
            <a:r>
              <a:rPr lang="it-IT" altLang="it-IT" sz="2000" dirty="0" smtClean="0">
                <a:solidFill>
                  <a:prstClr val="black"/>
                </a:solidFill>
              </a:rPr>
              <a:t>sviluppo </a:t>
            </a:r>
            <a:r>
              <a:rPr lang="it-IT" altLang="it-IT" sz="2000" dirty="0">
                <a:solidFill>
                  <a:prstClr val="black"/>
                </a:solidFill>
              </a:rPr>
              <a:t>di astinenza, tolleranza, perdita del controllo sui comportamenti di </a:t>
            </a:r>
            <a:r>
              <a:rPr lang="it-IT" altLang="it-IT" sz="2000" dirty="0" smtClean="0">
                <a:solidFill>
                  <a:prstClr val="black"/>
                </a:solidFill>
              </a:rPr>
              <a:t>consumo; simile profilo di </a:t>
            </a:r>
            <a:r>
              <a:rPr lang="it-IT" altLang="it-IT" sz="2000" dirty="0" err="1" smtClean="0">
                <a:solidFill>
                  <a:prstClr val="black"/>
                </a:solidFill>
              </a:rPr>
              <a:t>comorbidità</a:t>
            </a:r>
            <a:endParaRPr lang="it-IT" altLang="it-IT" sz="2000" dirty="0" smtClean="0">
              <a:solidFill>
                <a:prstClr val="black"/>
              </a:solidFill>
            </a:endParaRPr>
          </a:p>
          <a:p>
            <a:pPr eaLnBrk="1" hangingPunct="1">
              <a:lnSpc>
                <a:spcPct val="125000"/>
              </a:lnSpc>
              <a:spcBef>
                <a:spcPct val="50000"/>
              </a:spcBef>
              <a:buClr>
                <a:srgbClr val="FF0000"/>
              </a:buClr>
              <a:buSzPct val="120000"/>
              <a:buFont typeface="Wingdings" pitchFamily="2" charset="2"/>
              <a:buChar char="q"/>
            </a:pPr>
            <a:r>
              <a:rPr lang="it-IT" altLang="it-IT" sz="2000" dirty="0" smtClean="0">
                <a:solidFill>
                  <a:prstClr val="black"/>
                </a:solidFill>
              </a:rPr>
              <a:t>Profonde analogie dal </a:t>
            </a:r>
            <a:r>
              <a:rPr lang="it-IT" altLang="it-IT" sz="2000" dirty="0" err="1" smtClean="0">
                <a:solidFill>
                  <a:prstClr val="black"/>
                </a:solidFill>
              </a:rPr>
              <a:t>p.d.v</a:t>
            </a:r>
            <a:r>
              <a:rPr lang="it-IT" altLang="it-IT" sz="2000" dirty="0" smtClean="0">
                <a:solidFill>
                  <a:prstClr val="black"/>
                </a:solidFill>
              </a:rPr>
              <a:t> neurobiologico.  </a:t>
            </a:r>
            <a:endParaRPr lang="it-IT" altLang="it-IT" sz="2000" dirty="0">
              <a:solidFill>
                <a:prstClr val="black"/>
              </a:solidFill>
            </a:endParaRPr>
          </a:p>
          <a:p>
            <a:pPr eaLnBrk="1" hangingPunct="1">
              <a:lnSpc>
                <a:spcPct val="125000"/>
              </a:lnSpc>
              <a:spcBef>
                <a:spcPct val="50000"/>
              </a:spcBef>
              <a:buClr>
                <a:srgbClr val="FF0000"/>
              </a:buClr>
              <a:buSzPct val="120000"/>
              <a:buFont typeface="Wingdings" pitchFamily="2" charset="2"/>
              <a:buChar char="q"/>
            </a:pPr>
            <a:r>
              <a:rPr lang="it-IT" altLang="it-IT" sz="2000" dirty="0">
                <a:solidFill>
                  <a:prstClr val="black"/>
                </a:solidFill>
              </a:rPr>
              <a:t> eccessivo interesse e coinvolgimento nel comportamento malgrado le conseguenze negative sul piano sanitario, familiare, professionale, finanziario e sociale.</a:t>
            </a:r>
          </a:p>
          <a:p>
            <a:pPr eaLnBrk="1" hangingPunct="1">
              <a:lnSpc>
                <a:spcPct val="125000"/>
              </a:lnSpc>
              <a:spcBef>
                <a:spcPct val="50000"/>
              </a:spcBef>
              <a:buClr>
                <a:srgbClr val="FF0000"/>
              </a:buClr>
              <a:buSzPct val="120000"/>
              <a:buFont typeface="Wingdings" pitchFamily="2" charset="2"/>
              <a:buChar char="q"/>
            </a:pPr>
            <a:r>
              <a:rPr lang="it-IT" altLang="it-IT" sz="2000" dirty="0">
                <a:solidFill>
                  <a:prstClr val="black"/>
                </a:solidFill>
              </a:rPr>
              <a:t>Elevato tasso di </a:t>
            </a:r>
            <a:r>
              <a:rPr lang="it-IT" altLang="it-IT" sz="2000" dirty="0" err="1">
                <a:solidFill>
                  <a:prstClr val="black"/>
                </a:solidFill>
              </a:rPr>
              <a:t>comorbidità</a:t>
            </a:r>
            <a:r>
              <a:rPr lang="it-IT" altLang="it-IT" sz="2000" dirty="0">
                <a:solidFill>
                  <a:prstClr val="black"/>
                </a:solidFill>
              </a:rPr>
              <a:t> (attuale e </a:t>
            </a:r>
            <a:r>
              <a:rPr lang="it-IT" altLang="it-IT" sz="2000" dirty="0" err="1">
                <a:solidFill>
                  <a:prstClr val="black"/>
                </a:solidFill>
              </a:rPr>
              <a:t>lifetime</a:t>
            </a:r>
            <a:r>
              <a:rPr lang="it-IT" altLang="it-IT" sz="2000" dirty="0" smtClean="0">
                <a:solidFill>
                  <a:prstClr val="black"/>
                </a:solidFill>
              </a:rPr>
              <a:t>) con i DUS</a:t>
            </a:r>
          </a:p>
          <a:p>
            <a:pPr eaLnBrk="1" hangingPunct="1">
              <a:lnSpc>
                <a:spcPct val="125000"/>
              </a:lnSpc>
              <a:spcBef>
                <a:spcPct val="50000"/>
              </a:spcBef>
              <a:buClr>
                <a:srgbClr val="FF0000"/>
              </a:buClr>
              <a:buSzPct val="120000"/>
              <a:buFont typeface="Wingdings" pitchFamily="2" charset="2"/>
              <a:buChar char="q"/>
            </a:pPr>
            <a:r>
              <a:rPr lang="it-IT" altLang="it-IT" sz="2000" dirty="0" smtClean="0">
                <a:solidFill>
                  <a:prstClr val="black"/>
                </a:solidFill>
              </a:rPr>
              <a:t>Analogie di risposta al trattamento </a:t>
            </a:r>
          </a:p>
        </p:txBody>
      </p:sp>
    </p:spTree>
    <p:extLst>
      <p:ext uri="{BB962C8B-B14F-4D97-AF65-F5344CB8AC3E}">
        <p14:creationId xmlns:p14="http://schemas.microsoft.com/office/powerpoint/2010/main" val="259208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788024" y="836712"/>
            <a:ext cx="3240360" cy="4801314"/>
          </a:xfrm>
          <a:prstGeom prst="rect">
            <a:avLst/>
          </a:prstGeom>
          <a:noFill/>
        </p:spPr>
        <p:txBody>
          <a:bodyPr wrap="square" rtlCol="0">
            <a:spAutoFit/>
          </a:bodyPr>
          <a:lstStyle/>
          <a:p>
            <a:pPr marL="457200" indent="-457200">
              <a:buFont typeface="+mj-lt"/>
              <a:buAutoNum type="arabicPeriod"/>
            </a:pPr>
            <a:r>
              <a:rPr lang="it-IT" dirty="0" smtClean="0">
                <a:solidFill>
                  <a:prstClr val="black"/>
                </a:solidFill>
              </a:rPr>
              <a:t>Il Disturbo da Gioco d’Azzardo è collocato </a:t>
            </a:r>
            <a:r>
              <a:rPr lang="it-IT" dirty="0">
                <a:solidFill>
                  <a:prstClr val="black"/>
                </a:solidFill>
              </a:rPr>
              <a:t>nella sezione “ </a:t>
            </a:r>
            <a:r>
              <a:rPr lang="it-IT" dirty="0" err="1">
                <a:solidFill>
                  <a:prstClr val="black"/>
                </a:solidFill>
              </a:rPr>
              <a:t>Substance-Related</a:t>
            </a:r>
            <a:r>
              <a:rPr lang="it-IT" dirty="0">
                <a:solidFill>
                  <a:prstClr val="black"/>
                </a:solidFill>
              </a:rPr>
              <a:t> and </a:t>
            </a:r>
            <a:r>
              <a:rPr lang="it-IT" dirty="0" err="1">
                <a:solidFill>
                  <a:prstClr val="black"/>
                </a:solidFill>
              </a:rPr>
              <a:t>Addictive</a:t>
            </a:r>
            <a:r>
              <a:rPr lang="it-IT" dirty="0">
                <a:solidFill>
                  <a:prstClr val="black"/>
                </a:solidFill>
              </a:rPr>
              <a:t> </a:t>
            </a:r>
            <a:r>
              <a:rPr lang="it-IT" dirty="0" err="1">
                <a:solidFill>
                  <a:prstClr val="black"/>
                </a:solidFill>
              </a:rPr>
              <a:t>Disorders</a:t>
            </a:r>
            <a:r>
              <a:rPr lang="it-IT" dirty="0">
                <a:solidFill>
                  <a:prstClr val="black"/>
                </a:solidFill>
              </a:rPr>
              <a:t>”.</a:t>
            </a:r>
          </a:p>
          <a:p>
            <a:pPr marL="457200" indent="-457200">
              <a:buFont typeface="+mj-lt"/>
              <a:buAutoNum type="arabicPeriod" startAt="2"/>
            </a:pPr>
            <a:r>
              <a:rPr lang="it-IT" dirty="0">
                <a:solidFill>
                  <a:prstClr val="black"/>
                </a:solidFill>
              </a:rPr>
              <a:t>I criteri da 10 passano a 9 per l’eliminazione del criterio 8 del DSM IV-TR relativo agli atti illegali, per la bassa prevalenza di dimensioni sociopatiche.</a:t>
            </a:r>
          </a:p>
          <a:p>
            <a:pPr marL="457200" indent="-457200">
              <a:buFont typeface="+mj-lt"/>
              <a:buAutoNum type="arabicPeriod" startAt="2"/>
            </a:pPr>
            <a:r>
              <a:rPr lang="it-IT" dirty="0">
                <a:solidFill>
                  <a:prstClr val="black"/>
                </a:solidFill>
              </a:rPr>
              <a:t>La soglia diagnostica viene abbassata a 4 criteri.</a:t>
            </a:r>
          </a:p>
          <a:p>
            <a:pPr marL="457200" indent="-457200">
              <a:buFont typeface="+mj-lt"/>
              <a:buAutoNum type="arabicPeriod" startAt="2"/>
            </a:pPr>
            <a:r>
              <a:rPr lang="it-IT" dirty="0">
                <a:solidFill>
                  <a:prstClr val="black"/>
                </a:solidFill>
              </a:rPr>
              <a:t>Si introduce un criterio temporale , per cui gli stessi sintomi devono essere presenti per 12 mesi</a:t>
            </a:r>
            <a:r>
              <a:rPr lang="it-IT" dirty="0" smtClean="0">
                <a:solidFill>
                  <a:prstClr val="black"/>
                </a:solidFill>
              </a:rPr>
              <a:t>.</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453232"/>
            <a:ext cx="2971800" cy="4064000"/>
          </a:xfrm>
          <a:prstGeom prst="rect">
            <a:avLst/>
          </a:prstGeom>
        </p:spPr>
      </p:pic>
    </p:spTree>
    <p:extLst>
      <p:ext uri="{BB962C8B-B14F-4D97-AF65-F5344CB8AC3E}">
        <p14:creationId xmlns:p14="http://schemas.microsoft.com/office/powerpoint/2010/main" val="328448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836613"/>
            <a:ext cx="7559675"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323850" y="6096000"/>
            <a:ext cx="8534400" cy="771525"/>
          </a:xfrm>
          <a:prstGeom prst="rect">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it-IT" altLang="it-IT" sz="2000" i="1">
                <a:solidFill>
                  <a:srgbClr val="FFFF00"/>
                </a:solidFill>
                <a:latin typeface="Adobe Caslon Pro Bold" pitchFamily="18" charset="0"/>
              </a:rPr>
              <a:t>I neuroni dell’area ventrale segmentata (VTA) contengono dopamina che è rilasciato nel nucleo accumbens e nella corteccia prefrontale</a:t>
            </a:r>
            <a:r>
              <a:rPr lang="it-IT" altLang="it-IT" sz="2400" i="1">
                <a:solidFill>
                  <a:srgbClr val="FFFF00"/>
                </a:solidFill>
                <a:latin typeface="Adobe Caslon Pro Bold" pitchFamily="18" charset="0"/>
              </a:rPr>
              <a:t>.</a:t>
            </a:r>
          </a:p>
        </p:txBody>
      </p:sp>
      <p:sp>
        <p:nvSpPr>
          <p:cNvPr id="34820" name="Rectangle 5"/>
          <p:cNvSpPr>
            <a:spLocks noChangeArrowheads="1"/>
          </p:cNvSpPr>
          <p:nvPr/>
        </p:nvSpPr>
        <p:spPr bwMode="auto">
          <a:xfrm>
            <a:off x="2339975" y="188913"/>
            <a:ext cx="4103688" cy="6477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it-IT" altLang="it-IT" sz="2400" i="1">
                <a:solidFill>
                  <a:srgbClr val="FFFF00"/>
                </a:solidFill>
                <a:latin typeface="Adobe Caslon Pro Bold" pitchFamily="18" charset="0"/>
              </a:rPr>
              <a:t>Il Sistema della Ricompensa</a:t>
            </a:r>
          </a:p>
        </p:txBody>
      </p:sp>
    </p:spTree>
    <p:extLst>
      <p:ext uri="{BB962C8B-B14F-4D97-AF65-F5344CB8AC3E}">
        <p14:creationId xmlns:p14="http://schemas.microsoft.com/office/powerpoint/2010/main" val="306557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49186"/>
                                        </p:tgtEl>
                                        <p:attrNameLst>
                                          <p:attrName>style.visibility</p:attrName>
                                        </p:attrNameLst>
                                      </p:cBhvr>
                                      <p:to>
                                        <p:strVal val="visible"/>
                                      </p:to>
                                    </p:set>
                                    <p:animEffect transition="in" filter="dissolve">
                                      <p:cBhvr>
                                        <p:cTn id="7" dur="500"/>
                                        <p:tgtEl>
                                          <p:spTgt spid="349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60000">
            <a:off x="1646949" y="-553445"/>
            <a:ext cx="36213947" cy="176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Risultati immagini per criteri disturbo da gioco d'azzardo ds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0" y="-99392"/>
            <a:ext cx="9865096" cy="746144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07504" y="118373"/>
            <a:ext cx="1800200" cy="646331"/>
          </a:xfrm>
          <a:prstGeom prst="rect">
            <a:avLst/>
          </a:prstGeom>
          <a:solidFill>
            <a:schemeClr val="tx2"/>
          </a:solidFill>
        </p:spPr>
        <p:txBody>
          <a:bodyPr wrap="square" rtlCol="0">
            <a:spAutoFit/>
          </a:bodyPr>
          <a:lstStyle/>
          <a:p>
            <a:r>
              <a:rPr lang="it-IT" dirty="0" smtClean="0">
                <a:solidFill>
                  <a:srgbClr val="EEECE1"/>
                </a:solidFill>
              </a:rPr>
              <a:t>Ser. D  Grosseto</a:t>
            </a:r>
          </a:p>
          <a:p>
            <a:r>
              <a:rPr lang="it-IT" dirty="0" smtClean="0">
                <a:solidFill>
                  <a:srgbClr val="EEECE1"/>
                </a:solidFill>
              </a:rPr>
              <a:t>Gruppo GAND</a:t>
            </a:r>
            <a:endParaRPr lang="it-IT" dirty="0">
              <a:solidFill>
                <a:srgbClr val="EEECE1"/>
              </a:solidFill>
            </a:endParaRPr>
          </a:p>
        </p:txBody>
      </p:sp>
    </p:spTree>
    <p:extLst>
      <p:ext uri="{BB962C8B-B14F-4D97-AF65-F5344CB8AC3E}">
        <p14:creationId xmlns:p14="http://schemas.microsoft.com/office/powerpoint/2010/main" val="22802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a:xfrm>
            <a:off x="395288" y="0"/>
            <a:ext cx="8229600" cy="1079500"/>
          </a:xfrm>
          <a:solidFill>
            <a:schemeClr val="accent2"/>
          </a:solidFill>
        </p:spPr>
        <p:txBody>
          <a:bodyPr/>
          <a:lstStyle/>
          <a:p>
            <a:pPr eaLnBrk="1" hangingPunct="1">
              <a:defRPr/>
            </a:pPr>
            <a:r>
              <a:rPr lang="it-IT" altLang="it-IT" sz="2400" b="1" smtClean="0">
                <a:solidFill>
                  <a:srgbClr val="FFFF00"/>
                </a:solidFill>
                <a:effectLst>
                  <a:outerShdw blurRad="38100" dist="38100" dir="2700000" algn="tl">
                    <a:srgbClr val="000000"/>
                  </a:outerShdw>
                </a:effectLst>
              </a:rPr>
              <a:t>Sottogruppo di PG secondo il modello di </a:t>
            </a:r>
            <a:r>
              <a:rPr lang="it-IT" altLang="it-IT" sz="2400" b="1" i="1" smtClean="0">
                <a:solidFill>
                  <a:srgbClr val="FFFF00"/>
                </a:solidFill>
              </a:rPr>
              <a:t>Blaszczynski e Nower</a:t>
            </a:r>
            <a:r>
              <a:rPr lang="it-IT" altLang="it-IT" sz="2400" b="1" smtClean="0">
                <a:solidFill>
                  <a:srgbClr val="FFFF00"/>
                </a:solidFill>
              </a:rPr>
              <a:t> (2002)</a:t>
            </a:r>
            <a:r>
              <a:rPr lang="it-IT" altLang="it-IT" sz="2400" smtClean="0">
                <a:solidFill>
                  <a:srgbClr val="FFFF00"/>
                </a:solidFill>
              </a:rPr>
              <a:t> </a:t>
            </a:r>
            <a:r>
              <a:rPr lang="it-IT" altLang="it-IT" sz="2400" b="1" smtClean="0">
                <a:solidFill>
                  <a:srgbClr val="FFFF00"/>
                </a:solidFill>
                <a:effectLst>
                  <a:outerShdw blurRad="38100" dist="38100" dir="2700000" algn="tl">
                    <a:srgbClr val="000000"/>
                  </a:outerShdw>
                </a:effectLst>
              </a:rPr>
              <a:t>dei 3 percorsi</a:t>
            </a:r>
          </a:p>
        </p:txBody>
      </p:sp>
      <p:sp>
        <p:nvSpPr>
          <p:cNvPr id="61443" name="Text Box 5"/>
          <p:cNvSpPr txBox="1">
            <a:spLocks noChangeArrowheads="1"/>
          </p:cNvSpPr>
          <p:nvPr/>
        </p:nvSpPr>
        <p:spPr bwMode="auto">
          <a:xfrm>
            <a:off x="827088" y="1196752"/>
            <a:ext cx="7489825" cy="550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lnSpc>
                <a:spcPct val="160000"/>
              </a:lnSpc>
              <a:spcBef>
                <a:spcPct val="50000"/>
              </a:spcBef>
            </a:pPr>
            <a:r>
              <a:rPr lang="it-IT" altLang="it-IT" sz="2000" b="1" i="1" dirty="0" err="1">
                <a:solidFill>
                  <a:prstClr val="black"/>
                </a:solidFill>
                <a:latin typeface="Arial" charset="0"/>
              </a:rPr>
              <a:t>Blaszczynski</a:t>
            </a:r>
            <a:r>
              <a:rPr lang="it-IT" altLang="it-IT" sz="2000" b="1" i="1" dirty="0">
                <a:solidFill>
                  <a:prstClr val="black"/>
                </a:solidFill>
                <a:latin typeface="Arial" charset="0"/>
              </a:rPr>
              <a:t> e </a:t>
            </a:r>
            <a:r>
              <a:rPr lang="it-IT" altLang="it-IT" sz="2000" b="1" i="1" dirty="0" err="1">
                <a:solidFill>
                  <a:prstClr val="black"/>
                </a:solidFill>
                <a:latin typeface="Arial" charset="0"/>
              </a:rPr>
              <a:t>Nower</a:t>
            </a:r>
            <a:r>
              <a:rPr lang="it-IT" altLang="it-IT" sz="2000" dirty="0">
                <a:solidFill>
                  <a:prstClr val="black"/>
                </a:solidFill>
                <a:latin typeface="Arial" charset="0"/>
              </a:rPr>
              <a:t> (2002) hanno proposto per il </a:t>
            </a:r>
            <a:r>
              <a:rPr lang="it-IT" altLang="it-IT" sz="2000" dirty="0" smtClean="0">
                <a:solidFill>
                  <a:prstClr val="black"/>
                </a:solidFill>
                <a:latin typeface="Arial" charset="0"/>
              </a:rPr>
              <a:t>DGA </a:t>
            </a:r>
            <a:r>
              <a:rPr lang="it-IT" altLang="it-IT" sz="2000" dirty="0">
                <a:solidFill>
                  <a:prstClr val="black"/>
                </a:solidFill>
                <a:latin typeface="Arial" charset="0"/>
              </a:rPr>
              <a:t>un modello, che integra in uno schema teorico generale i </a:t>
            </a:r>
            <a:r>
              <a:rPr lang="it-IT" altLang="it-IT" sz="2000" dirty="0" smtClean="0">
                <a:solidFill>
                  <a:prstClr val="black"/>
                </a:solidFill>
                <a:latin typeface="Arial" charset="0"/>
              </a:rPr>
              <a:t>fattori ecologici, </a:t>
            </a:r>
            <a:r>
              <a:rPr lang="it-IT" altLang="it-IT" sz="2000" dirty="0">
                <a:solidFill>
                  <a:prstClr val="black"/>
                </a:solidFill>
                <a:latin typeface="Arial" charset="0"/>
              </a:rPr>
              <a:t>biologici, di personalità, </a:t>
            </a:r>
            <a:r>
              <a:rPr lang="it-IT" altLang="it-IT" sz="2000" dirty="0" smtClean="0">
                <a:solidFill>
                  <a:prstClr val="black"/>
                </a:solidFill>
                <a:latin typeface="Arial" charset="0"/>
              </a:rPr>
              <a:t>cognitivi (</a:t>
            </a:r>
            <a:r>
              <a:rPr lang="it-IT" altLang="it-IT" sz="2000" dirty="0" err="1" smtClean="0">
                <a:solidFill>
                  <a:prstClr val="black"/>
                </a:solidFill>
                <a:latin typeface="Arial" charset="0"/>
              </a:rPr>
              <a:t>bias</a:t>
            </a:r>
            <a:r>
              <a:rPr lang="it-IT" altLang="it-IT" sz="2000" dirty="0" smtClean="0">
                <a:solidFill>
                  <a:prstClr val="black"/>
                </a:solidFill>
                <a:latin typeface="Arial" charset="0"/>
              </a:rPr>
              <a:t>), la </a:t>
            </a:r>
            <a:r>
              <a:rPr lang="it-IT" altLang="it-IT" sz="2000" dirty="0">
                <a:solidFill>
                  <a:prstClr val="black"/>
                </a:solidFill>
                <a:latin typeface="Arial" charset="0"/>
              </a:rPr>
              <a:t>teoria </a:t>
            </a:r>
            <a:r>
              <a:rPr lang="it-IT" altLang="it-IT" sz="2000" dirty="0" smtClean="0">
                <a:solidFill>
                  <a:prstClr val="black"/>
                </a:solidFill>
                <a:latin typeface="Arial" charset="0"/>
              </a:rPr>
              <a:t>dell’apprendimento, ambientali.  </a:t>
            </a:r>
            <a:r>
              <a:rPr lang="it-IT" altLang="it-IT" sz="2000" dirty="0">
                <a:solidFill>
                  <a:prstClr val="black"/>
                </a:solidFill>
                <a:latin typeface="Arial" charset="0"/>
              </a:rPr>
              <a:t>Secondo questo modello </a:t>
            </a:r>
            <a:r>
              <a:rPr lang="it-IT" altLang="it-IT" sz="2000" dirty="0" smtClean="0">
                <a:solidFill>
                  <a:prstClr val="black"/>
                </a:solidFill>
                <a:latin typeface="Arial" charset="0"/>
              </a:rPr>
              <a:t>lo sviluppo di una patologia da gioco </a:t>
            </a:r>
            <a:r>
              <a:rPr lang="it-IT" altLang="it-IT" sz="2000" dirty="0">
                <a:solidFill>
                  <a:prstClr val="black"/>
                </a:solidFill>
                <a:latin typeface="Arial" charset="0"/>
              </a:rPr>
              <a:t>d’azzardo patologico </a:t>
            </a:r>
            <a:r>
              <a:rPr lang="it-IT" altLang="it-IT" sz="2000" dirty="0" smtClean="0">
                <a:solidFill>
                  <a:prstClr val="black"/>
                </a:solidFill>
                <a:latin typeface="Arial" charset="0"/>
              </a:rPr>
              <a:t>seguirebbe </a:t>
            </a:r>
            <a:r>
              <a:rPr lang="it-IT" altLang="it-IT" sz="2000" b="1" dirty="0">
                <a:solidFill>
                  <a:prstClr val="black"/>
                </a:solidFill>
                <a:latin typeface="Arial" charset="0"/>
              </a:rPr>
              <a:t>tre </a:t>
            </a:r>
            <a:r>
              <a:rPr lang="it-IT" altLang="it-IT" sz="2000" b="1" dirty="0" smtClean="0">
                <a:solidFill>
                  <a:prstClr val="black"/>
                </a:solidFill>
                <a:latin typeface="Arial" charset="0"/>
              </a:rPr>
              <a:t>possibili diversi percorsi</a:t>
            </a:r>
            <a:r>
              <a:rPr lang="it-IT" altLang="it-IT" sz="2000" dirty="0" smtClean="0">
                <a:solidFill>
                  <a:prstClr val="black"/>
                </a:solidFill>
                <a:latin typeface="Arial" charset="0"/>
              </a:rPr>
              <a:t>, </a:t>
            </a:r>
            <a:r>
              <a:rPr lang="it-IT" altLang="it-IT" sz="2000" dirty="0">
                <a:solidFill>
                  <a:prstClr val="black"/>
                </a:solidFill>
                <a:latin typeface="Arial" charset="0"/>
              </a:rPr>
              <a:t>ciascuno dei quali è associato a </a:t>
            </a:r>
            <a:r>
              <a:rPr lang="it-IT" altLang="it-IT" sz="2000" dirty="0" smtClean="0">
                <a:solidFill>
                  <a:prstClr val="black"/>
                </a:solidFill>
                <a:latin typeface="Arial" charset="0"/>
              </a:rPr>
              <a:t>particolari dimensioni </a:t>
            </a:r>
            <a:r>
              <a:rPr lang="it-IT" altLang="it-IT" sz="2000" dirty="0">
                <a:solidFill>
                  <a:prstClr val="black"/>
                </a:solidFill>
                <a:latin typeface="Arial" charset="0"/>
              </a:rPr>
              <a:t>di vulnerabilità, caratteristiche demografiche e processi eziologici specifici. Questo schema concettuale fornisce uno strumento operativo utile al clinico per identificare e separare </a:t>
            </a:r>
            <a:r>
              <a:rPr lang="it-IT" altLang="it-IT" sz="2000" b="1" dirty="0" smtClean="0">
                <a:solidFill>
                  <a:srgbClr val="FF0000"/>
                </a:solidFill>
                <a:latin typeface="Arial" charset="0"/>
              </a:rPr>
              <a:t>sottogruppi</a:t>
            </a:r>
            <a:r>
              <a:rPr lang="it-IT" altLang="it-IT" sz="2000" dirty="0" smtClean="0">
                <a:solidFill>
                  <a:prstClr val="black"/>
                </a:solidFill>
                <a:latin typeface="Arial" charset="0"/>
              </a:rPr>
              <a:t> che </a:t>
            </a:r>
            <a:r>
              <a:rPr lang="it-IT" altLang="it-IT" sz="2000" dirty="0">
                <a:solidFill>
                  <a:prstClr val="black"/>
                </a:solidFill>
                <a:latin typeface="Arial" charset="0"/>
              </a:rPr>
              <a:t>richiedono </a:t>
            </a:r>
            <a:r>
              <a:rPr lang="it-IT" altLang="it-IT" sz="2000" b="1" dirty="0">
                <a:solidFill>
                  <a:srgbClr val="FF0000"/>
                </a:solidFill>
                <a:latin typeface="Arial" charset="0"/>
              </a:rPr>
              <a:t>differenti strategie di trattamento</a:t>
            </a:r>
            <a:r>
              <a:rPr lang="it-IT" altLang="it-IT" sz="2000" dirty="0">
                <a:solidFill>
                  <a:prstClr val="black"/>
                </a:solidFill>
                <a:latin typeface="Arial" charset="0"/>
              </a:rPr>
              <a:t>.</a:t>
            </a:r>
          </a:p>
        </p:txBody>
      </p:sp>
    </p:spTree>
    <p:extLst>
      <p:ext uri="{BB962C8B-B14F-4D97-AF65-F5344CB8AC3E}">
        <p14:creationId xmlns:p14="http://schemas.microsoft.com/office/powerpoint/2010/main" val="212359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457200" y="188913"/>
            <a:ext cx="8229600" cy="1079500"/>
          </a:xfrm>
          <a:solidFill>
            <a:schemeClr val="accent2"/>
          </a:solidFill>
        </p:spPr>
        <p:txBody>
          <a:bodyPr/>
          <a:lstStyle/>
          <a:p>
            <a:pPr eaLnBrk="1" hangingPunct="1">
              <a:defRPr/>
            </a:pPr>
            <a:r>
              <a:rPr lang="it-IT" altLang="it-IT" sz="2400" b="1" i="1" dirty="0" smtClean="0">
                <a:solidFill>
                  <a:srgbClr val="FFFF00"/>
                </a:solidFill>
                <a:effectLst>
                  <a:outerShdw blurRad="38100" dist="38100" dir="2700000" algn="tl">
                    <a:srgbClr val="000000"/>
                  </a:outerShdw>
                </a:effectLst>
              </a:rPr>
              <a:t>Fase iniziale comune</a:t>
            </a:r>
            <a:endParaRPr lang="it-IT" altLang="it-IT" sz="2400" b="1" dirty="0" smtClean="0">
              <a:solidFill>
                <a:srgbClr val="FFFF00"/>
              </a:solidFill>
            </a:endParaRPr>
          </a:p>
        </p:txBody>
      </p:sp>
      <p:sp>
        <p:nvSpPr>
          <p:cNvPr id="62467" name="Text Box 5"/>
          <p:cNvSpPr txBox="1">
            <a:spLocks noChangeArrowheads="1"/>
          </p:cNvSpPr>
          <p:nvPr/>
        </p:nvSpPr>
        <p:spPr bwMode="auto">
          <a:xfrm>
            <a:off x="2699792" y="1412776"/>
            <a:ext cx="2953246" cy="707886"/>
          </a:xfrm>
          <a:prstGeom prst="rect">
            <a:avLst/>
          </a:prstGeom>
          <a:solidFill>
            <a:srgbClr val="FFFF00"/>
          </a:solidFill>
          <a:ln>
            <a:noFill/>
          </a:ln>
          <a:effectLs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sz="2000" b="1" dirty="0">
                <a:solidFill>
                  <a:srgbClr val="1F497D"/>
                </a:solidFill>
                <a:latin typeface="Arial" charset="0"/>
              </a:rPr>
              <a:t>Fattori </a:t>
            </a:r>
            <a:r>
              <a:rPr lang="it-IT" altLang="it-IT" sz="2000" b="1" dirty="0" smtClean="0">
                <a:solidFill>
                  <a:srgbClr val="1F497D"/>
                </a:solidFill>
                <a:latin typeface="Arial" charset="0"/>
              </a:rPr>
              <a:t>Ambientali</a:t>
            </a:r>
            <a:r>
              <a:rPr lang="it-IT" altLang="it-IT" sz="2000" b="1" dirty="0">
                <a:solidFill>
                  <a:srgbClr val="1F497D"/>
                </a:solidFill>
                <a:latin typeface="Arial" charset="0"/>
              </a:rPr>
              <a:t> </a:t>
            </a:r>
            <a:r>
              <a:rPr lang="it-IT" altLang="it-IT" sz="2000" b="1" dirty="0" smtClean="0">
                <a:solidFill>
                  <a:srgbClr val="1F497D"/>
                </a:solidFill>
                <a:latin typeface="Arial" charset="0"/>
              </a:rPr>
              <a:t>e Personali</a:t>
            </a:r>
          </a:p>
        </p:txBody>
      </p:sp>
      <p:sp>
        <p:nvSpPr>
          <p:cNvPr id="62468" name="Text Box 6"/>
          <p:cNvSpPr txBox="1">
            <a:spLocks noChangeArrowheads="1"/>
          </p:cNvSpPr>
          <p:nvPr/>
        </p:nvSpPr>
        <p:spPr bwMode="auto">
          <a:xfrm>
            <a:off x="4572001" y="2217638"/>
            <a:ext cx="4392488" cy="923330"/>
          </a:xfrm>
          <a:prstGeom prst="rect">
            <a:avLst/>
          </a:prstGeom>
          <a:solidFill>
            <a:schemeClr val="bg2">
              <a:lumMod val="90000"/>
            </a:schemeClr>
          </a:solidFill>
          <a:ln>
            <a:noFill/>
          </a:ln>
          <a:effectLs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dirty="0" smtClean="0">
                <a:solidFill>
                  <a:prstClr val="black"/>
                </a:solidFill>
                <a:latin typeface="Arial" charset="0"/>
              </a:rPr>
              <a:t>Dinamiche di Apprendimento/ Condizionamento </a:t>
            </a:r>
            <a:r>
              <a:rPr lang="it-IT" altLang="it-IT" b="1" dirty="0">
                <a:solidFill>
                  <a:prstClr val="black"/>
                </a:solidFill>
                <a:latin typeface="Arial" charset="0"/>
              </a:rPr>
              <a:t>classico e </a:t>
            </a:r>
            <a:r>
              <a:rPr lang="it-IT" altLang="it-IT" b="1" dirty="0" smtClean="0">
                <a:solidFill>
                  <a:prstClr val="black"/>
                </a:solidFill>
                <a:latin typeface="Arial" charset="0"/>
              </a:rPr>
              <a:t>operante (con rinforzi positivi e negativi)</a:t>
            </a:r>
          </a:p>
        </p:txBody>
      </p:sp>
      <p:sp>
        <p:nvSpPr>
          <p:cNvPr id="62469" name="Text Box 7"/>
          <p:cNvSpPr txBox="1">
            <a:spLocks noChangeArrowheads="1"/>
          </p:cNvSpPr>
          <p:nvPr/>
        </p:nvSpPr>
        <p:spPr bwMode="auto">
          <a:xfrm>
            <a:off x="3924300" y="4292600"/>
            <a:ext cx="1368425"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dirty="0">
                <a:solidFill>
                  <a:prstClr val="black"/>
                </a:solidFill>
                <a:latin typeface="Arial" charset="0"/>
              </a:rPr>
              <a:t>Abitudine</a:t>
            </a:r>
          </a:p>
        </p:txBody>
      </p:sp>
      <p:sp>
        <p:nvSpPr>
          <p:cNvPr id="62470" name="Text Box 8"/>
          <p:cNvSpPr txBox="1">
            <a:spLocks noChangeArrowheads="1"/>
          </p:cNvSpPr>
          <p:nvPr/>
        </p:nvSpPr>
        <p:spPr bwMode="auto">
          <a:xfrm>
            <a:off x="3851275" y="5373688"/>
            <a:ext cx="14414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a:solidFill>
                  <a:prstClr val="black"/>
                </a:solidFill>
                <a:latin typeface="Arial" charset="0"/>
              </a:rPr>
              <a:t>Rincorsa</a:t>
            </a:r>
          </a:p>
        </p:txBody>
      </p:sp>
      <p:sp>
        <p:nvSpPr>
          <p:cNvPr id="62471" name="Text Box 9"/>
          <p:cNvSpPr txBox="1">
            <a:spLocks noChangeArrowheads="1"/>
          </p:cNvSpPr>
          <p:nvPr/>
        </p:nvSpPr>
        <p:spPr bwMode="auto">
          <a:xfrm>
            <a:off x="2124075" y="6308725"/>
            <a:ext cx="50403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dirty="0">
                <a:solidFill>
                  <a:prstClr val="black"/>
                </a:solidFill>
                <a:latin typeface="Arial" charset="0"/>
              </a:rPr>
              <a:t>Gioco d’azzardo problematico e patologico</a:t>
            </a:r>
          </a:p>
        </p:txBody>
      </p:sp>
      <p:sp>
        <p:nvSpPr>
          <p:cNvPr id="62472" name="AutoShape 10"/>
          <p:cNvSpPr>
            <a:spLocks noChangeArrowheads="1"/>
          </p:cNvSpPr>
          <p:nvPr/>
        </p:nvSpPr>
        <p:spPr bwMode="auto">
          <a:xfrm>
            <a:off x="4572000" y="2133600"/>
            <a:ext cx="71438" cy="863600"/>
          </a:xfrm>
          <a:prstGeom prst="downArrow">
            <a:avLst>
              <a:gd name="adj1" fmla="val 50000"/>
              <a:gd name="adj2" fmla="val 302220"/>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it-IT" altLang="it-IT">
              <a:solidFill>
                <a:srgbClr val="FF0000"/>
              </a:solidFill>
              <a:latin typeface="Arial" charset="0"/>
            </a:endParaRPr>
          </a:p>
        </p:txBody>
      </p:sp>
      <p:sp>
        <p:nvSpPr>
          <p:cNvPr id="62473" name="AutoShape 11"/>
          <p:cNvSpPr>
            <a:spLocks noChangeArrowheads="1"/>
          </p:cNvSpPr>
          <p:nvPr/>
        </p:nvSpPr>
        <p:spPr bwMode="auto">
          <a:xfrm>
            <a:off x="4572000" y="3644900"/>
            <a:ext cx="71438" cy="504825"/>
          </a:xfrm>
          <a:prstGeom prst="downArrow">
            <a:avLst>
              <a:gd name="adj1" fmla="val 50000"/>
              <a:gd name="adj2" fmla="val 176665"/>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solidFill>
                <a:prstClr val="black"/>
              </a:solidFill>
            </a:endParaRPr>
          </a:p>
        </p:txBody>
      </p:sp>
      <p:sp>
        <p:nvSpPr>
          <p:cNvPr id="62474" name="AutoShape 12"/>
          <p:cNvSpPr>
            <a:spLocks noChangeArrowheads="1"/>
          </p:cNvSpPr>
          <p:nvPr/>
        </p:nvSpPr>
        <p:spPr bwMode="auto">
          <a:xfrm>
            <a:off x="4572000" y="4724400"/>
            <a:ext cx="71438" cy="504825"/>
          </a:xfrm>
          <a:prstGeom prst="downArrow">
            <a:avLst>
              <a:gd name="adj1" fmla="val 50000"/>
              <a:gd name="adj2" fmla="val 176665"/>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solidFill>
                <a:prstClr val="black"/>
              </a:solidFill>
            </a:endParaRPr>
          </a:p>
        </p:txBody>
      </p:sp>
      <p:sp>
        <p:nvSpPr>
          <p:cNvPr id="62475" name="AutoShape 14"/>
          <p:cNvSpPr>
            <a:spLocks noChangeArrowheads="1"/>
          </p:cNvSpPr>
          <p:nvPr/>
        </p:nvSpPr>
        <p:spPr bwMode="auto">
          <a:xfrm>
            <a:off x="4572000" y="5734050"/>
            <a:ext cx="71438" cy="503238"/>
          </a:xfrm>
          <a:prstGeom prst="downArrow">
            <a:avLst>
              <a:gd name="adj1" fmla="val 50000"/>
              <a:gd name="adj2" fmla="val 176110"/>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solidFill>
                <a:prstClr val="black"/>
              </a:solidFill>
            </a:endParaRPr>
          </a:p>
        </p:txBody>
      </p:sp>
      <p:sp>
        <p:nvSpPr>
          <p:cNvPr id="62476" name="Text Box 15"/>
          <p:cNvSpPr txBox="1">
            <a:spLocks noChangeArrowheads="1"/>
          </p:cNvSpPr>
          <p:nvPr/>
        </p:nvSpPr>
        <p:spPr bwMode="auto">
          <a:xfrm>
            <a:off x="971600" y="2060848"/>
            <a:ext cx="1584325" cy="923330"/>
          </a:xfrm>
          <a:prstGeom prst="rect">
            <a:avLst/>
          </a:prstGeom>
          <a:solidFill>
            <a:schemeClr val="bg2"/>
          </a:solidFill>
          <a:ln>
            <a:solidFill>
              <a:schemeClr val="bg2"/>
            </a:solidFill>
          </a:ln>
          <a:effectLs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spcBef>
                <a:spcPct val="50000"/>
              </a:spcBef>
            </a:pPr>
            <a:r>
              <a:rPr lang="it-IT" altLang="it-IT" b="1" dirty="0" smtClean="0">
                <a:solidFill>
                  <a:prstClr val="black"/>
                </a:solidFill>
                <a:latin typeface="Arial" charset="0"/>
              </a:rPr>
              <a:t>Disponibilità accessibilità di gioco</a:t>
            </a:r>
            <a:endParaRPr lang="it-IT" altLang="it-IT" b="1" dirty="0">
              <a:solidFill>
                <a:prstClr val="black"/>
              </a:solidFill>
              <a:latin typeface="Arial" charset="0"/>
            </a:endParaRPr>
          </a:p>
        </p:txBody>
      </p:sp>
      <p:sp>
        <p:nvSpPr>
          <p:cNvPr id="13" name="Text Box 6"/>
          <p:cNvSpPr txBox="1">
            <a:spLocks noChangeArrowheads="1"/>
          </p:cNvSpPr>
          <p:nvPr/>
        </p:nvSpPr>
        <p:spPr bwMode="auto">
          <a:xfrm>
            <a:off x="4723829" y="3419708"/>
            <a:ext cx="4537075" cy="369332"/>
          </a:xfrm>
          <a:prstGeom prst="rect">
            <a:avLst/>
          </a:prstGeom>
          <a:solidFill>
            <a:schemeClr val="bg2"/>
          </a:solidFill>
          <a:ln>
            <a:noFill/>
          </a:ln>
          <a:effectLs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dirty="0" smtClean="0">
                <a:solidFill>
                  <a:prstClr val="black"/>
                </a:solidFill>
                <a:latin typeface="Arial" charset="0"/>
              </a:rPr>
              <a:t>Sviluppo di distorsioni cognitive</a:t>
            </a:r>
          </a:p>
        </p:txBody>
      </p:sp>
      <p:sp>
        <p:nvSpPr>
          <p:cNvPr id="14" name="Text Box 6"/>
          <p:cNvSpPr txBox="1">
            <a:spLocks noChangeArrowheads="1"/>
          </p:cNvSpPr>
          <p:nvPr/>
        </p:nvSpPr>
        <p:spPr bwMode="auto">
          <a:xfrm>
            <a:off x="35496" y="3347700"/>
            <a:ext cx="4537075" cy="369332"/>
          </a:xfrm>
          <a:prstGeom prst="rect">
            <a:avLst/>
          </a:prstGeom>
          <a:solidFill>
            <a:schemeClr val="bg2"/>
          </a:solidFill>
          <a:ln>
            <a:noFill/>
          </a:ln>
          <a:effectLs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dirty="0" smtClean="0">
                <a:solidFill>
                  <a:prstClr val="black"/>
                </a:solidFill>
                <a:latin typeface="Arial" charset="0"/>
              </a:rPr>
              <a:t>Rincorsa delle perdite</a:t>
            </a:r>
          </a:p>
        </p:txBody>
      </p:sp>
    </p:spTree>
    <p:extLst>
      <p:ext uri="{BB962C8B-B14F-4D97-AF65-F5344CB8AC3E}">
        <p14:creationId xmlns:p14="http://schemas.microsoft.com/office/powerpoint/2010/main" val="185108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457200" y="188913"/>
            <a:ext cx="8229600" cy="1079500"/>
          </a:xfrm>
          <a:solidFill>
            <a:schemeClr val="accent2"/>
          </a:solidFill>
        </p:spPr>
        <p:txBody>
          <a:bodyPr>
            <a:normAutofit fontScale="90000"/>
          </a:bodyPr>
          <a:lstStyle/>
          <a:p>
            <a:pPr eaLnBrk="1" hangingPunct="1">
              <a:defRPr/>
            </a:pPr>
            <a:r>
              <a:rPr lang="it-IT" altLang="it-IT" sz="2400" b="1" i="1" dirty="0" smtClean="0">
                <a:solidFill>
                  <a:srgbClr val="FFFF00"/>
                </a:solidFill>
                <a:effectLst>
                  <a:outerShdw blurRad="38100" dist="38100" dir="2700000" algn="tl">
                    <a:srgbClr val="000000"/>
                  </a:outerShdw>
                </a:effectLst>
              </a:rPr>
              <a:t>Percorso 1</a:t>
            </a:r>
            <a:r>
              <a:rPr lang="it-IT" altLang="it-IT" sz="2400" b="1" dirty="0" smtClean="0">
                <a:solidFill>
                  <a:srgbClr val="FFFF00"/>
                </a:solidFill>
                <a:effectLst>
                  <a:outerShdw blurRad="38100" dist="38100" dir="2700000" algn="tl">
                    <a:srgbClr val="000000"/>
                  </a:outerShdw>
                </a:effectLst>
              </a:rPr>
              <a:t> – </a:t>
            </a:r>
            <a:r>
              <a:rPr lang="it-IT" altLang="it-IT" sz="2400" b="1" dirty="0" err="1" smtClean="0">
                <a:solidFill>
                  <a:srgbClr val="FFFF00"/>
                </a:solidFill>
                <a:effectLst>
                  <a:outerShdw blurRad="38100" dist="38100" dir="2700000" algn="tl">
                    <a:srgbClr val="000000"/>
                  </a:outerShdw>
                </a:effectLst>
              </a:rPr>
              <a:t>Behaviorally</a:t>
            </a:r>
            <a:r>
              <a:rPr lang="it-IT" altLang="it-IT" sz="2400" b="1" dirty="0" smtClean="0">
                <a:solidFill>
                  <a:srgbClr val="FFFF00"/>
                </a:solidFill>
                <a:effectLst>
                  <a:outerShdw blurRad="38100" dist="38100" dir="2700000" algn="tl">
                    <a:srgbClr val="000000"/>
                  </a:outerShdw>
                </a:effectLst>
              </a:rPr>
              <a:t> </a:t>
            </a:r>
            <a:r>
              <a:rPr lang="it-IT" altLang="it-IT" sz="2400" b="1" dirty="0" err="1" smtClean="0">
                <a:solidFill>
                  <a:srgbClr val="FFFF00"/>
                </a:solidFill>
                <a:effectLst>
                  <a:outerShdw blurRad="38100" dist="38100" dir="2700000" algn="tl">
                    <a:srgbClr val="000000"/>
                  </a:outerShdw>
                </a:effectLst>
              </a:rPr>
              <a:t>Conditionated</a:t>
            </a:r>
            <a:r>
              <a:rPr lang="it-IT" altLang="it-IT" sz="2400" b="1" dirty="0" smtClean="0">
                <a:solidFill>
                  <a:srgbClr val="FFFF00"/>
                </a:solidFill>
                <a:effectLst>
                  <a:outerShdw blurRad="38100" dist="38100" dir="2700000" algn="tl">
                    <a:srgbClr val="000000"/>
                  </a:outerShdw>
                </a:effectLst>
              </a:rPr>
              <a:t> </a:t>
            </a:r>
            <a:r>
              <a:rPr lang="it-IT" altLang="it-IT" sz="2400" b="1" dirty="0" err="1" smtClean="0">
                <a:solidFill>
                  <a:srgbClr val="FFFF00"/>
                </a:solidFill>
                <a:effectLst>
                  <a:outerShdw blurRad="38100" dist="38100" dir="2700000" algn="tl">
                    <a:srgbClr val="000000"/>
                  </a:outerShdw>
                </a:effectLst>
              </a:rPr>
              <a:t>Gamblers</a:t>
            </a:r>
            <a:r>
              <a:rPr lang="it-IT" altLang="it-IT" sz="2400" b="1" dirty="0" smtClean="0">
                <a:solidFill>
                  <a:srgbClr val="FFFF00"/>
                </a:solidFill>
                <a:effectLst>
                  <a:outerShdw blurRad="38100" dist="38100" dir="2700000" algn="tl">
                    <a:srgbClr val="000000"/>
                  </a:outerShdw>
                </a:effectLst>
              </a:rPr>
              <a:t/>
            </a:r>
            <a:br>
              <a:rPr lang="it-IT" altLang="it-IT" sz="2400" b="1" dirty="0" smtClean="0">
                <a:solidFill>
                  <a:srgbClr val="FFFF00"/>
                </a:solidFill>
                <a:effectLst>
                  <a:outerShdw blurRad="38100" dist="38100" dir="2700000" algn="tl">
                    <a:srgbClr val="000000"/>
                  </a:outerShdw>
                </a:effectLst>
              </a:rPr>
            </a:br>
            <a:r>
              <a:rPr lang="it-IT" altLang="it-IT" sz="2400" b="1" dirty="0" smtClean="0">
                <a:solidFill>
                  <a:srgbClr val="FFFF00"/>
                </a:solidFill>
                <a:effectLst>
                  <a:outerShdw blurRad="38100" dist="38100" dir="2700000" algn="tl">
                    <a:srgbClr val="000000"/>
                  </a:outerShdw>
                </a:effectLst>
              </a:rPr>
              <a:t>Giocatori d’azzardo patologici “non patologici” da comportamento condizionato. E’ il percorso base</a:t>
            </a:r>
            <a:endParaRPr lang="it-IT" altLang="it-IT" sz="2400" b="1" dirty="0" smtClean="0">
              <a:solidFill>
                <a:srgbClr val="FFFF00"/>
              </a:solidFill>
            </a:endParaRPr>
          </a:p>
        </p:txBody>
      </p:sp>
      <p:sp>
        <p:nvSpPr>
          <p:cNvPr id="62467" name="Text Box 5"/>
          <p:cNvSpPr txBox="1">
            <a:spLocks noChangeArrowheads="1"/>
          </p:cNvSpPr>
          <p:nvPr/>
        </p:nvSpPr>
        <p:spPr bwMode="auto">
          <a:xfrm>
            <a:off x="3563888" y="1484784"/>
            <a:ext cx="2089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dirty="0">
                <a:solidFill>
                  <a:prstClr val="black"/>
                </a:solidFill>
                <a:latin typeface="Arial" charset="0"/>
              </a:rPr>
              <a:t>Fattori ecologici</a:t>
            </a:r>
          </a:p>
        </p:txBody>
      </p:sp>
      <p:sp>
        <p:nvSpPr>
          <p:cNvPr id="62468" name="Text Box 6"/>
          <p:cNvSpPr txBox="1">
            <a:spLocks noChangeArrowheads="1"/>
          </p:cNvSpPr>
          <p:nvPr/>
        </p:nvSpPr>
        <p:spPr bwMode="auto">
          <a:xfrm>
            <a:off x="2411413" y="3213100"/>
            <a:ext cx="4537075"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dirty="0">
                <a:solidFill>
                  <a:prstClr val="black"/>
                </a:solidFill>
                <a:latin typeface="Arial" charset="0"/>
              </a:rPr>
              <a:t>Condizionamento classico e operante*</a:t>
            </a:r>
          </a:p>
        </p:txBody>
      </p:sp>
      <p:sp>
        <p:nvSpPr>
          <p:cNvPr id="62469" name="Text Box 7"/>
          <p:cNvSpPr txBox="1">
            <a:spLocks noChangeArrowheads="1"/>
          </p:cNvSpPr>
          <p:nvPr/>
        </p:nvSpPr>
        <p:spPr bwMode="auto">
          <a:xfrm>
            <a:off x="2493011" y="5317325"/>
            <a:ext cx="1368425"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a:solidFill>
                  <a:prstClr val="black"/>
                </a:solidFill>
                <a:latin typeface="Arial" charset="0"/>
              </a:rPr>
              <a:t>Abitudine</a:t>
            </a:r>
          </a:p>
        </p:txBody>
      </p:sp>
      <p:sp>
        <p:nvSpPr>
          <p:cNvPr id="62470" name="Text Box 8"/>
          <p:cNvSpPr txBox="1">
            <a:spLocks noChangeArrowheads="1"/>
          </p:cNvSpPr>
          <p:nvPr/>
        </p:nvSpPr>
        <p:spPr bwMode="auto">
          <a:xfrm>
            <a:off x="3851275" y="5373688"/>
            <a:ext cx="14414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dirty="0">
                <a:solidFill>
                  <a:prstClr val="black"/>
                </a:solidFill>
                <a:latin typeface="Arial" charset="0"/>
              </a:rPr>
              <a:t>Rincorsa</a:t>
            </a:r>
          </a:p>
        </p:txBody>
      </p:sp>
      <p:sp>
        <p:nvSpPr>
          <p:cNvPr id="62471" name="Text Box 9"/>
          <p:cNvSpPr txBox="1">
            <a:spLocks noChangeArrowheads="1"/>
          </p:cNvSpPr>
          <p:nvPr/>
        </p:nvSpPr>
        <p:spPr bwMode="auto">
          <a:xfrm>
            <a:off x="2124075" y="6302647"/>
            <a:ext cx="50403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dirty="0">
                <a:solidFill>
                  <a:prstClr val="black"/>
                </a:solidFill>
                <a:latin typeface="Arial" charset="0"/>
              </a:rPr>
              <a:t>Gioco d’azzardo problematico e patologico</a:t>
            </a:r>
          </a:p>
        </p:txBody>
      </p:sp>
      <p:sp>
        <p:nvSpPr>
          <p:cNvPr id="62472" name="AutoShape 10"/>
          <p:cNvSpPr>
            <a:spLocks noChangeArrowheads="1"/>
          </p:cNvSpPr>
          <p:nvPr/>
        </p:nvSpPr>
        <p:spPr bwMode="auto">
          <a:xfrm>
            <a:off x="4572000" y="2133600"/>
            <a:ext cx="71438" cy="863600"/>
          </a:xfrm>
          <a:prstGeom prst="downArrow">
            <a:avLst>
              <a:gd name="adj1" fmla="val 50000"/>
              <a:gd name="adj2" fmla="val 302220"/>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it-IT" altLang="it-IT">
              <a:solidFill>
                <a:srgbClr val="FF0000"/>
              </a:solidFill>
              <a:latin typeface="Arial" charset="0"/>
            </a:endParaRPr>
          </a:p>
        </p:txBody>
      </p:sp>
      <p:sp>
        <p:nvSpPr>
          <p:cNvPr id="62473" name="AutoShape 11"/>
          <p:cNvSpPr>
            <a:spLocks noChangeArrowheads="1"/>
          </p:cNvSpPr>
          <p:nvPr/>
        </p:nvSpPr>
        <p:spPr bwMode="auto">
          <a:xfrm>
            <a:off x="4572000" y="3644900"/>
            <a:ext cx="71438" cy="504825"/>
          </a:xfrm>
          <a:prstGeom prst="downArrow">
            <a:avLst>
              <a:gd name="adj1" fmla="val 50000"/>
              <a:gd name="adj2" fmla="val 176665"/>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solidFill>
                <a:prstClr val="black"/>
              </a:solidFill>
            </a:endParaRPr>
          </a:p>
        </p:txBody>
      </p:sp>
      <p:sp>
        <p:nvSpPr>
          <p:cNvPr id="62474" name="AutoShape 12"/>
          <p:cNvSpPr>
            <a:spLocks noChangeArrowheads="1"/>
          </p:cNvSpPr>
          <p:nvPr/>
        </p:nvSpPr>
        <p:spPr bwMode="auto">
          <a:xfrm>
            <a:off x="4572000" y="4724400"/>
            <a:ext cx="71438" cy="504825"/>
          </a:xfrm>
          <a:prstGeom prst="downArrow">
            <a:avLst>
              <a:gd name="adj1" fmla="val 50000"/>
              <a:gd name="adj2" fmla="val 176665"/>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solidFill>
                <a:prstClr val="black"/>
              </a:solidFill>
            </a:endParaRPr>
          </a:p>
        </p:txBody>
      </p:sp>
      <p:sp>
        <p:nvSpPr>
          <p:cNvPr id="62475" name="AutoShape 14"/>
          <p:cNvSpPr>
            <a:spLocks noChangeArrowheads="1"/>
          </p:cNvSpPr>
          <p:nvPr/>
        </p:nvSpPr>
        <p:spPr bwMode="auto">
          <a:xfrm>
            <a:off x="4572000" y="5734050"/>
            <a:ext cx="71438" cy="503238"/>
          </a:xfrm>
          <a:prstGeom prst="downArrow">
            <a:avLst>
              <a:gd name="adj1" fmla="val 50000"/>
              <a:gd name="adj2" fmla="val 176110"/>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solidFill>
                <a:prstClr val="black"/>
              </a:solidFill>
            </a:endParaRPr>
          </a:p>
        </p:txBody>
      </p:sp>
      <p:sp>
        <p:nvSpPr>
          <p:cNvPr id="62476" name="Text Box 15"/>
          <p:cNvSpPr txBox="1">
            <a:spLocks noChangeArrowheads="1"/>
          </p:cNvSpPr>
          <p:nvPr/>
        </p:nvSpPr>
        <p:spPr bwMode="auto">
          <a:xfrm>
            <a:off x="2627313" y="2349500"/>
            <a:ext cx="1584325" cy="33655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spcBef>
                <a:spcPct val="50000"/>
              </a:spcBef>
            </a:pPr>
            <a:r>
              <a:rPr lang="it-IT" altLang="it-IT" sz="1600" b="1" dirty="0">
                <a:solidFill>
                  <a:prstClr val="white"/>
                </a:solidFill>
                <a:latin typeface="Arial" charset="0"/>
              </a:rPr>
              <a:t>Percorso N. 1</a:t>
            </a:r>
          </a:p>
        </p:txBody>
      </p:sp>
      <p:sp>
        <p:nvSpPr>
          <p:cNvPr id="13" name="Text Box 9"/>
          <p:cNvSpPr txBox="1">
            <a:spLocks noChangeArrowheads="1"/>
          </p:cNvSpPr>
          <p:nvPr/>
        </p:nvSpPr>
        <p:spPr bwMode="auto">
          <a:xfrm>
            <a:off x="4860032" y="2132856"/>
            <a:ext cx="4319835" cy="923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dirty="0" smtClean="0">
                <a:solidFill>
                  <a:prstClr val="black"/>
                </a:solidFill>
                <a:latin typeface="Arial" charset="0"/>
              </a:rPr>
              <a:t>Migliori risposte a trattamento e  prognosi; spesso sufficiente Intervento Breve</a:t>
            </a:r>
            <a:endParaRPr lang="it-IT" altLang="it-IT" b="1" dirty="0">
              <a:solidFill>
                <a:prstClr val="black"/>
              </a:solidFill>
              <a:latin typeface="Arial" charset="0"/>
            </a:endParaRPr>
          </a:p>
        </p:txBody>
      </p:sp>
      <p:sp>
        <p:nvSpPr>
          <p:cNvPr id="14" name="Text Box 9"/>
          <p:cNvSpPr txBox="1">
            <a:spLocks noChangeArrowheads="1"/>
          </p:cNvSpPr>
          <p:nvPr/>
        </p:nvSpPr>
        <p:spPr bwMode="auto">
          <a:xfrm>
            <a:off x="-35867" y="3861048"/>
            <a:ext cx="4247827"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dirty="0" smtClean="0">
                <a:solidFill>
                  <a:prstClr val="black"/>
                </a:solidFill>
                <a:latin typeface="Arial" charset="0"/>
              </a:rPr>
              <a:t>Possibile presenza di disturbi di ansia e dell’umore secondari</a:t>
            </a:r>
            <a:endParaRPr lang="it-IT" altLang="it-IT" b="1" dirty="0">
              <a:solidFill>
                <a:prstClr val="black"/>
              </a:solidFill>
              <a:latin typeface="Arial" charset="0"/>
            </a:endParaRPr>
          </a:p>
        </p:txBody>
      </p:sp>
      <p:sp>
        <p:nvSpPr>
          <p:cNvPr id="15" name="Text Box 9"/>
          <p:cNvSpPr txBox="1">
            <a:spLocks noChangeArrowheads="1"/>
          </p:cNvSpPr>
          <p:nvPr/>
        </p:nvSpPr>
        <p:spPr bwMode="auto">
          <a:xfrm>
            <a:off x="4716016" y="3789040"/>
            <a:ext cx="4319835"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dirty="0" smtClean="0">
                <a:solidFill>
                  <a:prstClr val="black"/>
                </a:solidFill>
                <a:latin typeface="Arial" charset="0"/>
              </a:rPr>
              <a:t>Distorsioni cognitive sulle abilità personali e sulla statistica del caso</a:t>
            </a:r>
            <a:endParaRPr lang="it-IT" altLang="it-IT" b="1" dirty="0">
              <a:solidFill>
                <a:prstClr val="black"/>
              </a:solidFill>
              <a:latin typeface="Arial" charset="0"/>
            </a:endParaRPr>
          </a:p>
        </p:txBody>
      </p:sp>
    </p:spTree>
    <p:extLst>
      <p:ext uri="{BB962C8B-B14F-4D97-AF65-F5344CB8AC3E}">
        <p14:creationId xmlns:p14="http://schemas.microsoft.com/office/powerpoint/2010/main" val="108019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6" name="Rectangle 4"/>
          <p:cNvSpPr>
            <a:spLocks noGrp="1" noChangeArrowheads="1"/>
          </p:cNvSpPr>
          <p:nvPr>
            <p:ph type="title"/>
          </p:nvPr>
        </p:nvSpPr>
        <p:spPr>
          <a:xfrm>
            <a:off x="457200" y="274638"/>
            <a:ext cx="8229600" cy="922337"/>
          </a:xfrm>
          <a:solidFill>
            <a:schemeClr val="accent2"/>
          </a:solidFill>
        </p:spPr>
        <p:txBody>
          <a:bodyPr/>
          <a:lstStyle/>
          <a:p>
            <a:pPr eaLnBrk="1" hangingPunct="1">
              <a:defRPr/>
            </a:pPr>
            <a:r>
              <a:rPr lang="it-IT" altLang="it-IT" sz="2400" b="1" smtClean="0">
                <a:solidFill>
                  <a:srgbClr val="FFFF00"/>
                </a:solidFill>
                <a:effectLst>
                  <a:outerShdw blurRad="38100" dist="38100" dir="2700000" algn="tl">
                    <a:srgbClr val="000000"/>
                  </a:outerShdw>
                </a:effectLst>
              </a:rPr>
              <a:t>Percorso 1 – Giocatori d’azzardo patologici da comportamento condizionato - 2</a:t>
            </a:r>
          </a:p>
        </p:txBody>
      </p:sp>
      <p:sp>
        <p:nvSpPr>
          <p:cNvPr id="63491" name="Text Box 5"/>
          <p:cNvSpPr txBox="1">
            <a:spLocks noChangeArrowheads="1"/>
          </p:cNvSpPr>
          <p:nvPr/>
        </p:nvSpPr>
        <p:spPr bwMode="auto">
          <a:xfrm>
            <a:off x="755650" y="1279525"/>
            <a:ext cx="7632700" cy="4968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it-IT" altLang="it-IT" sz="2000" dirty="0" smtClean="0">
                <a:solidFill>
                  <a:prstClr val="black"/>
                </a:solidFill>
                <a:latin typeface="Arial" charset="0"/>
              </a:rPr>
              <a:t>A</a:t>
            </a:r>
            <a:r>
              <a:rPr lang="it-IT" altLang="it-IT" sz="2000" i="1" dirty="0" smtClean="0">
                <a:solidFill>
                  <a:prstClr val="black"/>
                </a:solidFill>
                <a:latin typeface="Arial" charset="0"/>
              </a:rPr>
              <a:t>ssenza </a:t>
            </a:r>
            <a:r>
              <a:rPr lang="it-IT" altLang="it-IT" sz="2000" i="1" dirty="0">
                <a:solidFill>
                  <a:prstClr val="black"/>
                </a:solidFill>
                <a:latin typeface="Arial" charset="0"/>
              </a:rPr>
              <a:t>di </a:t>
            </a:r>
            <a:r>
              <a:rPr lang="it-IT" altLang="it-IT" sz="2000" i="1" dirty="0" err="1" smtClean="0">
                <a:solidFill>
                  <a:prstClr val="black"/>
                </a:solidFill>
                <a:latin typeface="Arial" charset="0"/>
              </a:rPr>
              <a:t>comorbidità</a:t>
            </a:r>
            <a:r>
              <a:rPr lang="it-IT" altLang="it-IT" sz="2000" i="1" dirty="0" smtClean="0">
                <a:solidFill>
                  <a:prstClr val="black"/>
                </a:solidFill>
                <a:latin typeface="Arial" charset="0"/>
              </a:rPr>
              <a:t> antecedente; </a:t>
            </a:r>
            <a:r>
              <a:rPr lang="it-IT" altLang="it-IT" sz="2000" i="1" dirty="0">
                <a:solidFill>
                  <a:prstClr val="black"/>
                </a:solidFill>
                <a:latin typeface="Arial" charset="0"/>
              </a:rPr>
              <a:t>i </a:t>
            </a:r>
            <a:r>
              <a:rPr lang="it-IT" altLang="it-IT" sz="2000" dirty="0">
                <a:solidFill>
                  <a:prstClr val="black"/>
                </a:solidFill>
                <a:latin typeface="Arial" charset="0"/>
              </a:rPr>
              <a:t>sintomi </a:t>
            </a:r>
            <a:r>
              <a:rPr lang="it-IT" altLang="it-IT" sz="2000" dirty="0" smtClean="0">
                <a:solidFill>
                  <a:prstClr val="black"/>
                </a:solidFill>
                <a:latin typeface="Arial" charset="0"/>
              </a:rPr>
              <a:t>(oltre allo </a:t>
            </a:r>
            <a:r>
              <a:rPr lang="it-IT" altLang="it-IT" sz="2000" dirty="0">
                <a:solidFill>
                  <a:prstClr val="black"/>
                </a:solidFill>
                <a:latin typeface="Arial" charset="0"/>
              </a:rPr>
              <a:t>eccessivo interesse per il gioco </a:t>
            </a:r>
            <a:r>
              <a:rPr lang="it-IT" altLang="it-IT" sz="2000" dirty="0" smtClean="0">
                <a:solidFill>
                  <a:prstClr val="black"/>
                </a:solidFill>
                <a:latin typeface="Arial" charset="0"/>
              </a:rPr>
              <a:t>d’azzardo ed al </a:t>
            </a:r>
            <a:r>
              <a:rPr lang="it-IT" altLang="it-IT" sz="2000" dirty="0" err="1" smtClean="0">
                <a:solidFill>
                  <a:prstClr val="black"/>
                </a:solidFill>
                <a:latin typeface="Arial" charset="0"/>
              </a:rPr>
              <a:t>chasing</a:t>
            </a:r>
            <a:r>
              <a:rPr lang="it-IT" altLang="it-IT" sz="2000" dirty="0">
                <a:solidFill>
                  <a:prstClr val="black"/>
                </a:solidFill>
                <a:latin typeface="Arial" charset="0"/>
              </a:rPr>
              <a:t>, abuso di alcol, alti livelli di depressione e ansia collegati ai problemi finanziari), sono la </a:t>
            </a:r>
            <a:r>
              <a:rPr lang="it-IT" altLang="it-IT" sz="2000" b="1" i="1" u="sng" dirty="0">
                <a:solidFill>
                  <a:prstClr val="black"/>
                </a:solidFill>
                <a:latin typeface="Arial" charset="0"/>
              </a:rPr>
              <a:t>conseguenza</a:t>
            </a:r>
            <a:r>
              <a:rPr lang="it-IT" altLang="it-IT" sz="2000" dirty="0">
                <a:solidFill>
                  <a:prstClr val="black"/>
                </a:solidFill>
                <a:latin typeface="Arial" charset="0"/>
              </a:rPr>
              <a:t> non la causa del giocare d’azzardo in modo eccessivo e ripetuto.</a:t>
            </a:r>
          </a:p>
          <a:p>
            <a:pPr algn="just" eaLnBrk="1" hangingPunct="1"/>
            <a:r>
              <a:rPr lang="it-IT" altLang="it-IT" sz="2000" dirty="0">
                <a:solidFill>
                  <a:prstClr val="black"/>
                </a:solidFill>
                <a:latin typeface="Arial" charset="0"/>
              </a:rPr>
              <a:t>Questo percorso può iniziare ad ogni età e può essere favorito dall’entrare in contatto con il gioco d’azzardo casualmente o tramite qualche membro della famiglia o qualche gruppo di pari. </a:t>
            </a:r>
          </a:p>
          <a:p>
            <a:pPr algn="just" eaLnBrk="1" hangingPunct="1"/>
            <a:r>
              <a:rPr lang="it-IT" altLang="it-IT" sz="2000" dirty="0">
                <a:solidFill>
                  <a:prstClr val="black"/>
                </a:solidFill>
                <a:latin typeface="Arial" charset="0"/>
              </a:rPr>
              <a:t>Tra i giocatori d’azzardo patologici quelli appartenenti a questo sottogruppo hanno problemi gioco correlate meno gravi, con  oscillazione tra il gioco d’azzardo “pesante” a quello patologico; </a:t>
            </a:r>
            <a:r>
              <a:rPr lang="it-IT" altLang="it-IT" sz="2000" i="1" dirty="0">
                <a:solidFill>
                  <a:prstClr val="black"/>
                </a:solidFill>
                <a:latin typeface="Arial" charset="0"/>
              </a:rPr>
              <a:t>sono motivati ad entrare in trattamento</a:t>
            </a:r>
            <a:r>
              <a:rPr lang="it-IT" altLang="it-IT" sz="2000" dirty="0">
                <a:solidFill>
                  <a:prstClr val="black"/>
                </a:solidFill>
                <a:latin typeface="Arial" charset="0"/>
              </a:rPr>
              <a:t>, seguono le indicazioni ricevute, e dopo il trattamento possono ripristinare livelli controllati di gioco d’azzardo.</a:t>
            </a:r>
          </a:p>
          <a:p>
            <a:pPr algn="just" eaLnBrk="1" hangingPunct="1"/>
            <a:r>
              <a:rPr lang="it-IT" altLang="it-IT" sz="2000" dirty="0">
                <a:solidFill>
                  <a:prstClr val="black"/>
                </a:solidFill>
                <a:latin typeface="Arial" charset="0"/>
              </a:rPr>
              <a:t>Questo sottogruppo può trarre beneficio da interventi di </a:t>
            </a:r>
            <a:r>
              <a:rPr lang="it-IT" altLang="it-IT" sz="2000" dirty="0" err="1">
                <a:solidFill>
                  <a:prstClr val="black"/>
                </a:solidFill>
                <a:latin typeface="Arial" charset="0"/>
              </a:rPr>
              <a:t>counselling</a:t>
            </a:r>
            <a:r>
              <a:rPr lang="it-IT" altLang="it-IT" sz="2000" dirty="0">
                <a:solidFill>
                  <a:prstClr val="black"/>
                </a:solidFill>
                <a:latin typeface="Arial" charset="0"/>
              </a:rPr>
              <a:t> e da minimi programmi di intervento.</a:t>
            </a:r>
          </a:p>
        </p:txBody>
      </p:sp>
    </p:spTree>
    <p:extLst>
      <p:ext uri="{BB962C8B-B14F-4D97-AF65-F5344CB8AC3E}">
        <p14:creationId xmlns:p14="http://schemas.microsoft.com/office/powerpoint/2010/main" val="246297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188913"/>
            <a:ext cx="8229600" cy="954087"/>
          </a:xfrm>
          <a:solidFill>
            <a:schemeClr val="accent2"/>
          </a:solidFill>
        </p:spPr>
        <p:txBody>
          <a:bodyPr/>
          <a:lstStyle/>
          <a:p>
            <a:pPr>
              <a:defRPr/>
            </a:pPr>
            <a:r>
              <a:rPr lang="it-IT" altLang="it-IT" sz="2400" b="1" i="1" dirty="0" smtClean="0">
                <a:solidFill>
                  <a:srgbClr val="FFFF00"/>
                </a:solidFill>
                <a:effectLst>
                  <a:outerShdw blurRad="38100" dist="38100" dir="2700000" algn="tl">
                    <a:srgbClr val="000000"/>
                  </a:outerShdw>
                </a:effectLst>
              </a:rPr>
              <a:t>Percorso 2</a:t>
            </a:r>
            <a:r>
              <a:rPr lang="it-IT" altLang="it-IT" sz="2400" b="1" dirty="0" smtClean="0">
                <a:solidFill>
                  <a:srgbClr val="FFFF00"/>
                </a:solidFill>
                <a:effectLst>
                  <a:outerShdw blurRad="38100" dist="38100" dir="2700000" algn="tl">
                    <a:srgbClr val="000000"/>
                  </a:outerShdw>
                </a:effectLst>
              </a:rPr>
              <a:t> – </a:t>
            </a:r>
            <a:r>
              <a:rPr lang="it-IT" altLang="it-IT" sz="2400" b="1" dirty="0" err="1" smtClean="0">
                <a:solidFill>
                  <a:srgbClr val="FFFF00"/>
                </a:solidFill>
                <a:effectLst>
                  <a:outerShdw blurRad="38100" dist="38100" dir="2700000" algn="tl">
                    <a:srgbClr val="000000"/>
                  </a:outerShdw>
                </a:effectLst>
              </a:rPr>
              <a:t>Emotionally</a:t>
            </a:r>
            <a:r>
              <a:rPr lang="it-IT" altLang="it-IT" sz="2400" b="1" dirty="0" smtClean="0">
                <a:solidFill>
                  <a:srgbClr val="FFFF00"/>
                </a:solidFill>
                <a:effectLst>
                  <a:outerShdw blurRad="38100" dist="38100" dir="2700000" algn="tl">
                    <a:srgbClr val="000000"/>
                  </a:outerShdw>
                </a:effectLst>
              </a:rPr>
              <a:t> </a:t>
            </a:r>
            <a:r>
              <a:rPr lang="it-IT" altLang="it-IT" sz="2400" b="1" dirty="0" err="1" smtClean="0">
                <a:solidFill>
                  <a:srgbClr val="FFFF00"/>
                </a:solidFill>
                <a:effectLst>
                  <a:outerShdw blurRad="38100" dist="38100" dir="2700000" algn="tl">
                    <a:srgbClr val="000000"/>
                  </a:outerShdw>
                </a:effectLst>
              </a:rPr>
              <a:t>Vulnerable</a:t>
            </a:r>
            <a:r>
              <a:rPr lang="it-IT" altLang="it-IT" sz="2400" b="1" dirty="0" smtClean="0">
                <a:solidFill>
                  <a:srgbClr val="FFFF00"/>
                </a:solidFill>
                <a:effectLst>
                  <a:outerShdw blurRad="38100" dist="38100" dir="2700000" algn="tl">
                    <a:srgbClr val="000000"/>
                  </a:outerShdw>
                </a:effectLst>
              </a:rPr>
              <a:t> </a:t>
            </a:r>
            <a:r>
              <a:rPr lang="it-IT" altLang="it-IT" sz="2400" b="1" dirty="0" err="1" smtClean="0">
                <a:solidFill>
                  <a:srgbClr val="FFFF00"/>
                </a:solidFill>
                <a:effectLst>
                  <a:outerShdw blurRad="38100" dist="38100" dir="2700000" algn="tl">
                    <a:srgbClr val="000000"/>
                  </a:outerShdw>
                </a:effectLst>
              </a:rPr>
              <a:t>Gamblers</a:t>
            </a:r>
            <a:r>
              <a:rPr lang="it-IT" altLang="it-IT" sz="2400" b="1" dirty="0" smtClean="0">
                <a:solidFill>
                  <a:srgbClr val="FFFF00"/>
                </a:solidFill>
                <a:effectLst>
                  <a:outerShdw blurRad="38100" dist="38100" dir="2700000" algn="tl">
                    <a:srgbClr val="000000"/>
                  </a:outerShdw>
                </a:effectLst>
              </a:rPr>
              <a:t/>
            </a:r>
            <a:br>
              <a:rPr lang="it-IT" altLang="it-IT" sz="2400" b="1" dirty="0" smtClean="0">
                <a:solidFill>
                  <a:srgbClr val="FFFF00"/>
                </a:solidFill>
                <a:effectLst>
                  <a:outerShdw blurRad="38100" dist="38100" dir="2700000" algn="tl">
                    <a:srgbClr val="000000"/>
                  </a:outerShdw>
                </a:effectLst>
              </a:rPr>
            </a:br>
            <a:r>
              <a:rPr lang="it-IT" altLang="it-IT" sz="2400" b="1" dirty="0" smtClean="0">
                <a:solidFill>
                  <a:srgbClr val="FFFF00"/>
                </a:solidFill>
                <a:effectLst>
                  <a:outerShdw blurRad="38100" dist="38100" dir="2700000" algn="tl">
                    <a:srgbClr val="000000"/>
                  </a:outerShdw>
                </a:effectLst>
              </a:rPr>
              <a:t>Giocatori d’azzardo patologici da vulnerabilità emotiva</a:t>
            </a:r>
          </a:p>
        </p:txBody>
      </p:sp>
      <p:sp>
        <p:nvSpPr>
          <p:cNvPr id="64515" name="Text Box 3"/>
          <p:cNvSpPr txBox="1">
            <a:spLocks noChangeArrowheads="1"/>
          </p:cNvSpPr>
          <p:nvPr/>
        </p:nvSpPr>
        <p:spPr bwMode="auto">
          <a:xfrm>
            <a:off x="3635375" y="1484313"/>
            <a:ext cx="20891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a:solidFill>
                  <a:prstClr val="black"/>
                </a:solidFill>
                <a:latin typeface="Arial" charset="0"/>
              </a:rPr>
              <a:t>Fattori ecologici</a:t>
            </a:r>
          </a:p>
        </p:txBody>
      </p:sp>
      <p:sp>
        <p:nvSpPr>
          <p:cNvPr id="64516" name="Text Box 4"/>
          <p:cNvSpPr txBox="1">
            <a:spLocks noChangeArrowheads="1"/>
          </p:cNvSpPr>
          <p:nvPr/>
        </p:nvSpPr>
        <p:spPr bwMode="auto">
          <a:xfrm>
            <a:off x="2411413" y="3357563"/>
            <a:ext cx="453707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a:solidFill>
                  <a:prstClr val="black"/>
                </a:solidFill>
                <a:latin typeface="Arial" charset="0"/>
              </a:rPr>
              <a:t>Condizionamento classico e operante</a:t>
            </a:r>
          </a:p>
        </p:txBody>
      </p:sp>
      <p:sp>
        <p:nvSpPr>
          <p:cNvPr id="64517" name="Text Box 5"/>
          <p:cNvSpPr txBox="1">
            <a:spLocks noChangeArrowheads="1"/>
          </p:cNvSpPr>
          <p:nvPr/>
        </p:nvSpPr>
        <p:spPr bwMode="auto">
          <a:xfrm>
            <a:off x="3779912" y="4437063"/>
            <a:ext cx="136842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dirty="0">
                <a:solidFill>
                  <a:prstClr val="black"/>
                </a:solidFill>
                <a:latin typeface="Arial" charset="0"/>
              </a:rPr>
              <a:t>Abitudine</a:t>
            </a:r>
          </a:p>
        </p:txBody>
      </p:sp>
      <p:sp>
        <p:nvSpPr>
          <p:cNvPr id="64518" name="Text Box 6"/>
          <p:cNvSpPr txBox="1">
            <a:spLocks noChangeArrowheads="1"/>
          </p:cNvSpPr>
          <p:nvPr/>
        </p:nvSpPr>
        <p:spPr bwMode="auto">
          <a:xfrm>
            <a:off x="3851275" y="5373688"/>
            <a:ext cx="14414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a:solidFill>
                  <a:prstClr val="black"/>
                </a:solidFill>
                <a:latin typeface="Arial" charset="0"/>
              </a:rPr>
              <a:t>Rincorsa</a:t>
            </a:r>
          </a:p>
        </p:txBody>
      </p:sp>
      <p:sp>
        <p:nvSpPr>
          <p:cNvPr id="64519" name="Text Box 7"/>
          <p:cNvSpPr txBox="1">
            <a:spLocks noChangeArrowheads="1"/>
          </p:cNvSpPr>
          <p:nvPr/>
        </p:nvSpPr>
        <p:spPr bwMode="auto">
          <a:xfrm>
            <a:off x="2124075" y="6308725"/>
            <a:ext cx="50403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a:solidFill>
                  <a:prstClr val="black"/>
                </a:solidFill>
                <a:latin typeface="Arial" charset="0"/>
              </a:rPr>
              <a:t>Gioco d’azzardo problematico e patologico</a:t>
            </a:r>
          </a:p>
        </p:txBody>
      </p:sp>
      <p:sp>
        <p:nvSpPr>
          <p:cNvPr id="64520" name="AutoShape 8"/>
          <p:cNvSpPr>
            <a:spLocks noChangeArrowheads="1"/>
          </p:cNvSpPr>
          <p:nvPr/>
        </p:nvSpPr>
        <p:spPr bwMode="auto">
          <a:xfrm>
            <a:off x="4572000" y="1989138"/>
            <a:ext cx="71438" cy="287337"/>
          </a:xfrm>
          <a:prstGeom prst="downArrow">
            <a:avLst>
              <a:gd name="adj1" fmla="val 50000"/>
              <a:gd name="adj2" fmla="val 100555"/>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it-IT" altLang="it-IT">
              <a:solidFill>
                <a:srgbClr val="FF0000"/>
              </a:solidFill>
              <a:latin typeface="Arial" charset="0"/>
            </a:endParaRPr>
          </a:p>
        </p:txBody>
      </p:sp>
      <p:sp>
        <p:nvSpPr>
          <p:cNvPr id="64521" name="AutoShape 9"/>
          <p:cNvSpPr>
            <a:spLocks noChangeArrowheads="1"/>
          </p:cNvSpPr>
          <p:nvPr/>
        </p:nvSpPr>
        <p:spPr bwMode="auto">
          <a:xfrm>
            <a:off x="4572000" y="3860800"/>
            <a:ext cx="71438" cy="504825"/>
          </a:xfrm>
          <a:prstGeom prst="downArrow">
            <a:avLst>
              <a:gd name="adj1" fmla="val 50000"/>
              <a:gd name="adj2" fmla="val 176665"/>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solidFill>
                <a:prstClr val="black"/>
              </a:solidFill>
            </a:endParaRPr>
          </a:p>
        </p:txBody>
      </p:sp>
      <p:sp>
        <p:nvSpPr>
          <p:cNvPr id="64522" name="AutoShape 10"/>
          <p:cNvSpPr>
            <a:spLocks noChangeArrowheads="1"/>
          </p:cNvSpPr>
          <p:nvPr/>
        </p:nvSpPr>
        <p:spPr bwMode="auto">
          <a:xfrm>
            <a:off x="4572000" y="4868863"/>
            <a:ext cx="71438" cy="504825"/>
          </a:xfrm>
          <a:prstGeom prst="downArrow">
            <a:avLst>
              <a:gd name="adj1" fmla="val 50000"/>
              <a:gd name="adj2" fmla="val 176665"/>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solidFill>
                <a:prstClr val="black"/>
              </a:solidFill>
            </a:endParaRPr>
          </a:p>
        </p:txBody>
      </p:sp>
      <p:sp>
        <p:nvSpPr>
          <p:cNvPr id="64523" name="AutoShape 11"/>
          <p:cNvSpPr>
            <a:spLocks noChangeArrowheads="1"/>
          </p:cNvSpPr>
          <p:nvPr/>
        </p:nvSpPr>
        <p:spPr bwMode="auto">
          <a:xfrm>
            <a:off x="4572000" y="5805488"/>
            <a:ext cx="71438" cy="503237"/>
          </a:xfrm>
          <a:prstGeom prst="downArrow">
            <a:avLst>
              <a:gd name="adj1" fmla="val 50000"/>
              <a:gd name="adj2" fmla="val 176110"/>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solidFill>
                <a:prstClr val="black"/>
              </a:solidFill>
            </a:endParaRPr>
          </a:p>
        </p:txBody>
      </p:sp>
      <p:sp>
        <p:nvSpPr>
          <p:cNvPr id="64524" name="Text Box 12"/>
          <p:cNvSpPr txBox="1">
            <a:spLocks noChangeArrowheads="1"/>
          </p:cNvSpPr>
          <p:nvPr/>
        </p:nvSpPr>
        <p:spPr bwMode="auto">
          <a:xfrm>
            <a:off x="2627313" y="1916113"/>
            <a:ext cx="1584325" cy="33655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spcBef>
                <a:spcPct val="50000"/>
              </a:spcBef>
            </a:pPr>
            <a:r>
              <a:rPr lang="it-IT" altLang="it-IT" sz="1600" b="1" dirty="0">
                <a:solidFill>
                  <a:prstClr val="white"/>
                </a:solidFill>
                <a:latin typeface="Arial" charset="0"/>
              </a:rPr>
              <a:t>Percorso N. 2</a:t>
            </a:r>
          </a:p>
        </p:txBody>
      </p:sp>
      <p:sp>
        <p:nvSpPr>
          <p:cNvPr id="64525" name="Text Box 14"/>
          <p:cNvSpPr txBox="1">
            <a:spLocks noChangeArrowheads="1"/>
          </p:cNvSpPr>
          <p:nvPr/>
        </p:nvSpPr>
        <p:spPr bwMode="auto">
          <a:xfrm>
            <a:off x="2051050" y="2348880"/>
            <a:ext cx="5257800"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dirty="0">
                <a:solidFill>
                  <a:srgbClr val="FF0000"/>
                </a:solidFill>
                <a:latin typeface="Arial" charset="0"/>
              </a:rPr>
              <a:t>Vulnerabilità emotiva – Vulnerabilità </a:t>
            </a:r>
            <a:r>
              <a:rPr lang="it-IT" altLang="it-IT" b="1" dirty="0" smtClean="0">
                <a:solidFill>
                  <a:srgbClr val="FF0000"/>
                </a:solidFill>
                <a:latin typeface="Arial" charset="0"/>
              </a:rPr>
              <a:t>biologica-</a:t>
            </a:r>
            <a:r>
              <a:rPr lang="it-IT" altLang="it-IT" b="1" dirty="0" err="1" smtClean="0">
                <a:solidFill>
                  <a:srgbClr val="FF0000"/>
                </a:solidFill>
                <a:latin typeface="Arial" charset="0"/>
              </a:rPr>
              <a:t>premorbose</a:t>
            </a:r>
            <a:endParaRPr lang="it-IT" altLang="it-IT" b="1" dirty="0">
              <a:solidFill>
                <a:srgbClr val="FF0000"/>
              </a:solidFill>
              <a:latin typeface="Arial" charset="0"/>
            </a:endParaRPr>
          </a:p>
        </p:txBody>
      </p:sp>
      <p:sp>
        <p:nvSpPr>
          <p:cNvPr id="64526" name="AutoShape 15"/>
          <p:cNvSpPr>
            <a:spLocks noChangeArrowheads="1"/>
          </p:cNvSpPr>
          <p:nvPr/>
        </p:nvSpPr>
        <p:spPr bwMode="auto">
          <a:xfrm>
            <a:off x="4572000" y="2997200"/>
            <a:ext cx="71438" cy="431800"/>
          </a:xfrm>
          <a:prstGeom prst="downArrow">
            <a:avLst>
              <a:gd name="adj1" fmla="val 50000"/>
              <a:gd name="adj2" fmla="val 151110"/>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solidFill>
                <a:prstClr val="black"/>
              </a:solidFill>
            </a:endParaRPr>
          </a:p>
        </p:txBody>
      </p:sp>
      <p:sp>
        <p:nvSpPr>
          <p:cNvPr id="15" name="Text Box 9"/>
          <p:cNvSpPr txBox="1">
            <a:spLocks noChangeArrowheads="1"/>
          </p:cNvSpPr>
          <p:nvPr/>
        </p:nvSpPr>
        <p:spPr bwMode="auto">
          <a:xfrm>
            <a:off x="5004049" y="3789040"/>
            <a:ext cx="3960440" cy="923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dirty="0" smtClean="0">
                <a:solidFill>
                  <a:prstClr val="black"/>
                </a:solidFill>
                <a:latin typeface="Arial" charset="0"/>
              </a:rPr>
              <a:t>Trattabilità, </a:t>
            </a:r>
            <a:r>
              <a:rPr lang="it-IT" altLang="it-IT" b="1" dirty="0" err="1" smtClean="0">
                <a:solidFill>
                  <a:prstClr val="black"/>
                </a:solidFill>
                <a:latin typeface="Arial" charset="0"/>
              </a:rPr>
              <a:t>compliance</a:t>
            </a:r>
            <a:r>
              <a:rPr lang="it-IT" altLang="it-IT" b="1" dirty="0" smtClean="0">
                <a:solidFill>
                  <a:prstClr val="black"/>
                </a:solidFill>
                <a:latin typeface="Arial" charset="0"/>
              </a:rPr>
              <a:t>, prognosi condizionata da patologie e problemi </a:t>
            </a:r>
            <a:r>
              <a:rPr lang="it-IT" altLang="it-IT" b="1" dirty="0" err="1" smtClean="0">
                <a:solidFill>
                  <a:prstClr val="black"/>
                </a:solidFill>
                <a:latin typeface="Arial" charset="0"/>
              </a:rPr>
              <a:t>premorbosi</a:t>
            </a:r>
            <a:endParaRPr lang="it-IT" altLang="it-IT" b="1" dirty="0">
              <a:solidFill>
                <a:prstClr val="black"/>
              </a:solidFill>
              <a:latin typeface="Arial" charset="0"/>
            </a:endParaRPr>
          </a:p>
        </p:txBody>
      </p:sp>
      <p:sp>
        <p:nvSpPr>
          <p:cNvPr id="16" name="Text Box 9"/>
          <p:cNvSpPr txBox="1">
            <a:spLocks noChangeArrowheads="1"/>
          </p:cNvSpPr>
          <p:nvPr/>
        </p:nvSpPr>
        <p:spPr bwMode="auto">
          <a:xfrm>
            <a:off x="35497" y="3789040"/>
            <a:ext cx="3888804" cy="10772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sz="1600" b="1" dirty="0" smtClean="0">
                <a:solidFill>
                  <a:prstClr val="black"/>
                </a:solidFill>
                <a:latin typeface="Arial" charset="0"/>
              </a:rPr>
              <a:t>Un </a:t>
            </a:r>
            <a:r>
              <a:rPr lang="it-IT" altLang="it-IT" sz="1600" b="1" dirty="0" err="1" smtClean="0">
                <a:solidFill>
                  <a:prstClr val="black"/>
                </a:solidFill>
                <a:latin typeface="Arial" charset="0"/>
              </a:rPr>
              <a:t>backgound</a:t>
            </a:r>
            <a:r>
              <a:rPr lang="it-IT" altLang="it-IT" sz="1600" b="1" dirty="0" smtClean="0">
                <a:solidFill>
                  <a:prstClr val="black"/>
                </a:solidFill>
                <a:latin typeface="Arial" charset="0"/>
              </a:rPr>
              <a:t> evolutivo  di vicende familiari ed eventi di vita negativi, deficit di abilità di </a:t>
            </a:r>
            <a:r>
              <a:rPr lang="it-IT" altLang="it-IT" sz="1600" b="1" dirty="0" err="1" smtClean="0">
                <a:solidFill>
                  <a:prstClr val="black"/>
                </a:solidFill>
                <a:latin typeface="Arial" charset="0"/>
              </a:rPr>
              <a:t>coping</a:t>
            </a:r>
            <a:r>
              <a:rPr lang="it-IT" altLang="it-IT" sz="1600" b="1" dirty="0" smtClean="0">
                <a:solidFill>
                  <a:prstClr val="black"/>
                </a:solidFill>
                <a:latin typeface="Arial" charset="0"/>
              </a:rPr>
              <a:t> e </a:t>
            </a:r>
            <a:r>
              <a:rPr lang="it-IT" altLang="it-IT" sz="1600" b="1" dirty="0" err="1" smtClean="0">
                <a:solidFill>
                  <a:prstClr val="black"/>
                </a:solidFill>
                <a:latin typeface="Arial" charset="0"/>
              </a:rPr>
              <a:t>problem</a:t>
            </a:r>
            <a:r>
              <a:rPr lang="it-IT" altLang="it-IT" sz="1600" b="1" dirty="0" smtClean="0">
                <a:solidFill>
                  <a:prstClr val="black"/>
                </a:solidFill>
                <a:latin typeface="Arial" charset="0"/>
              </a:rPr>
              <a:t> </a:t>
            </a:r>
            <a:r>
              <a:rPr lang="it-IT" altLang="it-IT" sz="1600" b="1" dirty="0" err="1" smtClean="0">
                <a:solidFill>
                  <a:prstClr val="black"/>
                </a:solidFill>
                <a:latin typeface="Arial" charset="0"/>
              </a:rPr>
              <a:t>solving</a:t>
            </a:r>
            <a:endParaRPr lang="it-IT" altLang="it-IT" sz="1600" b="1" dirty="0">
              <a:solidFill>
                <a:prstClr val="black"/>
              </a:solidFill>
              <a:latin typeface="Arial" charset="0"/>
            </a:endParaRPr>
          </a:p>
        </p:txBody>
      </p:sp>
    </p:spTree>
    <p:extLst>
      <p:ext uri="{BB962C8B-B14F-4D97-AF65-F5344CB8AC3E}">
        <p14:creationId xmlns:p14="http://schemas.microsoft.com/office/powerpoint/2010/main" val="322453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4" name="Rectangle 4"/>
          <p:cNvSpPr>
            <a:spLocks noGrp="1" noChangeArrowheads="1"/>
          </p:cNvSpPr>
          <p:nvPr>
            <p:ph type="title"/>
          </p:nvPr>
        </p:nvSpPr>
        <p:spPr>
          <a:xfrm>
            <a:off x="457200" y="274638"/>
            <a:ext cx="8229600" cy="850900"/>
          </a:xfrm>
          <a:solidFill>
            <a:schemeClr val="accent2"/>
          </a:solidFill>
        </p:spPr>
        <p:txBody>
          <a:bodyPr/>
          <a:lstStyle/>
          <a:p>
            <a:pPr eaLnBrk="1" hangingPunct="1">
              <a:defRPr/>
            </a:pPr>
            <a:r>
              <a:rPr lang="it-IT" altLang="it-IT" sz="2400" b="1" i="1" smtClean="0">
                <a:solidFill>
                  <a:srgbClr val="FFFF00"/>
                </a:solidFill>
                <a:effectLst>
                  <a:outerShdw blurRad="38100" dist="38100" dir="2700000" algn="tl">
                    <a:srgbClr val="000000"/>
                  </a:outerShdw>
                </a:effectLst>
              </a:rPr>
              <a:t>Percorso 2</a:t>
            </a:r>
            <a:r>
              <a:rPr lang="it-IT" altLang="it-IT" sz="2400" b="1" smtClean="0">
                <a:solidFill>
                  <a:srgbClr val="FFFF00"/>
                </a:solidFill>
                <a:effectLst>
                  <a:outerShdw blurRad="38100" dist="38100" dir="2700000" algn="tl">
                    <a:srgbClr val="000000"/>
                  </a:outerShdw>
                </a:effectLst>
              </a:rPr>
              <a:t> – Giocatori d’azzardo patologici da vulnerabilità emotiva (emotional disorders) - 2</a:t>
            </a:r>
          </a:p>
        </p:txBody>
      </p:sp>
      <p:sp>
        <p:nvSpPr>
          <p:cNvPr id="65539" name="Text Box 5"/>
          <p:cNvSpPr txBox="1">
            <a:spLocks noChangeArrowheads="1"/>
          </p:cNvSpPr>
          <p:nvPr/>
        </p:nvSpPr>
        <p:spPr bwMode="auto">
          <a:xfrm>
            <a:off x="468313" y="1125538"/>
            <a:ext cx="8207375" cy="526297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it-IT" altLang="it-IT" sz="1600" dirty="0" smtClean="0">
                <a:solidFill>
                  <a:prstClr val="black"/>
                </a:solidFill>
                <a:latin typeface="Arial" charset="0"/>
              </a:rPr>
              <a:t>Presenza di </a:t>
            </a:r>
            <a:r>
              <a:rPr lang="it-IT" altLang="it-IT" sz="1600" i="1" dirty="0" smtClean="0">
                <a:solidFill>
                  <a:prstClr val="black"/>
                </a:solidFill>
                <a:latin typeface="Arial" charset="0"/>
              </a:rPr>
              <a:t>condizione </a:t>
            </a:r>
            <a:r>
              <a:rPr lang="it-IT" altLang="it-IT" sz="1600" i="1" dirty="0" err="1" smtClean="0">
                <a:solidFill>
                  <a:prstClr val="black"/>
                </a:solidFill>
                <a:latin typeface="Arial" charset="0"/>
              </a:rPr>
              <a:t>premorbos</a:t>
            </a:r>
            <a:r>
              <a:rPr lang="it-IT" altLang="it-IT" sz="1600" dirty="0" err="1" smtClean="0">
                <a:solidFill>
                  <a:prstClr val="black"/>
                </a:solidFill>
                <a:latin typeface="Arial" charset="0"/>
              </a:rPr>
              <a:t>e</a:t>
            </a:r>
            <a:r>
              <a:rPr lang="it-IT" altLang="it-IT" sz="1600" dirty="0" smtClean="0">
                <a:solidFill>
                  <a:prstClr val="black"/>
                </a:solidFill>
                <a:latin typeface="Arial" charset="0"/>
              </a:rPr>
              <a:t> di </a:t>
            </a:r>
            <a:r>
              <a:rPr lang="it-IT" altLang="it-IT" sz="1600" dirty="0">
                <a:solidFill>
                  <a:prstClr val="black"/>
                </a:solidFill>
                <a:latin typeface="Arial" charset="0"/>
              </a:rPr>
              <a:t>ansia e/o depressione; tratti di personalità </a:t>
            </a:r>
            <a:r>
              <a:rPr lang="it-IT" altLang="it-IT" sz="1600" dirty="0" smtClean="0">
                <a:solidFill>
                  <a:prstClr val="black"/>
                </a:solidFill>
                <a:latin typeface="Arial" charset="0"/>
              </a:rPr>
              <a:t>nevrotica o altri tipi di disturbi dei personalità; </a:t>
            </a:r>
            <a:r>
              <a:rPr lang="it-IT" altLang="it-IT" sz="1600" i="1" dirty="0">
                <a:solidFill>
                  <a:prstClr val="black"/>
                </a:solidFill>
                <a:latin typeface="Arial" charset="0"/>
              </a:rPr>
              <a:t>storia personale</a:t>
            </a:r>
            <a:r>
              <a:rPr lang="it-IT" altLang="it-IT" sz="1600" dirty="0">
                <a:solidFill>
                  <a:prstClr val="black"/>
                </a:solidFill>
                <a:latin typeface="Arial" charset="0"/>
              </a:rPr>
              <a:t> di </a:t>
            </a:r>
            <a:r>
              <a:rPr lang="it-IT" altLang="it-IT" sz="1600" dirty="0" smtClean="0">
                <a:solidFill>
                  <a:prstClr val="black"/>
                </a:solidFill>
                <a:latin typeface="Arial" charset="0"/>
              </a:rPr>
              <a:t>esperienze </a:t>
            </a:r>
            <a:r>
              <a:rPr lang="it-IT" altLang="it-IT" sz="1600" dirty="0">
                <a:solidFill>
                  <a:prstClr val="black"/>
                </a:solidFill>
                <a:latin typeface="Arial" charset="0"/>
              </a:rPr>
              <a:t>familiari negative, numerosi </a:t>
            </a:r>
            <a:r>
              <a:rPr lang="it-IT" altLang="it-IT" sz="1600" dirty="0" smtClean="0">
                <a:solidFill>
                  <a:prstClr val="black"/>
                </a:solidFill>
                <a:latin typeface="Arial" charset="0"/>
              </a:rPr>
              <a:t>eventi di vita. </a:t>
            </a:r>
            <a:r>
              <a:rPr lang="it-IT" altLang="it-IT" sz="1600" dirty="0">
                <a:solidFill>
                  <a:prstClr val="black"/>
                </a:solidFill>
                <a:latin typeface="Arial" charset="0"/>
              </a:rPr>
              <a:t>La partecipazione al gioco d’azzardo è motivata dal desiderio di modulare gli stati affettivi e/o di soddisfare specifici bisogni psicologici.</a:t>
            </a:r>
          </a:p>
          <a:p>
            <a:pPr eaLnBrk="1" hangingPunct="1"/>
            <a:endParaRPr lang="it-IT" altLang="it-IT" sz="1600" dirty="0">
              <a:solidFill>
                <a:prstClr val="black"/>
              </a:solidFill>
              <a:latin typeface="Arial" charset="0"/>
            </a:endParaRPr>
          </a:p>
          <a:p>
            <a:pPr eaLnBrk="1" hangingPunct="1"/>
            <a:r>
              <a:rPr lang="it-IT" altLang="it-IT" sz="1600" dirty="0">
                <a:solidFill>
                  <a:prstClr val="black"/>
                </a:solidFill>
                <a:latin typeface="Arial" charset="0"/>
              </a:rPr>
              <a:t>Nella </a:t>
            </a:r>
            <a:r>
              <a:rPr lang="it-IT" altLang="it-IT" sz="1600" i="1" dirty="0">
                <a:solidFill>
                  <a:prstClr val="black"/>
                </a:solidFill>
                <a:latin typeface="Arial" charset="0"/>
              </a:rPr>
              <a:t>storia familiare</a:t>
            </a:r>
            <a:r>
              <a:rPr lang="it-IT" altLang="it-IT" sz="1600" dirty="0">
                <a:solidFill>
                  <a:prstClr val="black"/>
                </a:solidFill>
                <a:latin typeface="Arial" charset="0"/>
              </a:rPr>
              <a:t> può essere presente gioco d’azzardo nei genitori e, talora, anche nei nonni. Ciò costituisce un importante fattore di rischio, pur non rappresentando una causa sufficiente. L’interazione tra fattori predisponenti di vulnerabilità personale ed esperienze infantili di inadeguatezza (sentimento di inferiorità, bassa autostima, sentirsi rifiutati) fanno sì che il </a:t>
            </a:r>
            <a:r>
              <a:rPr lang="it-IT" altLang="it-IT" sz="1600" i="1" dirty="0">
                <a:solidFill>
                  <a:prstClr val="black"/>
                </a:solidFill>
                <a:latin typeface="Arial" charset="0"/>
              </a:rPr>
              <a:t>gioco d’azzardo sia visto come un mezzo di fuga emotiva</a:t>
            </a:r>
            <a:r>
              <a:rPr lang="it-IT" altLang="it-IT" sz="1600" dirty="0">
                <a:solidFill>
                  <a:prstClr val="black"/>
                </a:solidFill>
                <a:latin typeface="Arial" charset="0"/>
              </a:rPr>
              <a:t>. </a:t>
            </a:r>
          </a:p>
          <a:p>
            <a:pPr eaLnBrk="1" hangingPunct="1"/>
            <a:r>
              <a:rPr lang="it-IT" altLang="it-IT" sz="1600" dirty="0">
                <a:solidFill>
                  <a:prstClr val="black"/>
                </a:solidFill>
                <a:latin typeface="Arial" charset="0"/>
              </a:rPr>
              <a:t>In questi casi si hanno livelli più elevati di psicopatologia, in particolare depressione, ansia e dipendenza da alcol. </a:t>
            </a:r>
          </a:p>
          <a:p>
            <a:pPr eaLnBrk="1" hangingPunct="1"/>
            <a:endParaRPr lang="it-IT" altLang="it-IT" sz="1600" dirty="0">
              <a:solidFill>
                <a:prstClr val="black"/>
              </a:solidFill>
              <a:latin typeface="Arial" charset="0"/>
            </a:endParaRPr>
          </a:p>
          <a:p>
            <a:pPr eaLnBrk="1" hangingPunct="1"/>
            <a:r>
              <a:rPr lang="it-IT" altLang="it-IT" sz="1600" dirty="0" smtClean="0">
                <a:solidFill>
                  <a:prstClr val="black"/>
                </a:solidFill>
                <a:latin typeface="Arial" charset="0"/>
              </a:rPr>
              <a:t>La maggior parte dell</a:t>
            </a:r>
            <a:r>
              <a:rPr lang="it-IT" altLang="it-IT" sz="1600" dirty="0">
                <a:solidFill>
                  <a:prstClr val="black"/>
                </a:solidFill>
                <a:latin typeface="Arial" charset="0"/>
              </a:rPr>
              <a:t>e</a:t>
            </a:r>
            <a:r>
              <a:rPr lang="it-IT" altLang="it-IT" sz="1600" dirty="0" smtClean="0">
                <a:solidFill>
                  <a:prstClr val="black"/>
                </a:solidFill>
                <a:latin typeface="Arial" charset="0"/>
              </a:rPr>
              <a:t> </a:t>
            </a:r>
            <a:r>
              <a:rPr lang="it-IT" altLang="it-IT" sz="1600" i="1" dirty="0" smtClean="0">
                <a:solidFill>
                  <a:prstClr val="black"/>
                </a:solidFill>
                <a:latin typeface="Arial" charset="0"/>
              </a:rPr>
              <a:t>giocatrici rientrano in questo gruppo </a:t>
            </a:r>
            <a:r>
              <a:rPr lang="it-IT" altLang="it-IT" sz="1600" dirty="0" smtClean="0">
                <a:solidFill>
                  <a:prstClr val="black"/>
                </a:solidFill>
                <a:latin typeface="Arial" charset="0"/>
              </a:rPr>
              <a:t>(con preferenza </a:t>
            </a:r>
            <a:r>
              <a:rPr lang="it-IT" altLang="it-IT" sz="1600" dirty="0">
                <a:solidFill>
                  <a:prstClr val="black"/>
                </a:solidFill>
                <a:latin typeface="Arial" charset="0"/>
              </a:rPr>
              <a:t>per giochi d’azzardo che richiedono una scarsa abilità, come le slot </a:t>
            </a:r>
            <a:r>
              <a:rPr lang="it-IT" altLang="it-IT" sz="1600" dirty="0" err="1" smtClean="0">
                <a:solidFill>
                  <a:prstClr val="black"/>
                </a:solidFill>
                <a:latin typeface="Arial" charset="0"/>
              </a:rPr>
              <a:t>machines</a:t>
            </a:r>
            <a:r>
              <a:rPr lang="it-IT" altLang="it-IT" sz="1600" dirty="0" smtClean="0">
                <a:solidFill>
                  <a:prstClr val="black"/>
                </a:solidFill>
                <a:latin typeface="Arial" charset="0"/>
              </a:rPr>
              <a:t>) </a:t>
            </a:r>
            <a:r>
              <a:rPr lang="it-IT" altLang="it-IT" sz="1600" dirty="0">
                <a:solidFill>
                  <a:prstClr val="black"/>
                </a:solidFill>
                <a:latin typeface="Arial" charset="0"/>
              </a:rPr>
              <a:t>il videopoker o simili, mentre i </a:t>
            </a:r>
            <a:r>
              <a:rPr lang="it-IT" altLang="it-IT" sz="1600" i="1" dirty="0">
                <a:solidFill>
                  <a:prstClr val="black"/>
                </a:solidFill>
                <a:latin typeface="Arial" charset="0"/>
              </a:rPr>
              <a:t>maschi </a:t>
            </a:r>
            <a:r>
              <a:rPr lang="it-IT" altLang="it-IT" sz="1600" dirty="0">
                <a:solidFill>
                  <a:prstClr val="black"/>
                </a:solidFill>
                <a:latin typeface="Arial" charset="0"/>
              </a:rPr>
              <a:t>mostrano di preferire i giochi da tavolo e le scommesse sportive, che causano livelli di eccitamento più elevati.</a:t>
            </a:r>
          </a:p>
          <a:p>
            <a:pPr eaLnBrk="1" hangingPunct="1"/>
            <a:endParaRPr lang="it-IT" altLang="it-IT" sz="1600" dirty="0">
              <a:solidFill>
                <a:prstClr val="black"/>
              </a:solidFill>
              <a:latin typeface="Arial" charset="0"/>
            </a:endParaRPr>
          </a:p>
          <a:p>
            <a:pPr eaLnBrk="1" hangingPunct="1"/>
            <a:r>
              <a:rPr lang="it-IT" altLang="it-IT" sz="1600" dirty="0">
                <a:solidFill>
                  <a:prstClr val="black"/>
                </a:solidFill>
                <a:latin typeface="Arial" charset="0"/>
              </a:rPr>
              <a:t>Le disfunzioni psicologiche presenti in questo percorso </a:t>
            </a:r>
            <a:r>
              <a:rPr lang="it-IT" altLang="it-IT" sz="1600" i="1" dirty="0">
                <a:solidFill>
                  <a:prstClr val="black"/>
                </a:solidFill>
                <a:latin typeface="Arial" charset="0"/>
              </a:rPr>
              <a:t>rendono questo sottogruppo più resistente al cambiamento.</a:t>
            </a:r>
            <a:r>
              <a:rPr lang="it-IT" altLang="it-IT" sz="1600" dirty="0">
                <a:solidFill>
                  <a:prstClr val="black"/>
                </a:solidFill>
                <a:latin typeface="Arial" charset="0"/>
              </a:rPr>
              <a:t> Quindi è necessario che, oltre il comportamento del gioco d’azzardo, vengano trattate anche le vulnerabilità sottostanti. </a:t>
            </a:r>
          </a:p>
        </p:txBody>
      </p:sp>
    </p:spTree>
    <p:extLst>
      <p:ext uri="{BB962C8B-B14F-4D97-AF65-F5344CB8AC3E}">
        <p14:creationId xmlns:p14="http://schemas.microsoft.com/office/powerpoint/2010/main" val="48811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pPr eaLnBrk="1" hangingPunct="1">
              <a:defRPr/>
            </a:pPr>
            <a:endParaRPr lang="it-IT" smtClean="0"/>
          </a:p>
        </p:txBody>
      </p:sp>
      <p:sp>
        <p:nvSpPr>
          <p:cNvPr id="6147" name="Rectangle 3"/>
          <p:cNvSpPr>
            <a:spLocks noGrp="1" noChangeArrowheads="1"/>
          </p:cNvSpPr>
          <p:nvPr>
            <p:ph type="body" idx="1"/>
          </p:nvPr>
        </p:nvSpPr>
        <p:spPr/>
        <p:txBody>
          <a:bodyPr/>
          <a:lstStyle/>
          <a:p>
            <a:pPr eaLnBrk="1" hangingPunct="1"/>
            <a:endParaRPr lang="it-IT" altLang="it-IT" smtClean="0"/>
          </a:p>
        </p:txBody>
      </p:sp>
      <p:sp>
        <p:nvSpPr>
          <p:cNvPr id="6148" name="Rectangle 4"/>
          <p:cNvSpPr>
            <a:spLocks noChangeArrowheads="1"/>
          </p:cNvSpPr>
          <p:nvPr/>
        </p:nvSpPr>
        <p:spPr bwMode="auto">
          <a:xfrm>
            <a:off x="-360363" y="-27384"/>
            <a:ext cx="9540875" cy="6858000"/>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fontAlgn="base" hangingPunct="1">
              <a:spcBef>
                <a:spcPct val="0"/>
              </a:spcBef>
              <a:spcAft>
                <a:spcPct val="0"/>
              </a:spcAft>
              <a:buClrTx/>
              <a:buFontTx/>
              <a:buNone/>
            </a:pPr>
            <a:endParaRPr lang="it-IT" altLang="it-IT" sz="1600" b="1" smtClean="0">
              <a:solidFill>
                <a:srgbClr val="FF0000"/>
              </a:solidFill>
            </a:endParaRPr>
          </a:p>
        </p:txBody>
      </p:sp>
      <p:sp>
        <p:nvSpPr>
          <p:cNvPr id="6149" name="Text Box 5"/>
          <p:cNvSpPr txBox="1">
            <a:spLocks noChangeArrowheads="1"/>
          </p:cNvSpPr>
          <p:nvPr/>
        </p:nvSpPr>
        <p:spPr bwMode="auto">
          <a:xfrm>
            <a:off x="467544" y="26621"/>
            <a:ext cx="7921625" cy="954107"/>
          </a:xfrm>
          <a:prstGeom prst="rect">
            <a:avLst/>
          </a:prstGeom>
          <a:solidFill>
            <a:srgbClr val="FFFF00"/>
          </a:solidFill>
          <a:ln>
            <a:noFill/>
          </a:ln>
        </p:spPr>
        <p:txBody>
          <a:bodyPr>
            <a:spAutoFit/>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fontAlgn="base" hangingPunct="1">
              <a:spcBef>
                <a:spcPct val="50000"/>
              </a:spcBef>
              <a:spcAft>
                <a:spcPct val="0"/>
              </a:spcAft>
              <a:buClrTx/>
              <a:buFontTx/>
              <a:buNone/>
            </a:pPr>
            <a:r>
              <a:rPr lang="it-IT" altLang="it-IT" sz="2800" b="1" dirty="0" smtClean="0">
                <a:solidFill>
                  <a:schemeClr val="tx2"/>
                </a:solidFill>
              </a:rPr>
              <a:t>Lista «incompleta» dell’offerta di giochi d’azzardo disponibile in </a:t>
            </a:r>
            <a:r>
              <a:rPr lang="it-IT" altLang="it-IT" sz="2800" b="1" dirty="0" err="1" smtClean="0">
                <a:solidFill>
                  <a:schemeClr val="tx2"/>
                </a:solidFill>
              </a:rPr>
              <a:t>italia</a:t>
            </a:r>
            <a:r>
              <a:rPr lang="it-IT" altLang="it-IT" sz="2800" b="1" dirty="0" smtClean="0">
                <a:solidFill>
                  <a:schemeClr val="tx2"/>
                </a:solidFill>
              </a:rPr>
              <a:t>:</a:t>
            </a:r>
          </a:p>
        </p:txBody>
      </p:sp>
      <p:sp>
        <p:nvSpPr>
          <p:cNvPr id="6150" name="Text Box 6"/>
          <p:cNvSpPr txBox="1">
            <a:spLocks noChangeArrowheads="1"/>
          </p:cNvSpPr>
          <p:nvPr/>
        </p:nvSpPr>
        <p:spPr bwMode="auto">
          <a:xfrm>
            <a:off x="20007" y="1722288"/>
            <a:ext cx="8872473" cy="4910575"/>
          </a:xfrm>
          <a:prstGeom prst="rect">
            <a:avLst/>
          </a:prstGeom>
          <a:solidFill>
            <a:schemeClr val="tx2"/>
          </a:solidFill>
          <a:ln>
            <a:noFill/>
          </a:ln>
        </p:spPr>
        <p:txBody>
          <a:bodyPr wrap="square">
            <a:spAutoFit/>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marL="342900" indent="-342900" eaLnBrk="1" fontAlgn="base" hangingPunct="1">
              <a:spcBef>
                <a:spcPct val="0"/>
              </a:spcBef>
              <a:spcAft>
                <a:spcPct val="0"/>
              </a:spcAft>
              <a:buClr>
                <a:srgbClr val="FF0000"/>
              </a:buClr>
              <a:buFont typeface="Times New Roman" panose="02020603050405020304" pitchFamily="18" charset="0"/>
              <a:buChar char="•"/>
            </a:pPr>
            <a:r>
              <a:rPr lang="it-IT"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Dadi, carte con soldi (Poker)</a:t>
            </a:r>
          </a:p>
          <a:p>
            <a:pPr marL="342900" indent="-342900" eaLnBrk="1" fontAlgn="base" hangingPunct="1">
              <a:spcBef>
                <a:spcPct val="0"/>
              </a:spcBef>
              <a:spcAft>
                <a:spcPct val="0"/>
              </a:spcAft>
              <a:buClr>
                <a:srgbClr val="FF0000"/>
              </a:buClr>
              <a:buFont typeface="Times New Roman" panose="02020603050405020304" pitchFamily="18" charset="0"/>
              <a:buChar char="•"/>
            </a:pPr>
            <a:r>
              <a:rPr lang="it-IT"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Scommesse sportive o di altro tipo</a:t>
            </a:r>
          </a:p>
          <a:p>
            <a:pPr marL="342900" indent="-342900" eaLnBrk="1" fontAlgn="base" hangingPunct="1">
              <a:spcBef>
                <a:spcPct val="0"/>
              </a:spcBef>
              <a:spcAft>
                <a:spcPct val="0"/>
              </a:spcAft>
              <a:buClr>
                <a:srgbClr val="FF0000"/>
              </a:buClr>
              <a:buFont typeface="Times New Roman" panose="02020603050405020304" pitchFamily="18" charset="0"/>
              <a:buChar char="•"/>
            </a:pPr>
            <a:r>
              <a:rPr lang="it-IT"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Giochi </a:t>
            </a:r>
            <a:r>
              <a:rPr lang="it-IT" altLang="it-IT" sz="2400" dirty="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sportivi (schedine Totocalcio, </a:t>
            </a:r>
            <a:r>
              <a:rPr lang="it-IT"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Totogol) e Lotterie a risultato differito (Lotto, Superenalotto, </a:t>
            </a:r>
            <a:r>
              <a:rPr lang="it-IT" altLang="it-IT" sz="2400" dirty="0" err="1"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Win</a:t>
            </a:r>
            <a:r>
              <a:rPr lang="it-IT"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 for life )</a:t>
            </a:r>
          </a:p>
          <a:p>
            <a:pPr marL="342900" indent="-342900" eaLnBrk="1" fontAlgn="base" hangingPunct="1">
              <a:spcBef>
                <a:spcPct val="0"/>
              </a:spcBef>
              <a:spcAft>
                <a:spcPct val="0"/>
              </a:spcAft>
              <a:buClr>
                <a:srgbClr val="FF0000"/>
              </a:buClr>
              <a:buFont typeface="Times New Roman" panose="02020603050405020304" pitchFamily="18" charset="0"/>
              <a:buChar char="•"/>
            </a:pPr>
            <a:r>
              <a:rPr lang="it-IT"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Lotterie istantanee (Gratta e vinci)</a:t>
            </a:r>
          </a:p>
          <a:p>
            <a:pPr marL="342900" indent="-342900" eaLnBrk="1" fontAlgn="base" hangingPunct="1">
              <a:spcBef>
                <a:spcPct val="0"/>
              </a:spcBef>
              <a:spcAft>
                <a:spcPct val="0"/>
              </a:spcAft>
              <a:buClr>
                <a:srgbClr val="FF0000"/>
              </a:buClr>
              <a:buFont typeface="Times New Roman" panose="02020603050405020304" pitchFamily="18" charset="0"/>
              <a:buChar char="•"/>
            </a:pPr>
            <a:r>
              <a:rPr lang="it-IT"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MGE (Slot </a:t>
            </a:r>
            <a:r>
              <a:rPr lang="it-IT" altLang="it-IT" sz="2400" dirty="0" err="1"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machines</a:t>
            </a:r>
            <a:r>
              <a:rPr lang="it-IT"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 new </a:t>
            </a:r>
            <a:r>
              <a:rPr lang="it-IT" altLang="it-IT" sz="2400" dirty="0" err="1"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slots</a:t>
            </a:r>
            <a:r>
              <a:rPr lang="it-IT"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 videopoker, </a:t>
            </a:r>
            <a:r>
              <a:rPr lang="it-IT" altLang="it-IT" sz="2400" dirty="0" err="1"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videolottery</a:t>
            </a:r>
            <a:r>
              <a:rPr lang="it-IT"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 terminal)</a:t>
            </a:r>
            <a:endParaRPr lang="en-GB"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ndParaRPr>
          </a:p>
          <a:p>
            <a:pPr marL="342900" indent="-342900" eaLnBrk="1" fontAlgn="base" hangingPunct="1">
              <a:spcBef>
                <a:spcPct val="0"/>
              </a:spcBef>
              <a:spcAft>
                <a:spcPct val="0"/>
              </a:spcAft>
              <a:buClr>
                <a:srgbClr val="FF0000"/>
              </a:buClr>
              <a:buFont typeface="Times New Roman" panose="02020603050405020304" pitchFamily="18" charset="0"/>
              <a:buChar char="•"/>
            </a:pPr>
            <a:r>
              <a:rPr lang="fr-FR" altLang="it-IT" sz="2400" dirty="0" err="1"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Casinò</a:t>
            </a:r>
            <a:r>
              <a:rPr lang="fr-FR"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 </a:t>
            </a:r>
            <a:r>
              <a:rPr lang="fr-FR" altLang="it-IT" sz="2400" dirty="0" err="1"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giochi</a:t>
            </a:r>
            <a:r>
              <a:rPr lang="fr-FR"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 di </a:t>
            </a:r>
            <a:r>
              <a:rPr lang="fr-FR" altLang="it-IT" sz="2400" dirty="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alea (</a:t>
            </a:r>
            <a:r>
              <a:rPr lang="fr-FR" altLang="it-IT" sz="2400" dirty="0" err="1">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dadi</a:t>
            </a:r>
            <a:r>
              <a:rPr lang="fr-FR" altLang="it-IT" sz="2400" dirty="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 roulette</a:t>
            </a:r>
            <a:r>
              <a:rPr lang="fr-FR"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 con </a:t>
            </a:r>
            <a:r>
              <a:rPr lang="fr-FR" altLang="it-IT" sz="2400" dirty="0" err="1"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componenti</a:t>
            </a:r>
            <a:r>
              <a:rPr lang="fr-FR"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 di </a:t>
            </a:r>
            <a:r>
              <a:rPr lang="fr-FR" altLang="it-IT" sz="2400" dirty="0" err="1"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agon</a:t>
            </a:r>
            <a:r>
              <a:rPr lang="fr-FR"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 (chemin de fer, </a:t>
            </a:r>
            <a:r>
              <a:rPr lang="fr-FR" altLang="it-IT" sz="2400" dirty="0" err="1"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pachinco</a:t>
            </a:r>
            <a:r>
              <a:rPr lang="fr-FR"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 poker, </a:t>
            </a:r>
            <a:r>
              <a:rPr lang="fr-FR" altLang="it-IT" sz="2400" dirty="0" err="1"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punto</a:t>
            </a:r>
            <a:r>
              <a:rPr lang="fr-FR"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 banco, baccarat, black jack </a:t>
            </a:r>
            <a:r>
              <a:rPr lang="fr-FR" altLang="it-IT" sz="2400" dirty="0" err="1"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ecc</a:t>
            </a:r>
            <a:r>
              <a:rPr lang="fr-FR"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a:t>
            </a:r>
            <a:endParaRPr lang="it-IT"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ndParaRPr>
          </a:p>
          <a:p>
            <a:pPr marL="342900" indent="-342900" eaLnBrk="1" fontAlgn="base" hangingPunct="1">
              <a:spcBef>
                <a:spcPct val="0"/>
              </a:spcBef>
              <a:spcAft>
                <a:spcPct val="0"/>
              </a:spcAft>
              <a:buClr>
                <a:srgbClr val="FF0000"/>
              </a:buClr>
              <a:buFont typeface="Times New Roman" panose="02020603050405020304" pitchFamily="18" charset="0"/>
              <a:buChar char="•"/>
            </a:pPr>
            <a:r>
              <a:rPr lang="it-IT"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Bingo </a:t>
            </a:r>
          </a:p>
          <a:p>
            <a:pPr marL="342900" indent="-342900" eaLnBrk="1" fontAlgn="base" hangingPunct="1">
              <a:spcBef>
                <a:spcPct val="0"/>
              </a:spcBef>
              <a:spcAft>
                <a:spcPct val="0"/>
              </a:spcAft>
              <a:buClr>
                <a:srgbClr val="FF0000"/>
              </a:buClr>
              <a:buFont typeface="Times New Roman" panose="02020603050405020304" pitchFamily="18" charset="0"/>
              <a:buChar char="•"/>
            </a:pPr>
            <a:r>
              <a:rPr lang="it-IT" altLang="it-IT" sz="2400" dirty="0" smtClean="0">
                <a:ln w="18415" cmpd="sng">
                  <a:solidFill>
                    <a:srgbClr val="FFFFFF"/>
                  </a:solidFill>
                  <a:prstDash val="solid"/>
                </a:ln>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rPr>
              <a:t>Cyber-azzardo (scommesse on line, casinò virtuali…..)</a:t>
            </a:r>
            <a:endParaRPr lang="it-IT" altLang="it-IT" sz="2510" b="1" u="sng" cap="small" dirty="0" smtClean="0">
              <a:ln w="18415" cmpd="sng">
                <a:solidFill>
                  <a:srgbClr val="FFFFFF"/>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endParaRPr>
          </a:p>
          <a:p>
            <a:pPr marL="342900" indent="-342900" eaLnBrk="1" fontAlgn="base" hangingPunct="1">
              <a:spcBef>
                <a:spcPct val="0"/>
              </a:spcBef>
              <a:spcAft>
                <a:spcPct val="0"/>
              </a:spcAft>
              <a:buClr>
                <a:srgbClr val="FF0000"/>
              </a:buClr>
              <a:buFont typeface="Times New Roman" panose="02020603050405020304" pitchFamily="18" charset="0"/>
              <a:buChar char="•"/>
            </a:pPr>
            <a:r>
              <a:rPr lang="it-IT" altLang="it-IT" sz="2510" b="1" u="sng" cap="small" dirty="0" smtClean="0">
                <a:ln w="18415" cmpd="sng">
                  <a:solidFill>
                    <a:srgbClr val="FFFFFF"/>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rPr>
              <a:t>Tutto questo ed altro on line</a:t>
            </a:r>
            <a:endParaRPr lang="it-IT" altLang="it-IT" sz="2510" b="1" u="sng" cap="small" dirty="0" smtClean="0">
              <a:solidFill>
                <a:srgbClr val="FF0000"/>
              </a:solidFill>
              <a:effectLst>
                <a:outerShdw blurRad="38100" dist="38100" dir="2700000" algn="tl">
                  <a:srgbClr val="000000">
                    <a:alpha val="43137"/>
                  </a:srgbClr>
                </a:outerShdw>
              </a:effectLst>
              <a:latin typeface="Times New Roman" panose="02020603050405020304" pitchFamily="18" charset="0"/>
            </a:endParaRPr>
          </a:p>
          <a:p>
            <a:pPr eaLnBrk="1" fontAlgn="base" hangingPunct="1">
              <a:spcBef>
                <a:spcPct val="0"/>
              </a:spcBef>
              <a:spcAft>
                <a:spcPct val="0"/>
              </a:spcAft>
              <a:buClrTx/>
              <a:buFontTx/>
              <a:buNone/>
            </a:pPr>
            <a:endParaRPr lang="it-IT" altLang="it-IT" sz="2400" b="1" dirty="0" smtClean="0">
              <a:solidFill>
                <a:srgbClr val="FFFFFF"/>
              </a:solidFill>
            </a:endParaRPr>
          </a:p>
        </p:txBody>
      </p:sp>
    </p:spTree>
    <p:extLst>
      <p:ext uri="{BB962C8B-B14F-4D97-AF65-F5344CB8AC3E}">
        <p14:creationId xmlns:p14="http://schemas.microsoft.com/office/powerpoint/2010/main" val="150557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188913"/>
            <a:ext cx="8229600" cy="954087"/>
          </a:xfrm>
          <a:solidFill>
            <a:schemeClr val="accent2"/>
          </a:solidFill>
        </p:spPr>
        <p:txBody>
          <a:bodyPr>
            <a:normAutofit/>
          </a:bodyPr>
          <a:lstStyle/>
          <a:p>
            <a:pPr>
              <a:defRPr/>
            </a:pPr>
            <a:r>
              <a:rPr lang="it-IT" altLang="it-IT" sz="2400" b="1" i="1" dirty="0" smtClean="0">
                <a:solidFill>
                  <a:srgbClr val="FFFF00"/>
                </a:solidFill>
                <a:effectLst>
                  <a:outerShdw blurRad="38100" dist="38100" dir="2700000" algn="tl">
                    <a:srgbClr val="000000"/>
                  </a:outerShdw>
                </a:effectLst>
              </a:rPr>
              <a:t>Percorso 3-</a:t>
            </a:r>
            <a:r>
              <a:rPr lang="it-IT" altLang="it-IT" sz="2400" b="1" dirty="0">
                <a:solidFill>
                  <a:srgbClr val="FFFF00"/>
                </a:solidFill>
                <a:effectLst>
                  <a:outerShdw blurRad="38100" dist="38100" dir="2700000" algn="tl">
                    <a:srgbClr val="000000"/>
                  </a:outerShdw>
                </a:effectLst>
              </a:rPr>
              <a:t> </a:t>
            </a:r>
            <a:r>
              <a:rPr lang="it-IT" altLang="it-IT" sz="2400" b="1" dirty="0" err="1" smtClean="0">
                <a:solidFill>
                  <a:srgbClr val="FFFF00"/>
                </a:solidFill>
                <a:effectLst>
                  <a:outerShdw blurRad="38100" dist="38100" dir="2700000" algn="tl">
                    <a:srgbClr val="000000"/>
                  </a:outerShdw>
                </a:effectLst>
              </a:rPr>
              <a:t>Antisocial</a:t>
            </a:r>
            <a:r>
              <a:rPr lang="it-IT" altLang="it-IT" sz="2400" b="1" dirty="0" smtClean="0">
                <a:solidFill>
                  <a:srgbClr val="FFFF00"/>
                </a:solidFill>
                <a:effectLst>
                  <a:outerShdw blurRad="38100" dist="38100" dir="2700000" algn="tl">
                    <a:srgbClr val="000000"/>
                  </a:outerShdw>
                </a:effectLst>
              </a:rPr>
              <a:t> </a:t>
            </a:r>
            <a:r>
              <a:rPr lang="it-IT" altLang="it-IT" sz="2400" b="1" dirty="0" err="1" smtClean="0">
                <a:solidFill>
                  <a:srgbClr val="FFFF00"/>
                </a:solidFill>
                <a:effectLst>
                  <a:outerShdw blurRad="38100" dist="38100" dir="2700000" algn="tl">
                    <a:srgbClr val="000000"/>
                  </a:outerShdw>
                </a:effectLst>
              </a:rPr>
              <a:t>impulsivist</a:t>
            </a:r>
            <a:r>
              <a:rPr lang="it-IT" altLang="it-IT" sz="2400" b="1" dirty="0" smtClean="0">
                <a:solidFill>
                  <a:srgbClr val="FFFF00"/>
                </a:solidFill>
                <a:effectLst>
                  <a:outerShdw blurRad="38100" dist="38100" dir="2700000" algn="tl">
                    <a:srgbClr val="000000"/>
                  </a:outerShdw>
                </a:effectLst>
              </a:rPr>
              <a:t> </a:t>
            </a:r>
            <a:r>
              <a:rPr lang="it-IT" altLang="it-IT" sz="2400" b="1" dirty="0" err="1" smtClean="0">
                <a:solidFill>
                  <a:srgbClr val="FFFF00"/>
                </a:solidFill>
                <a:effectLst>
                  <a:outerShdw blurRad="38100" dist="38100" dir="2700000" algn="tl">
                    <a:srgbClr val="000000"/>
                  </a:outerShdw>
                </a:effectLst>
              </a:rPr>
              <a:t>Gamblers</a:t>
            </a:r>
            <a:r>
              <a:rPr lang="it-IT" altLang="it-IT" sz="2400" b="1" dirty="0" smtClean="0">
                <a:solidFill>
                  <a:srgbClr val="FFFF00"/>
                </a:solidFill>
                <a:effectLst>
                  <a:outerShdw blurRad="38100" dist="38100" dir="2700000" algn="tl">
                    <a:srgbClr val="000000"/>
                  </a:outerShdw>
                </a:effectLst>
              </a:rPr>
              <a:t/>
            </a:r>
            <a:br>
              <a:rPr lang="it-IT" altLang="it-IT" sz="2400" b="1" dirty="0" smtClean="0">
                <a:solidFill>
                  <a:srgbClr val="FFFF00"/>
                </a:solidFill>
                <a:effectLst>
                  <a:outerShdw blurRad="38100" dist="38100" dir="2700000" algn="tl">
                    <a:srgbClr val="000000"/>
                  </a:outerShdw>
                </a:effectLst>
              </a:rPr>
            </a:br>
            <a:r>
              <a:rPr lang="it-IT" altLang="it-IT" sz="2400" b="1" dirty="0" smtClean="0">
                <a:solidFill>
                  <a:srgbClr val="FFFF00"/>
                </a:solidFill>
                <a:effectLst>
                  <a:outerShdw blurRad="38100" dist="38100" dir="2700000" algn="tl">
                    <a:srgbClr val="000000"/>
                  </a:outerShdw>
                </a:effectLst>
              </a:rPr>
              <a:t>Giocatori d’</a:t>
            </a:r>
            <a:r>
              <a:rPr lang="it-IT" altLang="it-IT" sz="2400" b="1" dirty="0" err="1" smtClean="0">
                <a:solidFill>
                  <a:srgbClr val="FFFF00"/>
                </a:solidFill>
                <a:effectLst>
                  <a:outerShdw blurRad="38100" dist="38100" dir="2700000" algn="tl">
                    <a:srgbClr val="000000"/>
                  </a:outerShdw>
                </a:effectLst>
              </a:rPr>
              <a:t>azzardo“impulsivi</a:t>
            </a:r>
            <a:r>
              <a:rPr lang="it-IT" altLang="it-IT" sz="2400" b="1" dirty="0" smtClean="0">
                <a:solidFill>
                  <a:srgbClr val="FFFF00"/>
                </a:solidFill>
                <a:effectLst>
                  <a:outerShdw blurRad="38100" dist="38100" dir="2700000" algn="tl">
                    <a:srgbClr val="000000"/>
                  </a:outerShdw>
                </a:effectLst>
              </a:rPr>
              <a:t> antisociali”</a:t>
            </a:r>
          </a:p>
        </p:txBody>
      </p:sp>
      <p:sp>
        <p:nvSpPr>
          <p:cNvPr id="66563" name="Text Box 3"/>
          <p:cNvSpPr txBox="1">
            <a:spLocks noChangeArrowheads="1"/>
          </p:cNvSpPr>
          <p:nvPr/>
        </p:nvSpPr>
        <p:spPr bwMode="auto">
          <a:xfrm>
            <a:off x="3635375" y="1484313"/>
            <a:ext cx="20891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a:solidFill>
                  <a:prstClr val="black"/>
                </a:solidFill>
                <a:latin typeface="Arial" charset="0"/>
              </a:rPr>
              <a:t>Fattori ecologici</a:t>
            </a:r>
          </a:p>
        </p:txBody>
      </p:sp>
      <p:sp>
        <p:nvSpPr>
          <p:cNvPr id="66564" name="Text Box 4"/>
          <p:cNvSpPr txBox="1">
            <a:spLocks noChangeArrowheads="1"/>
          </p:cNvSpPr>
          <p:nvPr/>
        </p:nvSpPr>
        <p:spPr bwMode="auto">
          <a:xfrm>
            <a:off x="2411413" y="3357563"/>
            <a:ext cx="453707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a:solidFill>
                  <a:prstClr val="black"/>
                </a:solidFill>
                <a:latin typeface="Arial" charset="0"/>
              </a:rPr>
              <a:t>Condizionamento classico e operante</a:t>
            </a:r>
          </a:p>
        </p:txBody>
      </p:sp>
      <p:sp>
        <p:nvSpPr>
          <p:cNvPr id="66565" name="Text Box 5"/>
          <p:cNvSpPr txBox="1">
            <a:spLocks noChangeArrowheads="1"/>
          </p:cNvSpPr>
          <p:nvPr/>
        </p:nvSpPr>
        <p:spPr bwMode="auto">
          <a:xfrm>
            <a:off x="3924300" y="4437063"/>
            <a:ext cx="136842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a:solidFill>
                  <a:prstClr val="black"/>
                </a:solidFill>
                <a:latin typeface="Arial" charset="0"/>
              </a:rPr>
              <a:t>Abitudine</a:t>
            </a:r>
          </a:p>
        </p:txBody>
      </p:sp>
      <p:sp>
        <p:nvSpPr>
          <p:cNvPr id="66566" name="Text Box 6"/>
          <p:cNvSpPr txBox="1">
            <a:spLocks noChangeArrowheads="1"/>
          </p:cNvSpPr>
          <p:nvPr/>
        </p:nvSpPr>
        <p:spPr bwMode="auto">
          <a:xfrm>
            <a:off x="3851275" y="5373688"/>
            <a:ext cx="14414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a:solidFill>
                  <a:prstClr val="black"/>
                </a:solidFill>
                <a:latin typeface="Arial" charset="0"/>
              </a:rPr>
              <a:t>Rincorsa</a:t>
            </a:r>
          </a:p>
        </p:txBody>
      </p:sp>
      <p:sp>
        <p:nvSpPr>
          <p:cNvPr id="66567" name="Text Box 7"/>
          <p:cNvSpPr txBox="1">
            <a:spLocks noChangeArrowheads="1"/>
          </p:cNvSpPr>
          <p:nvPr/>
        </p:nvSpPr>
        <p:spPr bwMode="auto">
          <a:xfrm>
            <a:off x="2124075" y="6308725"/>
            <a:ext cx="50403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a:solidFill>
                  <a:prstClr val="black"/>
                </a:solidFill>
                <a:latin typeface="Arial" charset="0"/>
              </a:rPr>
              <a:t>Gioco d’azzardo problematico e patologico</a:t>
            </a:r>
          </a:p>
        </p:txBody>
      </p:sp>
      <p:sp>
        <p:nvSpPr>
          <p:cNvPr id="66568" name="AutoShape 8"/>
          <p:cNvSpPr>
            <a:spLocks noChangeArrowheads="1"/>
          </p:cNvSpPr>
          <p:nvPr/>
        </p:nvSpPr>
        <p:spPr bwMode="auto">
          <a:xfrm>
            <a:off x="4572000" y="1989138"/>
            <a:ext cx="71438" cy="287337"/>
          </a:xfrm>
          <a:prstGeom prst="downArrow">
            <a:avLst>
              <a:gd name="adj1" fmla="val 50000"/>
              <a:gd name="adj2" fmla="val 100555"/>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it-IT" altLang="it-IT">
              <a:solidFill>
                <a:srgbClr val="FF0000"/>
              </a:solidFill>
              <a:latin typeface="Arial" charset="0"/>
            </a:endParaRPr>
          </a:p>
        </p:txBody>
      </p:sp>
      <p:sp>
        <p:nvSpPr>
          <p:cNvPr id="66569" name="AutoShape 9"/>
          <p:cNvSpPr>
            <a:spLocks noChangeArrowheads="1"/>
          </p:cNvSpPr>
          <p:nvPr/>
        </p:nvSpPr>
        <p:spPr bwMode="auto">
          <a:xfrm>
            <a:off x="4572000" y="3860800"/>
            <a:ext cx="71438" cy="504825"/>
          </a:xfrm>
          <a:prstGeom prst="downArrow">
            <a:avLst>
              <a:gd name="adj1" fmla="val 50000"/>
              <a:gd name="adj2" fmla="val 176665"/>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solidFill>
                <a:prstClr val="black"/>
              </a:solidFill>
            </a:endParaRPr>
          </a:p>
        </p:txBody>
      </p:sp>
      <p:sp>
        <p:nvSpPr>
          <p:cNvPr id="66570" name="AutoShape 10"/>
          <p:cNvSpPr>
            <a:spLocks noChangeArrowheads="1"/>
          </p:cNvSpPr>
          <p:nvPr/>
        </p:nvSpPr>
        <p:spPr bwMode="auto">
          <a:xfrm>
            <a:off x="4572000" y="4868863"/>
            <a:ext cx="71438" cy="504825"/>
          </a:xfrm>
          <a:prstGeom prst="downArrow">
            <a:avLst>
              <a:gd name="adj1" fmla="val 50000"/>
              <a:gd name="adj2" fmla="val 176665"/>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solidFill>
                <a:prstClr val="black"/>
              </a:solidFill>
            </a:endParaRPr>
          </a:p>
        </p:txBody>
      </p:sp>
      <p:sp>
        <p:nvSpPr>
          <p:cNvPr id="66571" name="AutoShape 11"/>
          <p:cNvSpPr>
            <a:spLocks noChangeArrowheads="1"/>
          </p:cNvSpPr>
          <p:nvPr/>
        </p:nvSpPr>
        <p:spPr bwMode="auto">
          <a:xfrm>
            <a:off x="4572000" y="5805488"/>
            <a:ext cx="71438" cy="503237"/>
          </a:xfrm>
          <a:prstGeom prst="downArrow">
            <a:avLst>
              <a:gd name="adj1" fmla="val 50000"/>
              <a:gd name="adj2" fmla="val 176110"/>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solidFill>
                <a:prstClr val="black"/>
              </a:solidFill>
            </a:endParaRPr>
          </a:p>
        </p:txBody>
      </p:sp>
      <p:sp>
        <p:nvSpPr>
          <p:cNvPr id="66572" name="Text Box 12"/>
          <p:cNvSpPr txBox="1">
            <a:spLocks noChangeArrowheads="1"/>
          </p:cNvSpPr>
          <p:nvPr/>
        </p:nvSpPr>
        <p:spPr bwMode="auto">
          <a:xfrm>
            <a:off x="2627313" y="1916113"/>
            <a:ext cx="1584325" cy="33655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spcBef>
                <a:spcPct val="50000"/>
              </a:spcBef>
            </a:pPr>
            <a:r>
              <a:rPr lang="it-IT" altLang="it-IT" sz="1600" b="1">
                <a:solidFill>
                  <a:prstClr val="white"/>
                </a:solidFill>
                <a:latin typeface="Arial" charset="0"/>
              </a:rPr>
              <a:t>Percorso N.3</a:t>
            </a:r>
          </a:p>
        </p:txBody>
      </p:sp>
      <p:sp>
        <p:nvSpPr>
          <p:cNvPr id="66573" name="Text Box 13"/>
          <p:cNvSpPr txBox="1">
            <a:spLocks noChangeArrowheads="1"/>
          </p:cNvSpPr>
          <p:nvPr/>
        </p:nvSpPr>
        <p:spPr bwMode="auto">
          <a:xfrm>
            <a:off x="1042988" y="2420938"/>
            <a:ext cx="7129462"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it-IT" altLang="it-IT" b="1">
                <a:solidFill>
                  <a:prstClr val="black"/>
                </a:solidFill>
                <a:latin typeface="Arial" charset="0"/>
              </a:rPr>
              <a:t>Vulnerabilità emotiva – Vulnerabilità biologica – </a:t>
            </a:r>
            <a:r>
              <a:rPr lang="it-IT" altLang="it-IT" b="1">
                <a:solidFill>
                  <a:srgbClr val="FF0000"/>
                </a:solidFill>
                <a:latin typeface="Arial" charset="0"/>
              </a:rPr>
              <a:t>Tratti impulsivi*</a:t>
            </a:r>
          </a:p>
        </p:txBody>
      </p:sp>
      <p:sp>
        <p:nvSpPr>
          <p:cNvPr id="66574" name="AutoShape 14"/>
          <p:cNvSpPr>
            <a:spLocks noChangeArrowheads="1"/>
          </p:cNvSpPr>
          <p:nvPr/>
        </p:nvSpPr>
        <p:spPr bwMode="auto">
          <a:xfrm>
            <a:off x="4572000" y="2852738"/>
            <a:ext cx="71438" cy="431800"/>
          </a:xfrm>
          <a:prstGeom prst="downArrow">
            <a:avLst>
              <a:gd name="adj1" fmla="val 50000"/>
              <a:gd name="adj2" fmla="val 151110"/>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solidFill>
                <a:prstClr val="black"/>
              </a:solidFill>
            </a:endParaRPr>
          </a:p>
        </p:txBody>
      </p:sp>
    </p:spTree>
    <p:extLst>
      <p:ext uri="{BB962C8B-B14F-4D97-AF65-F5344CB8AC3E}">
        <p14:creationId xmlns:p14="http://schemas.microsoft.com/office/powerpoint/2010/main" val="167278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2" name="Rectangle 4"/>
          <p:cNvSpPr>
            <a:spLocks noGrp="1" noChangeArrowheads="1"/>
          </p:cNvSpPr>
          <p:nvPr>
            <p:ph type="title"/>
          </p:nvPr>
        </p:nvSpPr>
        <p:spPr>
          <a:xfrm>
            <a:off x="468313" y="0"/>
            <a:ext cx="8229600" cy="954088"/>
          </a:xfrm>
          <a:solidFill>
            <a:schemeClr val="accent2"/>
          </a:solidFill>
        </p:spPr>
        <p:txBody>
          <a:bodyPr/>
          <a:lstStyle/>
          <a:p>
            <a:pPr eaLnBrk="1" hangingPunct="1">
              <a:defRPr/>
            </a:pPr>
            <a:r>
              <a:rPr lang="it-IT" altLang="it-IT" sz="2400" b="1" i="1" smtClean="0">
                <a:solidFill>
                  <a:srgbClr val="FFFF00"/>
                </a:solidFill>
                <a:effectLst>
                  <a:outerShdw blurRad="38100" dist="38100" dir="2700000" algn="tl">
                    <a:srgbClr val="000000"/>
                  </a:outerShdw>
                </a:effectLst>
              </a:rPr>
              <a:t>Percorso 3</a:t>
            </a:r>
            <a:r>
              <a:rPr lang="it-IT" altLang="it-IT" sz="2400" b="1" smtClean="0">
                <a:solidFill>
                  <a:srgbClr val="FFFF00"/>
                </a:solidFill>
                <a:effectLst>
                  <a:outerShdw blurRad="38100" dist="38100" dir="2700000" algn="tl">
                    <a:srgbClr val="000000"/>
                  </a:outerShdw>
                </a:effectLst>
              </a:rPr>
              <a:t> – Giocatori d’azzardo patologici </a:t>
            </a:r>
            <a:br>
              <a:rPr lang="it-IT" altLang="it-IT" sz="2400" b="1" smtClean="0">
                <a:solidFill>
                  <a:srgbClr val="FFFF00"/>
                </a:solidFill>
                <a:effectLst>
                  <a:outerShdw blurRad="38100" dist="38100" dir="2700000" algn="tl">
                    <a:srgbClr val="000000"/>
                  </a:outerShdw>
                </a:effectLst>
              </a:rPr>
            </a:br>
            <a:r>
              <a:rPr lang="it-IT" altLang="it-IT" sz="2400" b="1" smtClean="0">
                <a:solidFill>
                  <a:srgbClr val="FFFF00"/>
                </a:solidFill>
                <a:effectLst>
                  <a:outerShdw blurRad="38100" dist="38100" dir="2700000" algn="tl">
                    <a:srgbClr val="000000"/>
                  </a:outerShdw>
                </a:effectLst>
              </a:rPr>
              <a:t>“impulsivi antisociali” – 2*</a:t>
            </a:r>
          </a:p>
        </p:txBody>
      </p:sp>
      <p:sp>
        <p:nvSpPr>
          <p:cNvPr id="67587" name="Text Box 5"/>
          <p:cNvSpPr txBox="1">
            <a:spLocks noChangeArrowheads="1"/>
          </p:cNvSpPr>
          <p:nvPr/>
        </p:nvSpPr>
        <p:spPr bwMode="auto">
          <a:xfrm>
            <a:off x="611188" y="1125538"/>
            <a:ext cx="8208962" cy="5521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lnSpc>
                <a:spcPct val="110000"/>
              </a:lnSpc>
            </a:pPr>
            <a:r>
              <a:rPr lang="it-IT" altLang="it-IT">
                <a:solidFill>
                  <a:prstClr val="black"/>
                </a:solidFill>
                <a:latin typeface="Arial" charset="0"/>
              </a:rPr>
              <a:t>Questo gruppo si distingue per gli aspetti legati all’</a:t>
            </a:r>
            <a:r>
              <a:rPr lang="it-IT" altLang="it-IT" i="1">
                <a:solidFill>
                  <a:prstClr val="black"/>
                </a:solidFill>
                <a:latin typeface="Arial" charset="0"/>
              </a:rPr>
              <a:t>impulsività</a:t>
            </a:r>
            <a:r>
              <a:rPr lang="it-IT" altLang="it-IT">
                <a:solidFill>
                  <a:prstClr val="black"/>
                </a:solidFill>
                <a:latin typeface="Arial" charset="0"/>
              </a:rPr>
              <a:t>, al </a:t>
            </a:r>
            <a:r>
              <a:rPr lang="it-IT" altLang="it-IT" i="1">
                <a:solidFill>
                  <a:prstClr val="black"/>
                </a:solidFill>
                <a:latin typeface="Arial" charset="0"/>
              </a:rPr>
              <a:t>disturbo di personalità antisociale (</a:t>
            </a:r>
            <a:r>
              <a:rPr lang="it-IT" altLang="it-IT" b="1" i="1">
                <a:solidFill>
                  <a:prstClr val="black"/>
                </a:solidFill>
                <a:latin typeface="Arial" charset="0"/>
              </a:rPr>
              <a:t>variante impulsiva</a:t>
            </a:r>
            <a:r>
              <a:rPr lang="it-IT" altLang="it-IT" i="1">
                <a:solidFill>
                  <a:prstClr val="black"/>
                </a:solidFill>
                <a:latin typeface="Arial" charset="0"/>
              </a:rPr>
              <a:t>)</a:t>
            </a:r>
            <a:r>
              <a:rPr lang="it-IT" altLang="it-IT">
                <a:solidFill>
                  <a:prstClr val="black"/>
                </a:solidFill>
                <a:latin typeface="Arial" charset="0"/>
              </a:rPr>
              <a:t> e al </a:t>
            </a:r>
            <a:r>
              <a:rPr lang="it-IT" altLang="it-IT" i="1">
                <a:solidFill>
                  <a:prstClr val="black"/>
                </a:solidFill>
                <a:latin typeface="Arial" charset="0"/>
              </a:rPr>
              <a:t>deficit dell’attenzione</a:t>
            </a:r>
            <a:r>
              <a:rPr lang="it-IT" altLang="it-IT">
                <a:solidFill>
                  <a:prstClr val="black"/>
                </a:solidFill>
                <a:latin typeface="Arial" charset="0"/>
              </a:rPr>
              <a:t>, e presenta molteplici gravi comportamenti disadattivi ed impulsività, che interessano molti aspetti del funzionamento psicosociale.  Questi soggetti vanno incontro ad un </a:t>
            </a:r>
            <a:r>
              <a:rPr lang="it-IT" altLang="it-IT" i="1">
                <a:solidFill>
                  <a:prstClr val="black"/>
                </a:solidFill>
                <a:latin typeface="Arial" charset="0"/>
              </a:rPr>
              <a:t>ampia gamma di comportamenti problematici, indipendenti dal giocare d’azzardo</a:t>
            </a:r>
            <a:r>
              <a:rPr lang="it-IT" altLang="it-IT">
                <a:solidFill>
                  <a:prstClr val="black"/>
                </a:solidFill>
                <a:latin typeface="Arial" charset="0"/>
              </a:rPr>
              <a:t>, e spesso presenti in epoca premorbosa (abuso di sostanze, suicidalità, irritabilità, scarsa tolleranza alla noia e comportamenti criminali). Gli effetti dell’impulsività sono aggravati, in una sorta di processo interattivo, dalla tendenza e prevalenza di </a:t>
            </a:r>
            <a:r>
              <a:rPr lang="it-IT" altLang="it-IT" i="1">
                <a:solidFill>
                  <a:prstClr val="black"/>
                </a:solidFill>
                <a:latin typeface="Arial" charset="0"/>
              </a:rPr>
              <a:t>emozioni negative</a:t>
            </a:r>
            <a:r>
              <a:rPr lang="it-IT" altLang="it-IT">
                <a:solidFill>
                  <a:prstClr val="black"/>
                </a:solidFill>
                <a:latin typeface="Arial" charset="0"/>
              </a:rPr>
              <a:t>. </a:t>
            </a:r>
          </a:p>
          <a:p>
            <a:pPr algn="just" eaLnBrk="1" hangingPunct="1">
              <a:lnSpc>
                <a:spcPct val="110000"/>
              </a:lnSpc>
            </a:pPr>
            <a:r>
              <a:rPr lang="it-IT" altLang="it-IT">
                <a:solidFill>
                  <a:prstClr val="black"/>
                </a:solidFill>
                <a:latin typeface="Arial" charset="0"/>
              </a:rPr>
              <a:t>Sono frequenti anche altri aspetti, quali </a:t>
            </a:r>
            <a:r>
              <a:rPr lang="it-IT" altLang="it-IT" i="1">
                <a:solidFill>
                  <a:prstClr val="black"/>
                </a:solidFill>
                <a:latin typeface="Arial" charset="0"/>
              </a:rPr>
              <a:t>povere relazioni interpersonali, eccessi alcolici</a:t>
            </a:r>
            <a:r>
              <a:rPr lang="it-IT" altLang="it-IT">
                <a:solidFill>
                  <a:prstClr val="black"/>
                </a:solidFill>
                <a:latin typeface="Arial" charset="0"/>
              </a:rPr>
              <a:t> </a:t>
            </a:r>
            <a:r>
              <a:rPr lang="it-IT" altLang="it-IT" i="1">
                <a:solidFill>
                  <a:prstClr val="black"/>
                </a:solidFill>
                <a:latin typeface="Arial" charset="0"/>
              </a:rPr>
              <a:t>e sperimentazione di droghe</a:t>
            </a:r>
            <a:r>
              <a:rPr lang="it-IT" altLang="it-IT">
                <a:solidFill>
                  <a:prstClr val="black"/>
                </a:solidFill>
                <a:latin typeface="Arial" charset="0"/>
              </a:rPr>
              <a:t>, </a:t>
            </a:r>
            <a:r>
              <a:rPr lang="it-IT" altLang="it-IT" i="1">
                <a:solidFill>
                  <a:prstClr val="black"/>
                </a:solidFill>
                <a:latin typeface="Arial" charset="0"/>
              </a:rPr>
              <a:t>criminalità non correlata al gioco d’azzardo</a:t>
            </a:r>
            <a:r>
              <a:rPr lang="it-IT" altLang="it-IT">
                <a:solidFill>
                  <a:prstClr val="black"/>
                </a:solidFill>
                <a:latin typeface="Arial" charset="0"/>
              </a:rPr>
              <a:t> e una </a:t>
            </a:r>
            <a:r>
              <a:rPr lang="it-IT" altLang="it-IT" i="1">
                <a:solidFill>
                  <a:prstClr val="black"/>
                </a:solidFill>
                <a:latin typeface="Arial" charset="0"/>
              </a:rPr>
              <a:t>storia familiare di problemi antisociali e legati all’alcol</a:t>
            </a:r>
            <a:r>
              <a:rPr lang="it-IT" altLang="it-IT">
                <a:solidFill>
                  <a:prstClr val="black"/>
                </a:solidFill>
                <a:latin typeface="Arial" charset="0"/>
              </a:rPr>
              <a:t>.</a:t>
            </a:r>
          </a:p>
          <a:p>
            <a:pPr algn="just" eaLnBrk="1" hangingPunct="1">
              <a:lnSpc>
                <a:spcPct val="110000"/>
              </a:lnSpc>
            </a:pPr>
            <a:r>
              <a:rPr lang="it-IT" altLang="it-IT">
                <a:solidFill>
                  <a:prstClr val="black"/>
                </a:solidFill>
                <a:latin typeface="Arial" charset="0"/>
              </a:rPr>
              <a:t>In questo percorso si comincia a giocare d’azzardo in età molto giovane, con rapida escalation del gioco (intensità, frequenza e precoce comparsa di complicanze legali).  I giocatori d’azzardo di questo gruppo in genere sono </a:t>
            </a:r>
            <a:r>
              <a:rPr lang="it-IT" altLang="it-IT" i="1">
                <a:solidFill>
                  <a:prstClr val="black"/>
                </a:solidFill>
                <a:latin typeface="Arial" charset="0"/>
              </a:rPr>
              <a:t>poco motivati a cercare aiuto </a:t>
            </a:r>
            <a:r>
              <a:rPr lang="it-IT" altLang="it-IT">
                <a:solidFill>
                  <a:prstClr val="black"/>
                </a:solidFill>
                <a:latin typeface="Arial" charset="0"/>
              </a:rPr>
              <a:t>e, in ogni caso,</a:t>
            </a:r>
            <a:r>
              <a:rPr lang="it-IT" altLang="it-IT" i="1">
                <a:solidFill>
                  <a:prstClr val="black"/>
                </a:solidFill>
                <a:latin typeface="Arial" charset="0"/>
              </a:rPr>
              <a:t> presentano una scarsa aderenza al trattamento </a:t>
            </a:r>
            <a:r>
              <a:rPr lang="it-IT" altLang="it-IT">
                <a:solidFill>
                  <a:prstClr val="black"/>
                </a:solidFill>
                <a:latin typeface="Arial" charset="0"/>
              </a:rPr>
              <a:t>e</a:t>
            </a:r>
            <a:r>
              <a:rPr lang="it-IT" altLang="it-IT" i="1">
                <a:solidFill>
                  <a:prstClr val="black"/>
                </a:solidFill>
                <a:latin typeface="Arial" charset="0"/>
              </a:rPr>
              <a:t> rispondono in misura</a:t>
            </a:r>
            <a:r>
              <a:rPr lang="it-IT" altLang="it-IT" u="sng">
                <a:solidFill>
                  <a:prstClr val="black"/>
                </a:solidFill>
                <a:latin typeface="Arial" charset="0"/>
              </a:rPr>
              <a:t> </a:t>
            </a:r>
            <a:r>
              <a:rPr lang="it-IT" altLang="it-IT" i="1">
                <a:solidFill>
                  <a:prstClr val="black"/>
                </a:solidFill>
                <a:latin typeface="Arial" charset="0"/>
              </a:rPr>
              <a:t>modesta a qualsiasi forma di trattamento</a:t>
            </a:r>
            <a:r>
              <a:rPr lang="it-IT" altLang="it-IT">
                <a:solidFill>
                  <a:prstClr val="black"/>
                </a:solidFill>
                <a:latin typeface="Arial" charset="0"/>
              </a:rPr>
              <a:t>.  	</a:t>
            </a:r>
          </a:p>
        </p:txBody>
      </p:sp>
    </p:spTree>
    <p:extLst>
      <p:ext uri="{BB962C8B-B14F-4D97-AF65-F5344CB8AC3E}">
        <p14:creationId xmlns:p14="http://schemas.microsoft.com/office/powerpoint/2010/main" val="381426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23528" y="-27384"/>
            <a:ext cx="8077200" cy="107721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it-IT" altLang="it-IT" sz="1600" b="1" dirty="0" smtClean="0">
                <a:solidFill>
                  <a:schemeClr val="tx2">
                    <a:lumMod val="40000"/>
                    <a:lumOff val="60000"/>
                  </a:schemeClr>
                </a:solidFill>
                <a:latin typeface="Bahnschrift SemiBold" panose="020B0502040204020203" pitchFamily="34" charset="0"/>
              </a:rPr>
              <a:t>La situazione in Italia del gioco online</a:t>
            </a:r>
          </a:p>
          <a:p>
            <a:pPr algn="ctr" eaLnBrk="1" hangingPunct="1"/>
            <a:r>
              <a:rPr lang="it-IT" altLang="it-IT" sz="1600" dirty="0" smtClean="0">
                <a:solidFill>
                  <a:schemeClr val="tx2">
                    <a:lumMod val="40000"/>
                    <a:lumOff val="60000"/>
                  </a:schemeClr>
                </a:solidFill>
                <a:latin typeface="Bahnschrift SemiBold" panose="020B0502040204020203" pitchFamily="34" charset="0"/>
              </a:rPr>
              <a:t>ADM </a:t>
            </a:r>
            <a:r>
              <a:rPr lang="it-IT" altLang="it-IT" sz="1600" dirty="0">
                <a:solidFill>
                  <a:schemeClr val="tx2">
                    <a:lumMod val="40000"/>
                    <a:lumOff val="60000"/>
                  </a:schemeClr>
                </a:solidFill>
                <a:latin typeface="Bahnschrift SemiBold" panose="020B0502040204020203" pitchFamily="34" charset="0"/>
              </a:rPr>
              <a:t>dal 2012 ha costituito un osservatorio del gioco </a:t>
            </a:r>
            <a:r>
              <a:rPr lang="it-IT" altLang="it-IT" sz="1600" dirty="0" smtClean="0">
                <a:solidFill>
                  <a:schemeClr val="tx2">
                    <a:lumMod val="40000"/>
                    <a:lumOff val="60000"/>
                  </a:schemeClr>
                </a:solidFill>
                <a:latin typeface="Bahnschrift SemiBold" panose="020B0502040204020203" pitchFamily="34" charset="0"/>
              </a:rPr>
              <a:t>online presso </a:t>
            </a:r>
            <a:r>
              <a:rPr lang="it-IT" altLang="it-IT" sz="1600" dirty="0">
                <a:solidFill>
                  <a:schemeClr val="tx2">
                    <a:lumMod val="40000"/>
                    <a:lumOff val="60000"/>
                  </a:schemeClr>
                </a:solidFill>
                <a:latin typeface="Bahnschrift SemiBold" panose="020B0502040204020203" pitchFamily="34" charset="0"/>
              </a:rPr>
              <a:t>il politecnico </a:t>
            </a:r>
            <a:r>
              <a:rPr lang="it-IT" altLang="it-IT" sz="1600" dirty="0" smtClean="0">
                <a:solidFill>
                  <a:schemeClr val="tx2">
                    <a:lumMod val="40000"/>
                    <a:lumOff val="60000"/>
                  </a:schemeClr>
                </a:solidFill>
                <a:latin typeface="Bahnschrift SemiBold" panose="020B0502040204020203" pitchFamily="34" charset="0"/>
              </a:rPr>
              <a:t>di Milano</a:t>
            </a:r>
            <a:endParaRPr lang="it-IT" altLang="it-IT" sz="1600" dirty="0">
              <a:solidFill>
                <a:schemeClr val="tx2">
                  <a:lumMod val="40000"/>
                  <a:lumOff val="60000"/>
                </a:schemeClr>
              </a:solidFill>
              <a:latin typeface="Bahnschrift SemiBold" panose="020B0502040204020203" pitchFamily="34" charset="0"/>
            </a:endParaRPr>
          </a:p>
          <a:p>
            <a:pPr algn="ctr" eaLnBrk="1" hangingPunct="1"/>
            <a:endParaRPr lang="it-IT" altLang="it-IT" sz="1600" b="1" dirty="0">
              <a:solidFill>
                <a:schemeClr val="tx2">
                  <a:lumMod val="40000"/>
                  <a:lumOff val="60000"/>
                </a:schemeClr>
              </a:solidFill>
              <a:latin typeface="Bahnschrift SemiBold" panose="020B0502040204020203" pitchFamily="34" charset="0"/>
            </a:endParaRPr>
          </a:p>
        </p:txBody>
      </p:sp>
      <p:sp>
        <p:nvSpPr>
          <p:cNvPr id="52228" name="Text Box 4"/>
          <p:cNvSpPr txBox="1">
            <a:spLocks noChangeArrowheads="1"/>
          </p:cNvSpPr>
          <p:nvPr/>
        </p:nvSpPr>
        <p:spPr bwMode="auto">
          <a:xfrm>
            <a:off x="0" y="692696"/>
            <a:ext cx="9144000" cy="60724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45000"/>
              </a:lnSpc>
              <a:buClr>
                <a:srgbClr val="FF0000"/>
              </a:buClr>
              <a:buFont typeface="Wingdings" pitchFamily="2" charset="2"/>
              <a:buChar char="q"/>
              <a:defRPr/>
            </a:pPr>
            <a:r>
              <a:rPr lang="it-IT" dirty="0" smtClean="0">
                <a:solidFill>
                  <a:prstClr val="black"/>
                </a:solidFill>
              </a:rPr>
              <a:t>Offerta</a:t>
            </a:r>
            <a:r>
              <a:rPr lang="it-IT" b="1" dirty="0" smtClean="0">
                <a:solidFill>
                  <a:prstClr val="black"/>
                </a:solidFill>
              </a:rPr>
              <a:t>:</a:t>
            </a:r>
          </a:p>
          <a:p>
            <a:pPr marL="742950" lvl="1" indent="-285750">
              <a:lnSpc>
                <a:spcPct val="145000"/>
              </a:lnSpc>
              <a:buClr>
                <a:srgbClr val="FF0000"/>
              </a:buClr>
              <a:buFont typeface="Arial" panose="020B0604020202020204" pitchFamily="34" charset="0"/>
              <a:buChar char="•"/>
              <a:defRPr/>
            </a:pPr>
            <a:r>
              <a:rPr lang="it-IT" b="1" u="sng" dirty="0" smtClean="0">
                <a:solidFill>
                  <a:prstClr val="black"/>
                </a:solidFill>
              </a:rPr>
              <a:t>Giochi tradizionali (scommesse, lotterie, lotterie istantanee, bingo)</a:t>
            </a:r>
          </a:p>
          <a:p>
            <a:pPr marL="742950" lvl="1" indent="-285750">
              <a:lnSpc>
                <a:spcPct val="145000"/>
              </a:lnSpc>
              <a:buClr>
                <a:srgbClr val="FF0000"/>
              </a:buClr>
              <a:buFont typeface="Arial" panose="020B0604020202020204" pitchFamily="34" charset="0"/>
              <a:buChar char="•"/>
              <a:defRPr/>
            </a:pPr>
            <a:r>
              <a:rPr lang="it-IT" b="1" u="sng" dirty="0" smtClean="0">
                <a:solidFill>
                  <a:prstClr val="black"/>
                </a:solidFill>
              </a:rPr>
              <a:t>Giochi di abilità (poker a torneo) </a:t>
            </a:r>
            <a:r>
              <a:rPr lang="it-IT" altLang="it-IT" dirty="0" smtClean="0"/>
              <a:t> soprattutto maschi</a:t>
            </a:r>
            <a:endParaRPr lang="it-IT" b="1" u="sng" dirty="0" smtClean="0">
              <a:solidFill>
                <a:prstClr val="black"/>
              </a:solidFill>
            </a:endParaRPr>
          </a:p>
          <a:p>
            <a:pPr marL="742950" lvl="1" indent="-285750">
              <a:lnSpc>
                <a:spcPct val="145000"/>
              </a:lnSpc>
              <a:buClr>
                <a:srgbClr val="FF0000"/>
              </a:buClr>
              <a:buFont typeface="Arial" panose="020B0604020202020204" pitchFamily="34" charset="0"/>
              <a:buChar char="•"/>
              <a:defRPr/>
            </a:pPr>
            <a:r>
              <a:rPr lang="it-IT" b="1" u="sng" dirty="0" smtClean="0">
                <a:solidFill>
                  <a:prstClr val="black"/>
                </a:solidFill>
              </a:rPr>
              <a:t>Giochi da Casinò (roulette, poker cash, AWP, </a:t>
            </a:r>
            <a:r>
              <a:rPr lang="it-IT" b="1" u="sng" dirty="0" err="1" smtClean="0">
                <a:solidFill>
                  <a:prstClr val="black"/>
                </a:solidFill>
              </a:rPr>
              <a:t>baccatat</a:t>
            </a:r>
            <a:r>
              <a:rPr lang="it-IT" b="1" u="sng" dirty="0" smtClean="0">
                <a:solidFill>
                  <a:prstClr val="black"/>
                </a:solidFill>
              </a:rPr>
              <a:t>)</a:t>
            </a:r>
            <a:endParaRPr lang="it-IT" b="1" u="sng" dirty="0">
              <a:solidFill>
                <a:prstClr val="black"/>
              </a:solidFill>
            </a:endParaRPr>
          </a:p>
          <a:p>
            <a:pPr>
              <a:lnSpc>
                <a:spcPct val="145000"/>
              </a:lnSpc>
              <a:buClr>
                <a:srgbClr val="FF0000"/>
              </a:buClr>
              <a:buFont typeface="Wingdings" pitchFamily="2" charset="2"/>
              <a:buChar char="q"/>
              <a:defRPr/>
            </a:pPr>
            <a:r>
              <a:rPr lang="it-IT" altLang="it-IT" b="1" u="sng" dirty="0" smtClean="0">
                <a:solidFill>
                  <a:prstClr val="black"/>
                </a:solidFill>
              </a:rPr>
              <a:t>Raccolta:</a:t>
            </a:r>
            <a:r>
              <a:rPr lang="it-IT" altLang="it-IT" dirty="0" smtClean="0">
                <a:solidFill>
                  <a:prstClr val="black"/>
                </a:solidFill>
              </a:rPr>
              <a:t> in aumento nel 2018 23,3 miliardi  di </a:t>
            </a:r>
            <a:r>
              <a:rPr lang="it-IT" dirty="0" smtClean="0">
                <a:solidFill>
                  <a:prstClr val="black"/>
                </a:solidFill>
              </a:rPr>
              <a:t>€ </a:t>
            </a:r>
            <a:r>
              <a:rPr lang="it-IT" altLang="it-IT" dirty="0" smtClean="0">
                <a:solidFill>
                  <a:prstClr val="black"/>
                </a:solidFill>
              </a:rPr>
              <a:t>(nel 2012 14 miliardi): il  21 % della raccolta totale (al 2° posto dopo le MGE) (nel 2012 era il 16%)</a:t>
            </a:r>
          </a:p>
          <a:p>
            <a:pPr>
              <a:lnSpc>
                <a:spcPct val="145000"/>
              </a:lnSpc>
              <a:buClr>
                <a:srgbClr val="FF0000"/>
              </a:buClr>
              <a:buFont typeface="Wingdings" pitchFamily="2" charset="2"/>
              <a:buChar char="q"/>
              <a:defRPr/>
            </a:pPr>
            <a:r>
              <a:rPr lang="it-IT" altLang="it-IT" b="1" u="sng" dirty="0" err="1" smtClean="0">
                <a:solidFill>
                  <a:prstClr val="black"/>
                </a:solidFill>
              </a:rPr>
              <a:t>Payout</a:t>
            </a:r>
            <a:r>
              <a:rPr lang="it-IT" altLang="it-IT" dirty="0" smtClean="0">
                <a:solidFill>
                  <a:prstClr val="black"/>
                </a:solidFill>
              </a:rPr>
              <a:t>: </a:t>
            </a:r>
            <a:r>
              <a:rPr lang="it-IT" dirty="0" smtClean="0">
                <a:solidFill>
                  <a:prstClr val="black"/>
                </a:solidFill>
              </a:rPr>
              <a:t> elevatissimo; margini estremamente ridotti per il banco (il 3-5%), nel 2018 850 milioni di €, mentre  nel 2012 circa 750 milioni di € (4% dei ricavi per la filiera del gioco).</a:t>
            </a:r>
            <a:endParaRPr lang="it-IT" altLang="it-IT" dirty="0">
              <a:solidFill>
                <a:prstClr val="black"/>
              </a:solidFill>
            </a:endParaRPr>
          </a:p>
          <a:p>
            <a:pPr>
              <a:lnSpc>
                <a:spcPct val="145000"/>
              </a:lnSpc>
              <a:buClr>
                <a:srgbClr val="FF0000"/>
              </a:buClr>
              <a:buFont typeface="Wingdings" pitchFamily="2" charset="2"/>
              <a:buChar char="q"/>
              <a:defRPr/>
            </a:pPr>
            <a:r>
              <a:rPr lang="it-IT" altLang="it-IT" b="1" u="sng" dirty="0" smtClean="0">
                <a:solidFill>
                  <a:prstClr val="black"/>
                </a:solidFill>
              </a:rPr>
              <a:t>Prevalenza vita</a:t>
            </a:r>
            <a:r>
              <a:rPr lang="it-IT" altLang="it-IT" dirty="0" smtClean="0">
                <a:solidFill>
                  <a:prstClr val="black"/>
                </a:solidFill>
              </a:rPr>
              <a:t>: nel 2017 2,2 milioni di italiani  (+22% rispetto al 2016).</a:t>
            </a:r>
          </a:p>
          <a:p>
            <a:pPr>
              <a:lnSpc>
                <a:spcPct val="145000"/>
              </a:lnSpc>
              <a:buClr>
                <a:srgbClr val="FF0000"/>
              </a:buClr>
              <a:buFont typeface="Wingdings" pitchFamily="2" charset="2"/>
              <a:buChar char="q"/>
              <a:defRPr/>
            </a:pPr>
            <a:r>
              <a:rPr lang="it-IT" altLang="it-IT" b="1" u="sng" dirty="0" smtClean="0">
                <a:solidFill>
                  <a:prstClr val="black"/>
                </a:solidFill>
              </a:rPr>
              <a:t>Prevalenza mese</a:t>
            </a:r>
            <a:r>
              <a:rPr lang="it-IT" altLang="it-IT" dirty="0" smtClean="0">
                <a:solidFill>
                  <a:prstClr val="black"/>
                </a:solidFill>
              </a:rPr>
              <a:t>:  959.000 nel 2017 (766.000 nel 2016); minimi durante l’estate; spesa media pro capite 267 €/anno (ma oltre i 100€/mese per il 50% dei giocatori regolari).</a:t>
            </a:r>
          </a:p>
          <a:p>
            <a:pPr>
              <a:lnSpc>
                <a:spcPct val="145000"/>
              </a:lnSpc>
              <a:buClr>
                <a:srgbClr val="FF0000"/>
              </a:buClr>
              <a:buFont typeface="Wingdings" pitchFamily="2" charset="2"/>
              <a:buChar char="q"/>
              <a:defRPr/>
            </a:pPr>
            <a:r>
              <a:rPr lang="it-IT" altLang="it-IT" dirty="0" smtClean="0">
                <a:solidFill>
                  <a:prstClr val="black"/>
                </a:solidFill>
              </a:rPr>
              <a:t>Circa 40.000 giocano online eccessivamente.</a:t>
            </a:r>
          </a:p>
          <a:p>
            <a:pPr>
              <a:lnSpc>
                <a:spcPct val="145000"/>
              </a:lnSpc>
              <a:buClr>
                <a:srgbClr val="FF0000"/>
              </a:buClr>
              <a:buFont typeface="Wingdings" pitchFamily="2" charset="2"/>
              <a:buChar char="q"/>
              <a:defRPr/>
            </a:pPr>
            <a:r>
              <a:rPr lang="it-IT" altLang="it-IT" dirty="0" smtClean="0">
                <a:solidFill>
                  <a:prstClr val="black"/>
                </a:solidFill>
              </a:rPr>
              <a:t> </a:t>
            </a:r>
            <a:r>
              <a:rPr lang="it-IT" altLang="it-IT" dirty="0">
                <a:solidFill>
                  <a:prstClr val="black"/>
                </a:solidFill>
              </a:rPr>
              <a:t>rapporto</a:t>
            </a:r>
            <a:r>
              <a:rPr lang="it-IT" altLang="it-IT" b="1" dirty="0">
                <a:solidFill>
                  <a:srgbClr val="FF66FF"/>
                </a:solidFill>
                <a:effectLst>
                  <a:outerShdw blurRad="38100" dist="38100" dir="2700000" algn="tl">
                    <a:srgbClr val="C0C0C0"/>
                  </a:outerShdw>
                </a:effectLst>
                <a:sym typeface="Webdings" pitchFamily="18" charset="2"/>
              </a:rPr>
              <a:t></a:t>
            </a:r>
            <a:r>
              <a:rPr lang="it-IT" altLang="it-IT" b="1" dirty="0">
                <a:solidFill>
                  <a:prstClr val="black"/>
                </a:solidFill>
                <a:effectLst>
                  <a:outerShdw blurRad="38100" dist="38100" dir="2700000" algn="tl">
                    <a:srgbClr val="C0C0C0"/>
                  </a:outerShdw>
                </a:effectLst>
                <a:sym typeface="Webdings" pitchFamily="18" charset="2"/>
              </a:rPr>
              <a:t>/</a:t>
            </a:r>
            <a:r>
              <a:rPr lang="it-IT" altLang="it-IT" b="1" dirty="0">
                <a:solidFill>
                  <a:srgbClr val="0000FF"/>
                </a:solidFill>
                <a:effectLst>
                  <a:outerShdw blurRad="38100" dist="38100" dir="2700000" algn="tl">
                    <a:srgbClr val="C0C0C0"/>
                  </a:outerShdw>
                </a:effectLst>
                <a:sym typeface="Webdings" pitchFamily="18" charset="2"/>
              </a:rPr>
              <a:t></a:t>
            </a:r>
            <a:r>
              <a:rPr lang="it-IT" altLang="it-IT" b="1" dirty="0">
                <a:solidFill>
                  <a:prstClr val="black"/>
                </a:solidFill>
                <a:effectLst>
                  <a:outerShdw blurRad="38100" dist="38100" dir="2700000" algn="tl">
                    <a:srgbClr val="C0C0C0"/>
                  </a:outerShdw>
                </a:effectLst>
                <a:sym typeface="Webdings" pitchFamily="18" charset="2"/>
              </a:rPr>
              <a:t>:</a:t>
            </a:r>
            <a:r>
              <a:rPr lang="it-IT" altLang="it-IT" b="1" dirty="0">
                <a:solidFill>
                  <a:prstClr val="black"/>
                </a:solidFill>
                <a:effectLst>
                  <a:outerShdw blurRad="38100" dist="38100" dir="2700000" algn="tl">
                    <a:srgbClr val="C0C0C0"/>
                  </a:outerShdw>
                </a:effectLst>
              </a:rPr>
              <a:t> </a:t>
            </a:r>
            <a:r>
              <a:rPr lang="it-IT" altLang="it-IT" b="1" dirty="0" smtClean="0">
                <a:solidFill>
                  <a:prstClr val="black"/>
                </a:solidFill>
                <a:effectLst>
                  <a:outerShdw blurRad="38100" dist="38100" dir="2700000" algn="tl">
                    <a:srgbClr val="C0C0C0"/>
                  </a:outerShdw>
                </a:effectLst>
              </a:rPr>
              <a:t> </a:t>
            </a:r>
            <a:r>
              <a:rPr lang="it-IT" altLang="it-IT" dirty="0" smtClean="0">
                <a:solidFill>
                  <a:prstClr val="black"/>
                </a:solidFill>
              </a:rPr>
              <a:t>maschio </a:t>
            </a:r>
            <a:r>
              <a:rPr lang="it-IT" altLang="it-IT" dirty="0">
                <a:solidFill>
                  <a:prstClr val="black"/>
                </a:solidFill>
              </a:rPr>
              <a:t>(86%), fascia di età 25-44 (59%) (Rangone 2013</a:t>
            </a:r>
            <a:r>
              <a:rPr lang="it-IT" altLang="it-IT" dirty="0" smtClean="0">
                <a:solidFill>
                  <a:prstClr val="black"/>
                </a:solidFill>
              </a:rPr>
              <a:t>)</a:t>
            </a:r>
            <a:r>
              <a:rPr lang="it-IT" altLang="it-IT" dirty="0" smtClean="0"/>
              <a:t>. </a:t>
            </a:r>
            <a:endParaRPr lang="it-IT" altLang="it-IT" dirty="0"/>
          </a:p>
          <a:p>
            <a:pPr>
              <a:lnSpc>
                <a:spcPct val="145000"/>
              </a:lnSpc>
              <a:buClr>
                <a:srgbClr val="FF0000"/>
              </a:buClr>
              <a:buFont typeface="Wingdings" pitchFamily="2" charset="2"/>
              <a:buChar char="q"/>
              <a:defRPr/>
            </a:pPr>
            <a:endParaRPr lang="it-IT" altLang="it-IT" dirty="0" smtClean="0">
              <a:solidFill>
                <a:prstClr val="black"/>
              </a:solidFill>
            </a:endParaRPr>
          </a:p>
          <a:p>
            <a:pPr algn="just">
              <a:lnSpc>
                <a:spcPct val="145000"/>
              </a:lnSpc>
              <a:buClr>
                <a:srgbClr val="FF0000"/>
              </a:buClr>
              <a:defRPr/>
            </a:pPr>
            <a:endParaRPr lang="it-IT" altLang="it-IT" sz="1600" dirty="0">
              <a:solidFill>
                <a:prstClr val="black"/>
              </a:solidFill>
              <a:effectLst>
                <a:outerShdw blurRad="38100" dist="38100" dir="2700000" algn="tl">
                  <a:srgbClr val="C0C0C0"/>
                </a:outerShdw>
              </a:effectLst>
            </a:endParaRPr>
          </a:p>
        </p:txBody>
      </p:sp>
    </p:spTree>
    <p:extLst>
      <p:ext uri="{BB962C8B-B14F-4D97-AF65-F5344CB8AC3E}">
        <p14:creationId xmlns:p14="http://schemas.microsoft.com/office/powerpoint/2010/main" val="410785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832648"/>
          </a:xfrm>
          <a:solidFill>
            <a:schemeClr val="tx2">
              <a:lumMod val="20000"/>
              <a:lumOff val="80000"/>
            </a:schemeClr>
          </a:solidFill>
        </p:spPr>
        <p:txBody>
          <a:bodyPr>
            <a:normAutofit/>
          </a:bodyPr>
          <a:lstStyle/>
          <a:p>
            <a:pPr marL="0" indent="0" algn="ctr">
              <a:buNone/>
            </a:pPr>
            <a:endParaRPr lang="it-IT" sz="5100" b="1" dirty="0" smtClean="0">
              <a:solidFill>
                <a:schemeClr val="tx2"/>
              </a:solidFill>
              <a:latin typeface="Times New Roman" panose="02020603050405020304" pitchFamily="18" charset="0"/>
              <a:cs typeface="Times New Roman" panose="02020603050405020304" pitchFamily="18" charset="0"/>
            </a:endParaRPr>
          </a:p>
          <a:p>
            <a:pPr marL="0" indent="0" algn="ctr">
              <a:buNone/>
            </a:pPr>
            <a:endParaRPr lang="it-IT" sz="5100" b="1" dirty="0">
              <a:solidFill>
                <a:schemeClr val="tx2"/>
              </a:solidFill>
              <a:latin typeface="Times New Roman" panose="02020603050405020304" pitchFamily="18" charset="0"/>
              <a:cs typeface="Times New Roman" panose="02020603050405020304" pitchFamily="18" charset="0"/>
            </a:endParaRPr>
          </a:p>
          <a:p>
            <a:pPr marL="0" indent="0" algn="ctr">
              <a:buNone/>
            </a:pPr>
            <a:r>
              <a:rPr lang="it-IT" sz="6600" b="1" dirty="0" smtClean="0">
                <a:solidFill>
                  <a:schemeClr val="tx2"/>
                </a:solidFill>
                <a:latin typeface="Times New Roman" panose="02020603050405020304" pitchFamily="18" charset="0"/>
                <a:cs typeface="Times New Roman" panose="02020603050405020304" pitchFamily="18" charset="0"/>
              </a:rPr>
              <a:t>NORMATIVA</a:t>
            </a:r>
            <a:endParaRPr lang="it-IT" sz="6600" dirty="0" smtClean="0">
              <a:latin typeface="Times New Roman" panose="02020603050405020304" pitchFamily="18" charset="0"/>
              <a:cs typeface="Times New Roman" panose="02020603050405020304" pitchFamily="18" charset="0"/>
            </a:endParaRPr>
          </a:p>
          <a:p>
            <a:pPr lvl="0"/>
            <a:endParaRPr lang="it-IT" sz="5500" dirty="0" smtClean="0">
              <a:latin typeface="Times New Roman" panose="02020603050405020304" pitchFamily="18" charset="0"/>
              <a:cs typeface="Times New Roman" panose="02020603050405020304" pitchFamily="18" charset="0"/>
            </a:endParaRPr>
          </a:p>
          <a:p>
            <a:endParaRPr lang="it-IT" dirty="0" smtClean="0"/>
          </a:p>
          <a:p>
            <a:endParaRPr lang="it-IT" dirty="0"/>
          </a:p>
          <a:p>
            <a:endParaRPr lang="it-IT" dirty="0"/>
          </a:p>
        </p:txBody>
      </p:sp>
    </p:spTree>
    <p:extLst>
      <p:ext uri="{BB962C8B-B14F-4D97-AF65-F5344CB8AC3E}">
        <p14:creationId xmlns:p14="http://schemas.microsoft.com/office/powerpoint/2010/main" val="337623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745232" y="44624"/>
            <a:ext cx="7643192" cy="562074"/>
          </a:xfrm>
          <a:solidFill>
            <a:schemeClr val="accent4">
              <a:lumMod val="60000"/>
              <a:lumOff val="40000"/>
            </a:schemeClr>
          </a:solidFill>
          <a:ln>
            <a:solidFill>
              <a:srgbClr val="92D050"/>
            </a:solidFill>
          </a:ln>
        </p:spPr>
        <p:txBody>
          <a:bodyPr>
            <a:normAutofit/>
          </a:bodyPr>
          <a:lstStyle/>
          <a:p>
            <a:r>
              <a:rPr lang="it-IT" sz="2800" b="1" dirty="0" smtClean="0">
                <a:solidFill>
                  <a:schemeClr val="bg1"/>
                </a:solidFill>
                <a:latin typeface="Times New Roman" panose="02020603050405020304" pitchFamily="18" charset="0"/>
                <a:cs typeface="Times New Roman" panose="02020603050405020304" pitchFamily="18" charset="0"/>
              </a:rPr>
              <a:t>Normativa Nazionale</a:t>
            </a:r>
            <a:endParaRPr lang="it-IT" sz="2800" b="1" dirty="0">
              <a:solidFill>
                <a:schemeClr val="bg1"/>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764704"/>
            <a:ext cx="8229600" cy="5832648"/>
          </a:xfrm>
          <a:solidFill>
            <a:schemeClr val="tx2">
              <a:lumMod val="20000"/>
              <a:lumOff val="80000"/>
            </a:schemeClr>
          </a:solidFill>
        </p:spPr>
        <p:txBody>
          <a:bodyPr>
            <a:normAutofit fontScale="47500" lnSpcReduction="20000"/>
          </a:bodyPr>
          <a:lstStyle/>
          <a:p>
            <a:r>
              <a:rPr lang="it-IT" sz="5100" b="1" dirty="0" smtClean="0">
                <a:solidFill>
                  <a:srgbClr val="FF0000"/>
                </a:solidFill>
                <a:latin typeface="Times New Roman" panose="02020603050405020304" pitchFamily="18" charset="0"/>
                <a:cs typeface="Times New Roman" panose="02020603050405020304" pitchFamily="18" charset="0"/>
              </a:rPr>
              <a:t>Legge 220 del 13/12/2010 (legge finanziaria 2011) </a:t>
            </a:r>
            <a:r>
              <a:rPr lang="it-IT" sz="5100" dirty="0" smtClean="0">
                <a:solidFill>
                  <a:srgbClr val="FF0000"/>
                </a:solidFill>
                <a:latin typeface="Times New Roman" panose="02020603050405020304" pitchFamily="18" charset="0"/>
                <a:cs typeface="Times New Roman" panose="02020603050405020304" pitchFamily="18" charset="0"/>
              </a:rPr>
              <a:t>all’ art.1 </a:t>
            </a:r>
            <a:r>
              <a:rPr lang="it-IT" sz="5100" dirty="0">
                <a:solidFill>
                  <a:srgbClr val="FF0000"/>
                </a:solidFill>
                <a:latin typeface="Times New Roman" panose="02020603050405020304" pitchFamily="18" charset="0"/>
                <a:cs typeface="Times New Roman" panose="02020603050405020304" pitchFamily="18" charset="0"/>
              </a:rPr>
              <a:t>comma 70 </a:t>
            </a:r>
            <a:r>
              <a:rPr lang="it-IT" sz="5100" dirty="0">
                <a:latin typeface="Times New Roman" panose="02020603050405020304" pitchFamily="18" charset="0"/>
                <a:cs typeface="Times New Roman" panose="02020603050405020304" pitchFamily="18" charset="0"/>
              </a:rPr>
              <a:t>dello </a:t>
            </a:r>
            <a:r>
              <a:rPr lang="it-IT" sz="5100" dirty="0" smtClean="0">
                <a:latin typeface="Times New Roman" panose="02020603050405020304" pitchFamily="18" charset="0"/>
                <a:cs typeface="Times New Roman" panose="02020603050405020304" pitchFamily="18" charset="0"/>
              </a:rPr>
              <a:t>articolo stabilisce l’esistenza </a:t>
            </a:r>
            <a:r>
              <a:rPr lang="it-IT" sz="5100" dirty="0">
                <a:latin typeface="Times New Roman" panose="02020603050405020304" pitchFamily="18" charset="0"/>
                <a:cs typeface="Times New Roman" panose="02020603050405020304" pitchFamily="18" charset="0"/>
              </a:rPr>
              <a:t>di </a:t>
            </a:r>
            <a:r>
              <a:rPr lang="it-IT" sz="5100" dirty="0" smtClean="0">
                <a:latin typeface="Times New Roman" panose="02020603050405020304" pitchFamily="18" charset="0"/>
                <a:cs typeface="Times New Roman" panose="02020603050405020304" pitchFamily="18" charset="0"/>
              </a:rPr>
              <a:t>«fenomeni di </a:t>
            </a:r>
            <a:r>
              <a:rPr lang="it-IT" sz="5100" dirty="0" err="1" smtClean="0">
                <a:latin typeface="Times New Roman" panose="02020603050405020304" pitchFamily="18" charset="0"/>
                <a:cs typeface="Times New Roman" panose="02020603050405020304" pitchFamily="18" charset="0"/>
              </a:rPr>
              <a:t>ludopatia</a:t>
            </a:r>
            <a:r>
              <a:rPr lang="it-IT" sz="5100" dirty="0" smtClean="0">
                <a:latin typeface="Times New Roman" panose="02020603050405020304" pitchFamily="18" charset="0"/>
                <a:cs typeface="Times New Roman" panose="02020603050405020304" pitchFamily="18" charset="0"/>
              </a:rPr>
              <a:t>»,  conseguenti </a:t>
            </a:r>
            <a:r>
              <a:rPr lang="it-IT" sz="5100" dirty="0">
                <a:latin typeface="Times New Roman" panose="02020603050405020304" pitchFamily="18" charset="0"/>
                <a:cs typeface="Times New Roman" panose="02020603050405020304" pitchFamily="18" charset="0"/>
              </a:rPr>
              <a:t>a “gioco compulsivo”, </a:t>
            </a:r>
            <a:r>
              <a:rPr lang="it-IT" sz="5100" dirty="0" smtClean="0">
                <a:latin typeface="Times New Roman" panose="02020603050405020304" pitchFamily="18" charset="0"/>
                <a:cs typeface="Times New Roman" panose="02020603050405020304" pitchFamily="18" charset="0"/>
              </a:rPr>
              <a:t>che </a:t>
            </a:r>
            <a:r>
              <a:rPr lang="it-IT" sz="5100" dirty="0">
                <a:latin typeface="Times New Roman" panose="02020603050405020304" pitchFamily="18" charset="0"/>
                <a:cs typeface="Times New Roman" panose="02020603050405020304" pitchFamily="18" charset="0"/>
              </a:rPr>
              <a:t>necessitano “linee di azione per la prevenzione, il contrasto ed il recupero</a:t>
            </a:r>
            <a:r>
              <a:rPr lang="it-IT" sz="5100" dirty="0" smtClean="0">
                <a:latin typeface="Times New Roman" panose="02020603050405020304" pitchFamily="18" charset="0"/>
                <a:cs typeface="Times New Roman" panose="02020603050405020304" pitchFamily="18" charset="0"/>
              </a:rPr>
              <a:t>”. </a:t>
            </a:r>
            <a:r>
              <a:rPr lang="it-IT" sz="5100" dirty="0">
                <a:latin typeface="Times New Roman" panose="02020603050405020304" pitchFamily="18" charset="0"/>
                <a:cs typeface="Times New Roman" panose="02020603050405020304" pitchFamily="18" charset="0"/>
              </a:rPr>
              <a:t>Le linee di azione avrebbero dovuto essere oggetto di decretazione congiunta della Ministero dell’Economia e di quello della </a:t>
            </a:r>
            <a:r>
              <a:rPr lang="it-IT" sz="5100" dirty="0" smtClean="0">
                <a:latin typeface="Times New Roman" panose="02020603050405020304" pitchFamily="18" charset="0"/>
                <a:cs typeface="Times New Roman" panose="02020603050405020304" pitchFamily="18" charset="0"/>
              </a:rPr>
              <a:t>Salute.</a:t>
            </a:r>
          </a:p>
          <a:p>
            <a:r>
              <a:rPr lang="it-IT" sz="5100" b="1" dirty="0" smtClean="0">
                <a:solidFill>
                  <a:srgbClr val="FF0000"/>
                </a:solidFill>
                <a:latin typeface="Times New Roman" panose="02020603050405020304" pitchFamily="18" charset="0"/>
                <a:cs typeface="Times New Roman" panose="02020603050405020304" pitchFamily="18" charset="0"/>
              </a:rPr>
              <a:t>Decreto-Legge </a:t>
            </a:r>
            <a:r>
              <a:rPr lang="it-IT" sz="5100" b="1" dirty="0">
                <a:solidFill>
                  <a:srgbClr val="FF0000"/>
                </a:solidFill>
                <a:latin typeface="Times New Roman" panose="02020603050405020304" pitchFamily="18" charset="0"/>
                <a:cs typeface="Times New Roman" panose="02020603050405020304" pitchFamily="18" charset="0"/>
              </a:rPr>
              <a:t>158 </a:t>
            </a:r>
            <a:r>
              <a:rPr lang="it-IT" sz="5100" b="1" dirty="0" smtClean="0">
                <a:solidFill>
                  <a:srgbClr val="FF0000"/>
                </a:solidFill>
                <a:latin typeface="Times New Roman" panose="02020603050405020304" pitchFamily="18" charset="0"/>
                <a:cs typeface="Times New Roman" panose="02020603050405020304" pitchFamily="18" charset="0"/>
              </a:rPr>
              <a:t>(Balduzzi</a:t>
            </a:r>
            <a:r>
              <a:rPr lang="it-IT" sz="5100" b="1" dirty="0">
                <a:solidFill>
                  <a:srgbClr val="FF0000"/>
                </a:solidFill>
                <a:latin typeface="Times New Roman" panose="02020603050405020304" pitchFamily="18" charset="0"/>
                <a:cs typeface="Times New Roman" panose="02020603050405020304" pitchFamily="18" charset="0"/>
              </a:rPr>
              <a:t>) poi </a:t>
            </a:r>
            <a:r>
              <a:rPr lang="it-IT" sz="5100" b="1" dirty="0" smtClean="0">
                <a:solidFill>
                  <a:srgbClr val="FF0000"/>
                </a:solidFill>
                <a:latin typeface="Times New Roman" panose="02020603050405020304" pitchFamily="18" charset="0"/>
                <a:cs typeface="Times New Roman" panose="02020603050405020304" pitchFamily="18" charset="0"/>
              </a:rPr>
              <a:t>convertito </a:t>
            </a:r>
            <a:r>
              <a:rPr lang="it-IT" sz="5100" b="1" dirty="0">
                <a:solidFill>
                  <a:srgbClr val="FF0000"/>
                </a:solidFill>
                <a:latin typeface="Times New Roman" panose="02020603050405020304" pitchFamily="18" charset="0"/>
                <a:cs typeface="Times New Roman" panose="02020603050405020304" pitchFamily="18" charset="0"/>
              </a:rPr>
              <a:t>nella legge 189 </a:t>
            </a:r>
            <a:r>
              <a:rPr lang="it-IT" sz="5100" b="1" dirty="0" smtClean="0">
                <a:solidFill>
                  <a:srgbClr val="FF0000"/>
                </a:solidFill>
                <a:latin typeface="Times New Roman" panose="02020603050405020304" pitchFamily="18" charset="0"/>
                <a:cs typeface="Times New Roman" panose="02020603050405020304" pitchFamily="18" charset="0"/>
              </a:rPr>
              <a:t>dell’8/11/2012 </a:t>
            </a:r>
            <a:r>
              <a:rPr lang="it-IT" sz="5100" b="1" dirty="0" smtClean="0">
                <a:latin typeface="Times New Roman" panose="02020603050405020304" pitchFamily="18" charset="0"/>
                <a:cs typeface="Times New Roman" panose="02020603050405020304" pitchFamily="18" charset="0"/>
              </a:rPr>
              <a:t> “</a:t>
            </a:r>
            <a:r>
              <a:rPr lang="it-IT" sz="5100" dirty="0" smtClean="0">
                <a:latin typeface="Times New Roman" panose="02020603050405020304" pitchFamily="18" charset="0"/>
                <a:cs typeface="Times New Roman" panose="02020603050405020304" pitchFamily="18" charset="0"/>
              </a:rPr>
              <a:t>recante </a:t>
            </a:r>
            <a:r>
              <a:rPr lang="it-IT" sz="5100" dirty="0">
                <a:latin typeface="Times New Roman" panose="02020603050405020304" pitchFamily="18" charset="0"/>
                <a:cs typeface="Times New Roman" panose="02020603050405020304" pitchFamily="18" charset="0"/>
              </a:rPr>
              <a:t>disposizioni urgenti per promuovere …un più alto livello di </a:t>
            </a:r>
            <a:r>
              <a:rPr lang="it-IT" sz="5100" b="1" dirty="0">
                <a:solidFill>
                  <a:srgbClr val="FF0000"/>
                </a:solidFill>
                <a:latin typeface="Times New Roman" panose="02020603050405020304" pitchFamily="18" charset="0"/>
                <a:cs typeface="Times New Roman" panose="02020603050405020304" pitchFamily="18" charset="0"/>
              </a:rPr>
              <a:t>tutela della salute</a:t>
            </a:r>
            <a:r>
              <a:rPr lang="it-IT" sz="5100" dirty="0" smtClean="0">
                <a:latin typeface="Times New Roman" panose="02020603050405020304" pitchFamily="18" charset="0"/>
                <a:cs typeface="Times New Roman" panose="02020603050405020304" pitchFamily="18" charset="0"/>
              </a:rPr>
              <a:t>”. Prevede  limiti </a:t>
            </a:r>
            <a:r>
              <a:rPr lang="it-IT" sz="5100" dirty="0">
                <a:latin typeface="Times New Roman" panose="02020603050405020304" pitchFamily="18" charset="0"/>
                <a:cs typeface="Times New Roman" panose="02020603050405020304" pitchFamily="18" charset="0"/>
              </a:rPr>
              <a:t>al </a:t>
            </a:r>
            <a:r>
              <a:rPr lang="it-IT" sz="5100" dirty="0" smtClean="0">
                <a:latin typeface="Times New Roman" panose="02020603050405020304" pitchFamily="18" charset="0"/>
                <a:cs typeface="Times New Roman" panose="02020603050405020304" pitchFamily="18" charset="0"/>
              </a:rPr>
              <a:t>rilascio </a:t>
            </a:r>
            <a:r>
              <a:rPr lang="it-IT" sz="5100" dirty="0">
                <a:latin typeface="Times New Roman" panose="02020603050405020304" pitchFamily="18" charset="0"/>
                <a:cs typeface="Times New Roman" panose="02020603050405020304" pitchFamily="18" charset="0"/>
              </a:rPr>
              <a:t>di </a:t>
            </a:r>
            <a:r>
              <a:rPr lang="it-IT" sz="5100" dirty="0" smtClean="0">
                <a:latin typeface="Times New Roman" panose="02020603050405020304" pitchFamily="18" charset="0"/>
                <a:cs typeface="Times New Roman" panose="02020603050405020304" pitchFamily="18" charset="0"/>
              </a:rPr>
              <a:t>licenze, agli orari </a:t>
            </a:r>
            <a:r>
              <a:rPr lang="it-IT" sz="5100" dirty="0">
                <a:latin typeface="Times New Roman" panose="02020603050405020304" pitchFamily="18" charset="0"/>
                <a:cs typeface="Times New Roman" panose="02020603050405020304" pitchFamily="18" charset="0"/>
              </a:rPr>
              <a:t>apertura e strategie di “</a:t>
            </a:r>
            <a:r>
              <a:rPr lang="it-IT" sz="5100" dirty="0" err="1">
                <a:latin typeface="Times New Roman" panose="02020603050405020304" pitchFamily="18" charset="0"/>
                <a:cs typeface="Times New Roman" panose="02020603050405020304" pitchFamily="18" charset="0"/>
              </a:rPr>
              <a:t>zoning</a:t>
            </a:r>
            <a:r>
              <a:rPr lang="it-IT" sz="5100" dirty="0">
                <a:latin typeface="Times New Roman" panose="02020603050405020304" pitchFamily="18" charset="0"/>
                <a:cs typeface="Times New Roman" panose="02020603050405020304" pitchFamily="18" charset="0"/>
              </a:rPr>
              <a:t>” </a:t>
            </a:r>
            <a:r>
              <a:rPr lang="it-IT" sz="5100" dirty="0" smtClean="0">
                <a:latin typeface="Times New Roman" panose="02020603050405020304" pitchFamily="18" charset="0"/>
                <a:cs typeface="Times New Roman" panose="02020603050405020304" pitchFamily="18" charset="0"/>
              </a:rPr>
              <a:t>con indicazione delle distanza </a:t>
            </a:r>
            <a:r>
              <a:rPr lang="it-IT" sz="5100" dirty="0">
                <a:latin typeface="Times New Roman" panose="02020603050405020304" pitchFamily="18" charset="0"/>
                <a:cs typeface="Times New Roman" panose="02020603050405020304" pitchFamily="18" charset="0"/>
              </a:rPr>
              <a:t>minima da luoghi </a:t>
            </a:r>
            <a:r>
              <a:rPr lang="it-IT" sz="5100" dirty="0" smtClean="0">
                <a:latin typeface="Times New Roman" panose="02020603050405020304" pitchFamily="18" charset="0"/>
                <a:cs typeface="Times New Roman" panose="02020603050405020304" pitchFamily="18" charset="0"/>
              </a:rPr>
              <a:t>sensibili; obbligo di segnali di </a:t>
            </a:r>
            <a:r>
              <a:rPr lang="it-IT" sz="5100" dirty="0" err="1" smtClean="0">
                <a:latin typeface="Times New Roman" panose="02020603050405020304" pitchFamily="18" charset="0"/>
                <a:cs typeface="Times New Roman" panose="02020603050405020304" pitchFamily="18" charset="0"/>
              </a:rPr>
              <a:t>alert</a:t>
            </a:r>
            <a:r>
              <a:rPr lang="it-IT" sz="5100" dirty="0" smtClean="0">
                <a:latin typeface="Times New Roman" panose="02020603050405020304" pitchFamily="18" charset="0"/>
                <a:cs typeface="Times New Roman" panose="02020603050405020304" pitchFamily="18" charset="0"/>
              </a:rPr>
              <a:t> </a:t>
            </a:r>
            <a:r>
              <a:rPr lang="it-IT" sz="5100" dirty="0">
                <a:latin typeface="Times New Roman" panose="02020603050405020304" pitchFamily="18" charset="0"/>
                <a:cs typeface="Times New Roman" panose="02020603050405020304" pitchFamily="18" charset="0"/>
              </a:rPr>
              <a:t>su apparecchi e informazione sui </a:t>
            </a:r>
            <a:r>
              <a:rPr lang="it-IT" sz="5100" dirty="0" smtClean="0">
                <a:latin typeface="Times New Roman" panose="02020603050405020304" pitchFamily="18" charset="0"/>
                <a:cs typeface="Times New Roman" panose="02020603050405020304" pitchFamily="18" charset="0"/>
              </a:rPr>
              <a:t>servizi.  All’art</a:t>
            </a:r>
            <a:r>
              <a:rPr lang="it-IT" sz="5100" dirty="0">
                <a:latin typeface="Times New Roman" panose="02020603050405020304" pitchFamily="18" charset="0"/>
                <a:cs typeface="Times New Roman" panose="02020603050405020304" pitchFamily="18" charset="0"/>
              </a:rPr>
              <a:t>. 5 prevede </a:t>
            </a:r>
            <a:r>
              <a:rPr lang="it-IT" sz="5100" b="1" dirty="0">
                <a:solidFill>
                  <a:srgbClr val="FF0000"/>
                </a:solidFill>
                <a:latin typeface="Times New Roman" panose="02020603050405020304" pitchFamily="18" charset="0"/>
                <a:cs typeface="Times New Roman" panose="02020603050405020304" pitchFamily="18" charset="0"/>
              </a:rPr>
              <a:t>l’inserimento  del GAP nei LEA</a:t>
            </a:r>
            <a:r>
              <a:rPr lang="it-IT" sz="5100" dirty="0">
                <a:latin typeface="Times New Roman" panose="02020603050405020304" pitchFamily="18" charset="0"/>
                <a:cs typeface="Times New Roman" panose="02020603050405020304" pitchFamily="18" charset="0"/>
              </a:rPr>
              <a:t> e l’istituzione dell’Osservatorio per il Monitoraggio della Dipendenza da Gioco e dell’efficacia delle azioni di cura e prevenzione</a:t>
            </a:r>
            <a:r>
              <a:rPr lang="it-IT" sz="5100" dirty="0" smtClean="0">
                <a:latin typeface="Times New Roman" panose="02020603050405020304" pitchFamily="18" charset="0"/>
                <a:cs typeface="Times New Roman" panose="02020603050405020304" pitchFamily="18" charset="0"/>
              </a:rPr>
              <a:t>”</a:t>
            </a:r>
          </a:p>
          <a:p>
            <a:pPr lvl="0"/>
            <a:endParaRPr lang="it-IT" sz="5500" dirty="0" smtClean="0">
              <a:latin typeface="Times New Roman" panose="02020603050405020304" pitchFamily="18" charset="0"/>
              <a:cs typeface="Times New Roman" panose="02020603050405020304" pitchFamily="18" charset="0"/>
            </a:endParaRPr>
          </a:p>
          <a:p>
            <a:endParaRPr lang="it-IT" dirty="0" smtClean="0"/>
          </a:p>
          <a:p>
            <a:endParaRPr lang="it-IT" dirty="0"/>
          </a:p>
          <a:p>
            <a:endParaRPr lang="it-IT" dirty="0"/>
          </a:p>
        </p:txBody>
      </p:sp>
    </p:spTree>
    <p:extLst>
      <p:ext uri="{BB962C8B-B14F-4D97-AF65-F5344CB8AC3E}">
        <p14:creationId xmlns:p14="http://schemas.microsoft.com/office/powerpoint/2010/main" val="386886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745232" y="44624"/>
            <a:ext cx="7643192" cy="562074"/>
          </a:xfrm>
          <a:solidFill>
            <a:schemeClr val="accent4">
              <a:lumMod val="60000"/>
              <a:lumOff val="40000"/>
            </a:schemeClr>
          </a:solidFill>
          <a:ln>
            <a:solidFill>
              <a:srgbClr val="92D050"/>
            </a:solidFill>
          </a:ln>
        </p:spPr>
        <p:txBody>
          <a:bodyPr>
            <a:normAutofit/>
          </a:bodyPr>
          <a:lstStyle/>
          <a:p>
            <a:r>
              <a:rPr lang="it-IT" sz="2800" b="1" dirty="0" smtClean="0">
                <a:solidFill>
                  <a:schemeClr val="bg1"/>
                </a:solidFill>
                <a:latin typeface="Times New Roman" panose="02020603050405020304" pitchFamily="18" charset="0"/>
                <a:cs typeface="Times New Roman" panose="02020603050405020304" pitchFamily="18" charset="0"/>
              </a:rPr>
              <a:t>Normativa Nazionale</a:t>
            </a:r>
            <a:endParaRPr lang="it-IT" sz="2800" b="1" dirty="0">
              <a:solidFill>
                <a:schemeClr val="bg1"/>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764704"/>
            <a:ext cx="8229600" cy="5832648"/>
          </a:xfrm>
          <a:solidFill>
            <a:schemeClr val="tx2">
              <a:lumMod val="20000"/>
              <a:lumOff val="80000"/>
            </a:schemeClr>
          </a:solidFill>
        </p:spPr>
        <p:txBody>
          <a:bodyPr>
            <a:normAutofit fontScale="32500" lnSpcReduction="20000"/>
          </a:bodyPr>
          <a:lstStyle/>
          <a:p>
            <a:pPr lvl="0"/>
            <a:endParaRPr lang="it-IT" sz="6000" b="1" dirty="0" smtClean="0">
              <a:solidFill>
                <a:schemeClr val="tx2"/>
              </a:solidFill>
              <a:latin typeface="Times New Roman" panose="02020603050405020304" pitchFamily="18" charset="0"/>
              <a:cs typeface="Times New Roman" panose="02020603050405020304" pitchFamily="18" charset="0"/>
            </a:endParaRPr>
          </a:p>
          <a:p>
            <a:pPr lvl="0"/>
            <a:endParaRPr lang="it-IT" sz="7400" b="1" dirty="0" smtClean="0">
              <a:solidFill>
                <a:schemeClr val="tx2"/>
              </a:solidFill>
              <a:latin typeface="Times New Roman" panose="02020603050405020304" pitchFamily="18" charset="0"/>
              <a:cs typeface="Times New Roman" panose="02020603050405020304" pitchFamily="18" charset="0"/>
            </a:endParaRPr>
          </a:p>
          <a:p>
            <a:pPr lvl="0"/>
            <a:r>
              <a:rPr lang="it-IT" sz="7200" b="1" dirty="0" smtClean="0">
                <a:solidFill>
                  <a:schemeClr val="tx2"/>
                </a:solidFill>
                <a:latin typeface="Times New Roman" panose="02020603050405020304" pitchFamily="18" charset="0"/>
                <a:cs typeface="Times New Roman" panose="02020603050405020304" pitchFamily="18" charset="0"/>
              </a:rPr>
              <a:t>legge </a:t>
            </a:r>
            <a:r>
              <a:rPr lang="it-IT" sz="7200" b="1" dirty="0">
                <a:solidFill>
                  <a:schemeClr val="tx2"/>
                </a:solidFill>
                <a:latin typeface="Times New Roman" panose="02020603050405020304" pitchFamily="18" charset="0"/>
                <a:cs typeface="Times New Roman" panose="02020603050405020304" pitchFamily="18" charset="0"/>
              </a:rPr>
              <a:t>190 del 23/12/2014 “ disposizioni per la formazione del bilancio annuale e </a:t>
            </a:r>
            <a:r>
              <a:rPr lang="it-IT" sz="7200" b="1" dirty="0" err="1">
                <a:solidFill>
                  <a:schemeClr val="tx2"/>
                </a:solidFill>
                <a:latin typeface="Times New Roman" panose="02020603050405020304" pitchFamily="18" charset="0"/>
                <a:cs typeface="Times New Roman" panose="02020603050405020304" pitchFamily="18" charset="0"/>
              </a:rPr>
              <a:t>puriannuale</a:t>
            </a:r>
            <a:r>
              <a:rPr lang="it-IT" sz="7200" b="1" dirty="0">
                <a:solidFill>
                  <a:schemeClr val="tx2"/>
                </a:solidFill>
                <a:latin typeface="Times New Roman" panose="02020603050405020304" pitchFamily="18" charset="0"/>
                <a:cs typeface="Times New Roman" panose="02020603050405020304" pitchFamily="18" charset="0"/>
              </a:rPr>
              <a:t> dello stato (legge di stabilità 2015) </a:t>
            </a:r>
            <a:r>
              <a:rPr lang="it-IT" sz="7200" b="1" dirty="0" smtClean="0">
                <a:latin typeface="Times New Roman" panose="02020603050405020304" pitchFamily="18" charset="0"/>
                <a:cs typeface="Times New Roman" panose="02020603050405020304" pitchFamily="18" charset="0"/>
              </a:rPr>
              <a:t>:  </a:t>
            </a:r>
            <a:r>
              <a:rPr lang="it-IT" sz="7200" dirty="0">
                <a:latin typeface="Times New Roman" panose="02020603050405020304" pitchFamily="18" charset="0"/>
                <a:cs typeface="Times New Roman" panose="02020603050405020304" pitchFamily="18" charset="0"/>
              </a:rPr>
              <a:t>prevede all’art. 1 comma 133 la destinazione di 50 </a:t>
            </a:r>
            <a:r>
              <a:rPr lang="it-IT" sz="7200" dirty="0" smtClean="0">
                <a:latin typeface="Times New Roman" panose="02020603050405020304" pitchFamily="18" charset="0"/>
                <a:cs typeface="Times New Roman" panose="02020603050405020304" pitchFamily="18" charset="0"/>
              </a:rPr>
              <a:t>milioni a </a:t>
            </a:r>
            <a:r>
              <a:rPr lang="it-IT" sz="7200" dirty="0">
                <a:latin typeface="Times New Roman" panose="02020603050405020304" pitchFamily="18" charset="0"/>
                <a:cs typeface="Times New Roman" panose="02020603050405020304" pitchFamily="18" charset="0"/>
              </a:rPr>
              <a:t>decorrere dal 2015 per la prevenzione, cura, riabilitazione delle patologie connesse alla dipendenza da gioco d’azzardo come definita dall’OMS ed il trasferimento al Ministero della Salute </a:t>
            </a:r>
            <a:r>
              <a:rPr lang="it-IT" sz="7200" dirty="0" smtClean="0">
                <a:latin typeface="Times New Roman" panose="02020603050405020304" pitchFamily="18" charset="0"/>
                <a:cs typeface="Times New Roman" panose="02020603050405020304" pitchFamily="18" charset="0"/>
              </a:rPr>
              <a:t>dell’osservatorio. </a:t>
            </a:r>
          </a:p>
          <a:p>
            <a:r>
              <a:rPr lang="it-IT" sz="7200" b="1" dirty="0" smtClean="0">
                <a:solidFill>
                  <a:schemeClr val="tx2"/>
                </a:solidFill>
                <a:latin typeface="Times New Roman" panose="02020603050405020304" pitchFamily="18" charset="0"/>
                <a:cs typeface="Times New Roman" panose="02020603050405020304" pitchFamily="18" charset="0"/>
              </a:rPr>
              <a:t>Legge </a:t>
            </a:r>
            <a:r>
              <a:rPr lang="it-IT" sz="7200" b="1" dirty="0">
                <a:solidFill>
                  <a:schemeClr val="tx2"/>
                </a:solidFill>
                <a:latin typeface="Times New Roman" panose="02020603050405020304" pitchFamily="18" charset="0"/>
                <a:cs typeface="Times New Roman" panose="02020603050405020304" pitchFamily="18" charset="0"/>
              </a:rPr>
              <a:t>208 del 28/12/2015 </a:t>
            </a:r>
            <a:r>
              <a:rPr lang="it-IT" sz="7200" b="1" dirty="0" smtClean="0">
                <a:solidFill>
                  <a:schemeClr val="tx2"/>
                </a:solidFill>
                <a:latin typeface="Times New Roman" panose="02020603050405020304" pitchFamily="18" charset="0"/>
                <a:cs typeface="Times New Roman" panose="02020603050405020304" pitchFamily="18" charset="0"/>
              </a:rPr>
              <a:t> (</a:t>
            </a:r>
            <a:r>
              <a:rPr lang="it-IT" sz="7200" b="1" dirty="0">
                <a:solidFill>
                  <a:schemeClr val="tx2"/>
                </a:solidFill>
                <a:latin typeface="Times New Roman" panose="02020603050405020304" pitchFamily="18" charset="0"/>
                <a:cs typeface="Times New Roman" panose="02020603050405020304" pitchFamily="18" charset="0"/>
              </a:rPr>
              <a:t>legge di stabilità 2016)</a:t>
            </a:r>
            <a:r>
              <a:rPr lang="it-IT" sz="7200" b="1" dirty="0">
                <a:latin typeface="Times New Roman" panose="02020603050405020304" pitchFamily="18" charset="0"/>
                <a:cs typeface="Times New Roman" panose="02020603050405020304" pitchFamily="18" charset="0"/>
              </a:rPr>
              <a:t>: </a:t>
            </a:r>
            <a:r>
              <a:rPr lang="it-IT" sz="7200" dirty="0">
                <a:latin typeface="Times New Roman" panose="02020603050405020304" pitchFamily="18" charset="0"/>
                <a:cs typeface="Times New Roman" panose="02020603050405020304" pitchFamily="18" charset="0"/>
              </a:rPr>
              <a:t>l’art. 1 comma 946 prevede l’istituzione di un </a:t>
            </a:r>
            <a:r>
              <a:rPr lang="it-IT" sz="7200" dirty="0" smtClean="0">
                <a:latin typeface="Times New Roman" panose="02020603050405020304" pitchFamily="18" charset="0"/>
                <a:cs typeface="Times New Roman" panose="02020603050405020304" pitchFamily="18" charset="0"/>
              </a:rPr>
              <a:t>Fondo </a:t>
            </a:r>
            <a:r>
              <a:rPr lang="it-IT" sz="7200" dirty="0">
                <a:latin typeface="Times New Roman" panose="02020603050405020304" pitchFamily="18" charset="0"/>
                <a:cs typeface="Times New Roman" panose="02020603050405020304" pitchFamily="18" charset="0"/>
              </a:rPr>
              <a:t>di 50 </a:t>
            </a:r>
            <a:r>
              <a:rPr lang="it-IT" sz="7200" dirty="0" smtClean="0">
                <a:latin typeface="Times New Roman" panose="02020603050405020304" pitchFamily="18" charset="0"/>
                <a:cs typeface="Times New Roman" panose="02020603050405020304" pitchFamily="18" charset="0"/>
              </a:rPr>
              <a:t>milioni per </a:t>
            </a:r>
            <a:r>
              <a:rPr lang="it-IT" sz="7200" dirty="0">
                <a:latin typeface="Times New Roman" panose="02020603050405020304" pitchFamily="18" charset="0"/>
                <a:cs typeface="Times New Roman" panose="02020603050405020304" pitchFamily="18" charset="0"/>
              </a:rPr>
              <a:t>il </a:t>
            </a:r>
            <a:r>
              <a:rPr lang="it-IT" sz="7200" dirty="0" smtClean="0">
                <a:latin typeface="Times New Roman" panose="02020603050405020304" pitchFamily="18" charset="0"/>
                <a:cs typeface="Times New Roman" panose="02020603050405020304" pitchFamily="18" charset="0"/>
              </a:rPr>
              <a:t>GAP per </a:t>
            </a:r>
            <a:r>
              <a:rPr lang="it-IT" sz="7200" dirty="0">
                <a:latin typeface="Times New Roman" panose="02020603050405020304" pitchFamily="18" charset="0"/>
                <a:cs typeface="Times New Roman" panose="02020603050405020304" pitchFamily="18" charset="0"/>
              </a:rPr>
              <a:t>il 2016, da ripartire tra regioni e provincie autonome sulla base essenzialmente di criteri capitari, per la prevenzione, cura, riabilitazione delle patologie connesse alla dipendenza da gioco d’azzardo come definita dall’OMS</a:t>
            </a:r>
            <a:r>
              <a:rPr lang="it-IT" sz="7200" dirty="0" smtClean="0">
                <a:latin typeface="Times New Roman" panose="02020603050405020304" pitchFamily="18" charset="0"/>
                <a:cs typeface="Times New Roman" panose="02020603050405020304" pitchFamily="18" charset="0"/>
              </a:rPr>
              <a:t>.</a:t>
            </a:r>
          </a:p>
          <a:p>
            <a:r>
              <a:rPr lang="it-IT" sz="7200" dirty="0" smtClean="0"/>
              <a:t>Decreto </a:t>
            </a:r>
            <a:r>
              <a:rPr lang="it-IT" sz="7200" dirty="0"/>
              <a:t>legge dignità 87 2018 (legge 96 del 9 agosto 2018</a:t>
            </a:r>
            <a:r>
              <a:rPr lang="it-IT" sz="7200" dirty="0" smtClean="0"/>
              <a:t>).  Il </a:t>
            </a:r>
            <a:r>
              <a:rPr lang="it-IT" sz="7200" dirty="0" smtClean="0">
                <a:latin typeface="Times New Roman" panose="02020603050405020304" pitchFamily="18" charset="0"/>
                <a:cs typeface="Times New Roman" panose="02020603050405020304" pitchFamily="18" charset="0"/>
              </a:rPr>
              <a:t>decreto </a:t>
            </a:r>
            <a:r>
              <a:rPr lang="it-IT" sz="7200" dirty="0" err="1" smtClean="0">
                <a:latin typeface="Times New Roman" panose="02020603050405020304" pitchFamily="18" charset="0"/>
                <a:cs typeface="Times New Roman" panose="02020603050405020304" pitchFamily="18" charset="0"/>
              </a:rPr>
              <a:t>Decreto</a:t>
            </a:r>
            <a:r>
              <a:rPr lang="it-IT" sz="7200" dirty="0" smtClean="0">
                <a:latin typeface="Times New Roman" panose="02020603050405020304" pitchFamily="18" charset="0"/>
                <a:cs typeface="Times New Roman" panose="02020603050405020304" pitchFamily="18" charset="0"/>
              </a:rPr>
              <a:t> Dignità)</a:t>
            </a:r>
            <a:r>
              <a:rPr lang="it-IT" sz="7200" dirty="0" smtClean="0"/>
              <a:t> all’articolo 9 prevede </a:t>
            </a:r>
            <a:r>
              <a:rPr lang="it-IT" sz="7200" dirty="0"/>
              <a:t>divieto pubblicità dei giochi di azzardo.</a:t>
            </a:r>
            <a:r>
              <a:rPr lang="it-IT" sz="2800" dirty="0"/>
              <a:t/>
            </a:r>
            <a:br>
              <a:rPr lang="it-IT" sz="2800" dirty="0"/>
            </a:br>
            <a:endParaRPr lang="it-IT" sz="7400" dirty="0" smtClean="0">
              <a:latin typeface="Times New Roman" panose="02020603050405020304" pitchFamily="18" charset="0"/>
              <a:cs typeface="Times New Roman" panose="02020603050405020304" pitchFamily="18" charset="0"/>
            </a:endParaRPr>
          </a:p>
          <a:p>
            <a:endParaRPr lang="it-IT" dirty="0"/>
          </a:p>
          <a:p>
            <a:endParaRPr lang="it-IT" dirty="0"/>
          </a:p>
        </p:txBody>
      </p:sp>
    </p:spTree>
    <p:extLst>
      <p:ext uri="{BB962C8B-B14F-4D97-AF65-F5344CB8AC3E}">
        <p14:creationId xmlns:p14="http://schemas.microsoft.com/office/powerpoint/2010/main" val="366304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745232" y="44624"/>
            <a:ext cx="7643192" cy="562074"/>
          </a:xfrm>
          <a:solidFill>
            <a:schemeClr val="accent4">
              <a:lumMod val="60000"/>
              <a:lumOff val="40000"/>
            </a:schemeClr>
          </a:solidFill>
          <a:ln>
            <a:solidFill>
              <a:srgbClr val="92D050"/>
            </a:solidFill>
          </a:ln>
        </p:spPr>
        <p:txBody>
          <a:bodyPr>
            <a:normAutofit/>
          </a:bodyPr>
          <a:lstStyle/>
          <a:p>
            <a:r>
              <a:rPr lang="it-IT" sz="2800" b="1" dirty="0" smtClean="0">
                <a:solidFill>
                  <a:schemeClr val="bg1"/>
                </a:solidFill>
                <a:latin typeface="Times New Roman" panose="02020603050405020304" pitchFamily="18" charset="0"/>
                <a:cs typeface="Times New Roman" panose="02020603050405020304" pitchFamily="18" charset="0"/>
              </a:rPr>
              <a:t>Normativa Regionale</a:t>
            </a:r>
            <a:endParaRPr lang="it-IT" sz="2800" b="1" dirty="0">
              <a:solidFill>
                <a:schemeClr val="bg1"/>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764704"/>
            <a:ext cx="8229600" cy="5832648"/>
          </a:xfrm>
          <a:solidFill>
            <a:schemeClr val="tx2">
              <a:lumMod val="20000"/>
              <a:lumOff val="80000"/>
            </a:schemeClr>
          </a:solidFill>
        </p:spPr>
        <p:txBody>
          <a:bodyPr>
            <a:normAutofit fontScale="92500" lnSpcReduction="10000"/>
          </a:bodyPr>
          <a:lstStyle/>
          <a:p>
            <a:pPr lvl="0" algn="just"/>
            <a:r>
              <a:rPr lang="it-IT" sz="2800" dirty="0" smtClean="0">
                <a:latin typeface="Times New Roman" panose="02020603050405020304" pitchFamily="18" charset="0"/>
                <a:cs typeface="Times New Roman" panose="02020603050405020304" pitchFamily="18" charset="0"/>
              </a:rPr>
              <a:t>La Toscana </a:t>
            </a:r>
            <a:r>
              <a:rPr lang="it-IT" sz="2800" dirty="0">
                <a:latin typeface="Times New Roman" panose="02020603050405020304" pitchFamily="18" charset="0"/>
                <a:cs typeface="Times New Roman" panose="02020603050405020304" pitchFamily="18" charset="0"/>
              </a:rPr>
              <a:t>si </a:t>
            </a:r>
            <a:r>
              <a:rPr lang="it-IT" sz="2800" dirty="0" smtClean="0">
                <a:latin typeface="Times New Roman" panose="02020603050405020304" pitchFamily="18" charset="0"/>
                <a:cs typeface="Times New Roman" panose="02020603050405020304" pitchFamily="18" charset="0"/>
              </a:rPr>
              <a:t>è mossa, dal 2007 ad oggi, </a:t>
            </a:r>
            <a:r>
              <a:rPr lang="it-IT" sz="2800" dirty="0">
                <a:latin typeface="Times New Roman" panose="02020603050405020304" pitchFamily="18" charset="0"/>
                <a:cs typeface="Times New Roman" panose="02020603050405020304" pitchFamily="18" charset="0"/>
              </a:rPr>
              <a:t>con numerosi atti legislativi per garantire il sostegno </a:t>
            </a:r>
            <a:r>
              <a:rPr lang="it-IT" sz="2800" dirty="0" smtClean="0">
                <a:latin typeface="Times New Roman" panose="02020603050405020304" pitchFamily="18" charset="0"/>
                <a:cs typeface="Times New Roman" panose="02020603050405020304" pitchFamily="18" charset="0"/>
              </a:rPr>
              <a:t>finanziario di </a:t>
            </a:r>
            <a:r>
              <a:rPr lang="it-IT" sz="2800" dirty="0">
                <a:latin typeface="Times New Roman" panose="02020603050405020304" pitchFamily="18" charset="0"/>
                <a:cs typeface="Times New Roman" panose="02020603050405020304" pitchFamily="18" charset="0"/>
              </a:rPr>
              <a:t>diverse progettualità: </a:t>
            </a:r>
          </a:p>
          <a:p>
            <a:pPr algn="just"/>
            <a:r>
              <a:rPr lang="it-IT" sz="2800" dirty="0" smtClean="0">
                <a:latin typeface="Times New Roman" panose="02020603050405020304" pitchFamily="18" charset="0"/>
                <a:cs typeface="Times New Roman" panose="02020603050405020304" pitchFamily="18" charset="0"/>
              </a:rPr>
              <a:t>formazione </a:t>
            </a:r>
            <a:r>
              <a:rPr lang="it-IT" sz="2800" dirty="0">
                <a:latin typeface="Times New Roman" panose="02020603050405020304" pitchFamily="18" charset="0"/>
                <a:cs typeface="Times New Roman" panose="02020603050405020304" pitchFamily="18" charset="0"/>
              </a:rPr>
              <a:t>di circa 460 operatori delle tre aree </a:t>
            </a:r>
            <a:r>
              <a:rPr lang="it-IT" sz="2800" dirty="0" smtClean="0">
                <a:latin typeface="Times New Roman" panose="02020603050405020304" pitchFamily="18" charset="0"/>
                <a:cs typeface="Times New Roman" panose="02020603050405020304" pitchFamily="18" charset="0"/>
              </a:rPr>
              <a:t>vaste, </a:t>
            </a:r>
            <a:r>
              <a:rPr lang="it-IT" sz="2800" dirty="0">
                <a:latin typeface="Times New Roman" panose="02020603050405020304" pitchFamily="18" charset="0"/>
                <a:cs typeface="Times New Roman" panose="02020603050405020304" pitchFamily="18" charset="0"/>
              </a:rPr>
              <a:t>variamente </a:t>
            </a:r>
            <a:r>
              <a:rPr lang="it-IT" sz="2800" dirty="0" smtClean="0">
                <a:latin typeface="Times New Roman" panose="02020603050405020304" pitchFamily="18" charset="0"/>
                <a:cs typeface="Times New Roman" panose="02020603050405020304" pitchFamily="18" charset="0"/>
              </a:rPr>
              <a:t>provenienti</a:t>
            </a:r>
          </a:p>
          <a:p>
            <a:pPr algn="just"/>
            <a:r>
              <a:rPr lang="it-IT" sz="2800" dirty="0" smtClean="0">
                <a:latin typeface="Times New Roman" panose="02020603050405020304" pitchFamily="18" charset="0"/>
                <a:cs typeface="Times New Roman" panose="02020603050405020304" pitchFamily="18" charset="0"/>
              </a:rPr>
              <a:t>Realizzazione</a:t>
            </a:r>
            <a:r>
              <a:rPr lang="it-IT" sz="2800" dirty="0">
                <a:latin typeface="Times New Roman" panose="02020603050405020304" pitchFamily="18" charset="0"/>
                <a:cs typeface="Times New Roman" panose="02020603050405020304" pitchFamily="18" charset="0"/>
              </a:rPr>
              <a:t>, seppur in modo </a:t>
            </a:r>
            <a:r>
              <a:rPr lang="it-IT" sz="2800" dirty="0" smtClean="0">
                <a:latin typeface="Times New Roman" panose="02020603050405020304" pitchFamily="18" charset="0"/>
                <a:cs typeface="Times New Roman" panose="02020603050405020304" pitchFamily="18" charset="0"/>
              </a:rPr>
              <a:t>disomogeneo,  di </a:t>
            </a:r>
            <a:r>
              <a:rPr lang="it-IT" sz="2800" dirty="0">
                <a:latin typeface="Times New Roman" panose="02020603050405020304" pitchFamily="18" charset="0"/>
                <a:cs typeface="Times New Roman" panose="02020603050405020304" pitchFamily="18" charset="0"/>
              </a:rPr>
              <a:t>una rete </a:t>
            </a:r>
            <a:r>
              <a:rPr lang="it-IT" sz="2800" dirty="0" smtClean="0">
                <a:latin typeface="Times New Roman" panose="02020603050405020304" pitchFamily="18" charset="0"/>
                <a:cs typeface="Times New Roman" panose="02020603050405020304" pitchFamily="18" charset="0"/>
              </a:rPr>
              <a:t>territoriale, </a:t>
            </a:r>
            <a:r>
              <a:rPr lang="it-IT" sz="2800" dirty="0">
                <a:latin typeface="Times New Roman" panose="02020603050405020304" pitchFamily="18" charset="0"/>
                <a:cs typeface="Times New Roman" panose="02020603050405020304" pitchFamily="18" charset="0"/>
              </a:rPr>
              <a:t>intersettoriale, inter-istituzionale, pubblico-privata (magistratura, prefetture, forze dell’ordine, esercenti ed imprenditori dei luoghi di dispensazione dei giochi leciti, associazioni di volontariato, associazioni antiusura, </a:t>
            </a:r>
            <a:r>
              <a:rPr lang="it-IT" sz="2800" dirty="0" smtClean="0">
                <a:latin typeface="Times New Roman" panose="02020603050405020304" pitchFamily="18" charset="0"/>
                <a:cs typeface="Times New Roman" panose="02020603050405020304" pitchFamily="18" charset="0"/>
              </a:rPr>
              <a:t>no slot, slot </a:t>
            </a:r>
            <a:r>
              <a:rPr lang="it-IT" sz="2800" dirty="0" err="1" smtClean="0">
                <a:latin typeface="Times New Roman" panose="02020603050405020304" pitchFamily="18" charset="0"/>
                <a:cs typeface="Times New Roman" panose="02020603050405020304" pitchFamily="18" charset="0"/>
              </a:rPr>
              <a:t>mob</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moica</a:t>
            </a:r>
            <a:r>
              <a:rPr lang="it-IT" sz="2800" dirty="0" smtClean="0">
                <a:latin typeface="Times New Roman" panose="02020603050405020304" pitchFamily="18" charset="0"/>
                <a:cs typeface="Times New Roman" panose="02020603050405020304" pitchFamily="18" charset="0"/>
              </a:rPr>
              <a:t>, gruppi </a:t>
            </a:r>
            <a:r>
              <a:rPr lang="it-IT" sz="2800" dirty="0">
                <a:latin typeface="Times New Roman" panose="02020603050405020304" pitchFamily="18" charset="0"/>
                <a:cs typeface="Times New Roman" panose="02020603050405020304" pitchFamily="18" charset="0"/>
              </a:rPr>
              <a:t>di auto-aiuto) per </a:t>
            </a:r>
            <a:r>
              <a:rPr lang="it-IT" sz="2800" dirty="0" smtClean="0">
                <a:latin typeface="Times New Roman" panose="02020603050405020304" pitchFamily="18" charset="0"/>
                <a:cs typeface="Times New Roman" panose="02020603050405020304" pitchFamily="18" charset="0"/>
              </a:rPr>
              <a:t>programmare e realizzare attività </a:t>
            </a:r>
            <a:r>
              <a:rPr lang="it-IT" sz="2800" dirty="0">
                <a:latin typeface="Times New Roman" panose="02020603050405020304" pitchFamily="18" charset="0"/>
                <a:cs typeface="Times New Roman" panose="02020603050405020304" pitchFamily="18" charset="0"/>
              </a:rPr>
              <a:t>di prevenzione primaria e secondaria e per la presa in cura dei giocatori e dei loro </a:t>
            </a:r>
            <a:r>
              <a:rPr lang="it-IT" sz="2800" dirty="0" smtClean="0">
                <a:latin typeface="Times New Roman" panose="02020603050405020304" pitchFamily="18" charset="0"/>
                <a:cs typeface="Times New Roman" panose="02020603050405020304" pitchFamily="18" charset="0"/>
              </a:rPr>
              <a:t>familiari</a:t>
            </a:r>
          </a:p>
          <a:p>
            <a:pPr algn="just"/>
            <a:r>
              <a:rPr lang="it-IT" sz="2800" dirty="0" smtClean="0">
                <a:latin typeface="Times New Roman" panose="02020603050405020304" pitchFamily="18" charset="0"/>
                <a:cs typeface="Times New Roman" panose="02020603050405020304" pitchFamily="18" charset="0"/>
              </a:rPr>
              <a:t>Finanziamento di percorso residenziale breve (</a:t>
            </a:r>
            <a:r>
              <a:rPr lang="it-IT" sz="2800" dirty="0" err="1">
                <a:latin typeface="Times New Roman" panose="02020603050405020304" pitchFamily="18" charset="0"/>
                <a:cs typeface="Times New Roman" panose="02020603050405020304" pitchFamily="18" charset="0"/>
              </a:rPr>
              <a:t>Orthos</a:t>
            </a:r>
            <a:r>
              <a:rPr lang="it-IT" sz="2800" dirty="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77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745232" y="44624"/>
            <a:ext cx="7643192" cy="562074"/>
          </a:xfrm>
          <a:solidFill>
            <a:schemeClr val="accent4">
              <a:lumMod val="60000"/>
              <a:lumOff val="40000"/>
            </a:schemeClr>
          </a:solidFill>
          <a:ln>
            <a:solidFill>
              <a:srgbClr val="92D050"/>
            </a:solidFill>
          </a:ln>
        </p:spPr>
        <p:txBody>
          <a:bodyPr>
            <a:normAutofit/>
          </a:bodyPr>
          <a:lstStyle/>
          <a:p>
            <a:r>
              <a:rPr lang="it-IT" sz="2800" b="1" dirty="0" smtClean="0">
                <a:solidFill>
                  <a:schemeClr val="bg1"/>
                </a:solidFill>
                <a:latin typeface="Times New Roman" panose="02020603050405020304" pitchFamily="18" charset="0"/>
                <a:cs typeface="Times New Roman" panose="02020603050405020304" pitchFamily="18" charset="0"/>
              </a:rPr>
              <a:t>Normativa Regionale</a:t>
            </a:r>
            <a:endParaRPr lang="it-IT" sz="2800" b="1" dirty="0">
              <a:solidFill>
                <a:schemeClr val="bg1"/>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764704"/>
            <a:ext cx="8229600" cy="5832648"/>
          </a:xfrm>
          <a:solidFill>
            <a:schemeClr val="tx2">
              <a:lumMod val="20000"/>
              <a:lumOff val="80000"/>
            </a:schemeClr>
          </a:solidFill>
        </p:spPr>
        <p:txBody>
          <a:bodyPr>
            <a:normAutofit fontScale="77500" lnSpcReduction="20000"/>
          </a:bodyPr>
          <a:lstStyle/>
          <a:p>
            <a:pPr lvl="0"/>
            <a:r>
              <a:rPr lang="it-IT" sz="2800" dirty="0"/>
              <a:t>PSR </a:t>
            </a:r>
            <a:r>
              <a:rPr lang="it-IT" sz="2800" dirty="0" smtClean="0"/>
              <a:t>2008-2010:  attribuzione </a:t>
            </a:r>
            <a:r>
              <a:rPr lang="it-IT" sz="2800" dirty="0"/>
              <a:t>ai </a:t>
            </a:r>
            <a:r>
              <a:rPr lang="it-IT" sz="2800" dirty="0" smtClean="0"/>
              <a:t>SERD delle </a:t>
            </a:r>
            <a:r>
              <a:rPr lang="it-IT" sz="2800" dirty="0"/>
              <a:t>competenza sul GAP.</a:t>
            </a:r>
          </a:p>
          <a:p>
            <a:pPr lvl="0"/>
            <a:r>
              <a:rPr lang="it-IT" sz="2800" dirty="0" smtClean="0"/>
              <a:t>D.G.R.T. </a:t>
            </a:r>
            <a:r>
              <a:rPr lang="it-IT" sz="2800" dirty="0"/>
              <a:t>860 del </a:t>
            </a:r>
            <a:r>
              <a:rPr lang="it-IT" sz="2800" dirty="0" smtClean="0"/>
              <a:t>5/10/2009: “</a:t>
            </a:r>
            <a:r>
              <a:rPr lang="it-IT" sz="2800" dirty="0"/>
              <a:t>linee guida sugli interventi di prevenzione, formazione, e trattamento del GAP” </a:t>
            </a:r>
            <a:r>
              <a:rPr lang="it-IT" sz="2800" dirty="0" smtClean="0"/>
              <a:t> e destinazione di </a:t>
            </a:r>
            <a:r>
              <a:rPr lang="it-IT" sz="2800" dirty="0"/>
              <a:t>340 mila euro alle ASL”.</a:t>
            </a:r>
          </a:p>
          <a:p>
            <a:pPr lvl="0"/>
            <a:r>
              <a:rPr lang="it-IT" sz="2800" dirty="0" smtClean="0"/>
              <a:t>P.R.P. </a:t>
            </a:r>
            <a:r>
              <a:rPr lang="it-IT" sz="2800" dirty="0"/>
              <a:t>2014-2018 ed il PSSIR 2012-15 ha previsto interventi di prevenzione formazione e trattamento del GAP, più organici ed integrate</a:t>
            </a:r>
            <a:r>
              <a:rPr lang="it-IT" sz="2800" dirty="0" smtClean="0"/>
              <a:t>.</a:t>
            </a:r>
          </a:p>
          <a:p>
            <a:pPr lvl="0"/>
            <a:r>
              <a:rPr lang="it-IT" sz="2800" dirty="0" smtClean="0"/>
              <a:t>Legge </a:t>
            </a:r>
            <a:r>
              <a:rPr lang="it-IT" sz="2800" dirty="0"/>
              <a:t>n. </a:t>
            </a:r>
            <a:r>
              <a:rPr lang="it-IT" sz="2800" dirty="0" smtClean="0"/>
              <a:t>57 del 18/10/2013: “ </a:t>
            </a:r>
            <a:r>
              <a:rPr lang="it-IT" sz="2800" dirty="0"/>
              <a:t>Disposizioni per il gioco consapevole e per la prevenzione della </a:t>
            </a:r>
            <a:r>
              <a:rPr lang="it-IT" sz="2800" dirty="0" err="1"/>
              <a:t>ludopatia</a:t>
            </a:r>
            <a:r>
              <a:rPr lang="it-IT" sz="2800" dirty="0" smtClean="0"/>
              <a:t>”, con promozione </a:t>
            </a:r>
            <a:r>
              <a:rPr lang="it-IT" sz="2800" dirty="0"/>
              <a:t>di iniziative </a:t>
            </a:r>
            <a:r>
              <a:rPr lang="it-IT" sz="2800" dirty="0" smtClean="0"/>
              <a:t> da </a:t>
            </a:r>
            <a:r>
              <a:rPr lang="it-IT" sz="2800" dirty="0"/>
              <a:t>parte della Aziende sanitarie e in accordo con i comuni dell’ambito territoriale di competenza delle ASL </a:t>
            </a:r>
            <a:r>
              <a:rPr lang="it-IT" sz="2800" dirty="0" smtClean="0"/>
              <a:t> di </a:t>
            </a:r>
            <a:r>
              <a:rPr lang="it-IT" sz="2800" dirty="0"/>
              <a:t>formazione ed aggiornamento per il personale che opera nei centri scommesse negli spazi dove è fornita l’offerta di giochi con vincita in denaro e per gli esercenti, finalizzati alla prevenzione/riduzione del gioco eccessivo, al riconoscimento delle situazioni a rischio e all’attivazione della rete di </a:t>
            </a:r>
            <a:r>
              <a:rPr lang="it-IT" sz="2800" dirty="0" smtClean="0"/>
              <a:t>sostegno; </a:t>
            </a:r>
            <a:r>
              <a:rPr lang="it-IT" sz="2800" dirty="0"/>
              <a:t>di iniziative di comunità o sui gruppi a rischio per la prevenzione ed il contrasto della dipendenza da gioco;  l’istituzione dell’osservatorio regionale sul GAP</a:t>
            </a:r>
            <a:r>
              <a:rPr lang="it-IT" sz="2800" dirty="0" smtClean="0"/>
              <a:t>”.</a:t>
            </a:r>
          </a:p>
          <a:p>
            <a:pPr lvl="0"/>
            <a:r>
              <a:rPr lang="it-IT" sz="2800" dirty="0" smtClean="0"/>
              <a:t> Il </a:t>
            </a:r>
            <a:r>
              <a:rPr lang="it-IT" sz="2800" dirty="0"/>
              <a:t>regolamento attuativo è stato approvato con DPGRT 26/R del 11 marzo 2015.</a:t>
            </a:r>
          </a:p>
        </p:txBody>
      </p:sp>
    </p:spTree>
    <p:extLst>
      <p:ext uri="{BB962C8B-B14F-4D97-AF65-F5344CB8AC3E}">
        <p14:creationId xmlns:p14="http://schemas.microsoft.com/office/powerpoint/2010/main" val="39515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745232" y="44624"/>
            <a:ext cx="7643192" cy="562074"/>
          </a:xfrm>
          <a:solidFill>
            <a:schemeClr val="accent4">
              <a:lumMod val="60000"/>
              <a:lumOff val="40000"/>
            </a:schemeClr>
          </a:solidFill>
          <a:ln>
            <a:solidFill>
              <a:srgbClr val="92D050"/>
            </a:solidFill>
          </a:ln>
        </p:spPr>
        <p:txBody>
          <a:bodyPr>
            <a:normAutofit/>
          </a:bodyPr>
          <a:lstStyle/>
          <a:p>
            <a:r>
              <a:rPr lang="it-IT" sz="2800" b="1" dirty="0" smtClean="0">
                <a:solidFill>
                  <a:schemeClr val="bg1"/>
                </a:solidFill>
                <a:latin typeface="Times New Roman" panose="02020603050405020304" pitchFamily="18" charset="0"/>
                <a:cs typeface="Times New Roman" panose="02020603050405020304" pitchFamily="18" charset="0"/>
              </a:rPr>
              <a:t>Normativa Regionale</a:t>
            </a:r>
            <a:endParaRPr lang="it-IT" sz="2800" b="1" dirty="0">
              <a:solidFill>
                <a:schemeClr val="bg1"/>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764704"/>
            <a:ext cx="8229600" cy="5832648"/>
          </a:xfrm>
          <a:solidFill>
            <a:schemeClr val="tx2">
              <a:lumMod val="20000"/>
              <a:lumOff val="80000"/>
            </a:schemeClr>
          </a:solidFill>
        </p:spPr>
        <p:txBody>
          <a:bodyPr>
            <a:normAutofit fontScale="92500"/>
          </a:bodyPr>
          <a:lstStyle/>
          <a:p>
            <a:pPr lvl="0"/>
            <a:r>
              <a:rPr lang="it-IT" sz="2400" b="1" dirty="0" smtClean="0">
                <a:solidFill>
                  <a:schemeClr val="tx2"/>
                </a:solidFill>
              </a:rPr>
              <a:t>Con la Delibera n° 882 del 6/09/2016 “linee di indirizzo su interventi di informazione, prevenzione e definizione del P.T.D.A. GAP” la Regione Toscana….</a:t>
            </a:r>
            <a:endParaRPr lang="it-IT" sz="2400" dirty="0"/>
          </a:p>
          <a:p>
            <a:r>
              <a:rPr lang="it-IT" sz="2400" dirty="0" smtClean="0"/>
              <a:t>fornisce </a:t>
            </a:r>
            <a:r>
              <a:rPr lang="it-IT" sz="2400" dirty="0"/>
              <a:t>in via sperimentale alle persone con </a:t>
            </a:r>
            <a:r>
              <a:rPr lang="it-IT" sz="2400" dirty="0" smtClean="0"/>
              <a:t>DGA </a:t>
            </a:r>
            <a:r>
              <a:rPr lang="it-IT" sz="2400" dirty="0"/>
              <a:t>un percorso residenziale ed uno </a:t>
            </a:r>
            <a:r>
              <a:rPr lang="it-IT" sz="2400" dirty="0" smtClean="0"/>
              <a:t>semi-residenziale </a:t>
            </a:r>
            <a:r>
              <a:rPr lang="it-IT" sz="2400" dirty="0"/>
              <a:t>attraverso la riconversione di </a:t>
            </a:r>
            <a:r>
              <a:rPr lang="it-IT" sz="2400" dirty="0" smtClean="0"/>
              <a:t>16 posti </a:t>
            </a:r>
            <a:r>
              <a:rPr lang="it-IT" sz="2400" dirty="0"/>
              <a:t>già autorizzati </a:t>
            </a:r>
            <a:r>
              <a:rPr lang="it-IT" sz="2400" dirty="0" smtClean="0"/>
              <a:t>dall’accordo </a:t>
            </a:r>
            <a:r>
              <a:rPr lang="it-IT" sz="2400" dirty="0"/>
              <a:t>di collaborazione CEART –Regione Toscana- </a:t>
            </a:r>
            <a:r>
              <a:rPr lang="it-IT" sz="2400" dirty="0" smtClean="0"/>
              <a:t>ASL</a:t>
            </a:r>
          </a:p>
          <a:p>
            <a:r>
              <a:rPr lang="it-IT" sz="2400" dirty="0" smtClean="0"/>
              <a:t>assegna </a:t>
            </a:r>
            <a:r>
              <a:rPr lang="it-IT" sz="2400" dirty="0"/>
              <a:t>3.158.995 € per ciascuna annualità (2016 e 2016) alle ASL, per la prevenzione e formazione (soprattutto dei gestori delle sale giochi), per il potenziamento dei servizi pubblici, per la  formazione del personale e per il  pagamento delle rette per le persone inserite nei programmi </a:t>
            </a:r>
            <a:r>
              <a:rPr lang="it-IT" sz="2400" dirty="0" smtClean="0"/>
              <a:t>semi-residenziali </a:t>
            </a:r>
            <a:r>
              <a:rPr lang="it-IT" sz="2400" dirty="0"/>
              <a:t>e semiresidenziali.</a:t>
            </a:r>
          </a:p>
          <a:p>
            <a:pPr lvl="0"/>
            <a:r>
              <a:rPr lang="it-IT" sz="2400" dirty="0" smtClean="0"/>
              <a:t>alla </a:t>
            </a:r>
            <a:r>
              <a:rPr lang="it-IT" sz="2400" dirty="0"/>
              <a:t>sudest 708.131,33 (</a:t>
            </a:r>
            <a:r>
              <a:rPr lang="it-IT" sz="2400" dirty="0" smtClean="0"/>
              <a:t>188.968 </a:t>
            </a:r>
            <a:r>
              <a:rPr lang="it-IT" sz="2400" dirty="0"/>
              <a:t>Grosseto; </a:t>
            </a:r>
            <a:r>
              <a:rPr lang="it-IT" sz="2400" dirty="0" smtClean="0"/>
              <a:t>291.636 </a:t>
            </a:r>
            <a:r>
              <a:rPr lang="it-IT" sz="2400" dirty="0"/>
              <a:t>Arezzo; </a:t>
            </a:r>
            <a:r>
              <a:rPr lang="it-IT" sz="2400" dirty="0" smtClean="0"/>
              <a:t>227.526 </a:t>
            </a:r>
            <a:r>
              <a:rPr lang="it-IT" sz="2400" dirty="0"/>
              <a:t>Siena) suddivisione utilizzando criteri fondamentalmente capitari</a:t>
            </a:r>
            <a:r>
              <a:rPr lang="it-IT" sz="2400" dirty="0" smtClean="0"/>
              <a:t>.</a:t>
            </a:r>
          </a:p>
          <a:p>
            <a:pPr lvl="0"/>
            <a:r>
              <a:rPr lang="it-IT" sz="2400" dirty="0" smtClean="0"/>
              <a:t>Legge 4 del gennaio 2018</a:t>
            </a:r>
            <a:endParaRPr lang="it-IT" sz="2400" dirty="0"/>
          </a:p>
          <a:p>
            <a:pPr lvl="0"/>
            <a:endParaRPr lang="it-IT" sz="2800" dirty="0"/>
          </a:p>
        </p:txBody>
      </p:sp>
    </p:spTree>
    <p:extLst>
      <p:ext uri="{BB962C8B-B14F-4D97-AF65-F5344CB8AC3E}">
        <p14:creationId xmlns:p14="http://schemas.microsoft.com/office/powerpoint/2010/main" val="371091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5232" y="44624"/>
            <a:ext cx="7643192" cy="562074"/>
          </a:xfrm>
          <a:solidFill>
            <a:schemeClr val="accent4">
              <a:lumMod val="60000"/>
              <a:lumOff val="40000"/>
            </a:schemeClr>
          </a:solidFill>
          <a:ln>
            <a:solidFill>
              <a:srgbClr val="92D050"/>
            </a:solidFill>
          </a:ln>
        </p:spPr>
        <p:txBody>
          <a:bodyPr>
            <a:normAutofit/>
          </a:bodyPr>
          <a:lstStyle/>
          <a:p>
            <a:r>
              <a:rPr lang="it-IT" sz="2800" b="1" dirty="0" smtClean="0">
                <a:solidFill>
                  <a:schemeClr val="bg1"/>
                </a:solidFill>
                <a:latin typeface="Times New Roman" panose="02020603050405020304" pitchFamily="18" charset="0"/>
                <a:cs typeface="Times New Roman" panose="02020603050405020304" pitchFamily="18" charset="0"/>
              </a:rPr>
              <a:t>Normativa Regionale</a:t>
            </a:r>
            <a:endParaRPr lang="it-IT" sz="2800" b="1" dirty="0">
              <a:solidFill>
                <a:schemeClr val="bg1"/>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764704"/>
            <a:ext cx="8229600" cy="5832648"/>
          </a:xfrm>
          <a:solidFill>
            <a:schemeClr val="tx2">
              <a:lumMod val="20000"/>
              <a:lumOff val="80000"/>
            </a:schemeClr>
          </a:solidFill>
        </p:spPr>
        <p:txBody>
          <a:bodyPr>
            <a:normAutofit fontScale="92500"/>
          </a:bodyPr>
          <a:lstStyle/>
          <a:p>
            <a:pPr lvl="0"/>
            <a:r>
              <a:rPr lang="it-IT" sz="2400" b="1" dirty="0" smtClean="0">
                <a:solidFill>
                  <a:schemeClr val="tx2"/>
                </a:solidFill>
              </a:rPr>
              <a:t>Legge 57 del 18 ottobre 2013.</a:t>
            </a:r>
          </a:p>
          <a:p>
            <a:pPr lvl="0"/>
            <a:r>
              <a:rPr lang="it-IT" sz="2400" b="1" dirty="0" smtClean="0">
                <a:solidFill>
                  <a:schemeClr val="tx2"/>
                </a:solidFill>
              </a:rPr>
              <a:t>Legge 4 del 23 gennaio 2018 (modifiche alla legge 57 del 18 ottobre 2013) </a:t>
            </a:r>
            <a:endParaRPr lang="it-IT" sz="2400" dirty="0"/>
          </a:p>
          <a:p>
            <a:pPr lvl="1"/>
            <a:r>
              <a:rPr lang="it-IT" sz="2000" dirty="0" smtClean="0"/>
              <a:t>sostituisce il termine </a:t>
            </a:r>
            <a:r>
              <a:rPr lang="it-IT" sz="2000" dirty="0" err="1" smtClean="0"/>
              <a:t>Ludopatia</a:t>
            </a:r>
            <a:r>
              <a:rPr lang="it-IT" sz="2000" dirty="0" smtClean="0"/>
              <a:t> con DGA</a:t>
            </a:r>
          </a:p>
          <a:p>
            <a:pPr lvl="1"/>
            <a:r>
              <a:rPr lang="it-IT" sz="2000" dirty="0" smtClean="0"/>
              <a:t>Introduce trai </a:t>
            </a:r>
            <a:r>
              <a:rPr lang="it-IT" sz="2000" dirty="0" err="1" smtClean="0"/>
              <a:t>luogh</a:t>
            </a:r>
            <a:r>
              <a:rPr lang="it-IT" sz="2000" dirty="0" smtClean="0"/>
              <a:t> sensibili  i luoghi di culto, scuole materne, nidi di infanzia, e centri ricreativi e sportivi</a:t>
            </a:r>
          </a:p>
          <a:p>
            <a:pPr lvl="1"/>
            <a:r>
              <a:rPr lang="it-IT" sz="2000" dirty="0" smtClean="0"/>
              <a:t>Formazione dei dipendenti a carico dei gestori</a:t>
            </a:r>
          </a:p>
          <a:p>
            <a:pPr lvl="1"/>
            <a:r>
              <a:rPr lang="it-IT" sz="2000" dirty="0" smtClean="0"/>
              <a:t>Divieto di </a:t>
            </a:r>
            <a:r>
              <a:rPr lang="it-IT" sz="2000" dirty="0" err="1" smtClean="0"/>
              <a:t>pubbicità</a:t>
            </a:r>
            <a:endParaRPr lang="it-IT" sz="2000" dirty="0" smtClean="0"/>
          </a:p>
          <a:p>
            <a:r>
              <a:rPr lang="it-IT" sz="2400" dirty="0" smtClean="0"/>
              <a:t>assegna </a:t>
            </a:r>
            <a:r>
              <a:rPr lang="it-IT" sz="2400" dirty="0"/>
              <a:t>3.158.995 € per ciascuna annualità (2016 e 2016) alle ASL, per la prevenzione e formazione (soprattutto dei gestori delle sale giochi), per il potenziamento dei servizi pubblici, per la  formazione del personale e per il  pagamento delle rette per le persone inserite nei programmi </a:t>
            </a:r>
            <a:r>
              <a:rPr lang="it-IT" sz="2400" dirty="0" smtClean="0"/>
              <a:t>semi-residenziali </a:t>
            </a:r>
            <a:r>
              <a:rPr lang="it-IT" sz="2400" dirty="0"/>
              <a:t>e semiresidenziali.</a:t>
            </a:r>
          </a:p>
          <a:p>
            <a:pPr lvl="0"/>
            <a:r>
              <a:rPr lang="it-IT" sz="2400" dirty="0" smtClean="0"/>
              <a:t>alla </a:t>
            </a:r>
            <a:r>
              <a:rPr lang="it-IT" sz="2400" dirty="0"/>
              <a:t>sudest 708.131,33 (</a:t>
            </a:r>
            <a:r>
              <a:rPr lang="it-IT" sz="2400" dirty="0" smtClean="0"/>
              <a:t>188.968 </a:t>
            </a:r>
            <a:r>
              <a:rPr lang="it-IT" sz="2400" dirty="0"/>
              <a:t>Grosseto; </a:t>
            </a:r>
            <a:r>
              <a:rPr lang="it-IT" sz="2400" dirty="0" smtClean="0"/>
              <a:t>291.636 </a:t>
            </a:r>
            <a:r>
              <a:rPr lang="it-IT" sz="2400" dirty="0"/>
              <a:t>Arezzo; </a:t>
            </a:r>
            <a:r>
              <a:rPr lang="it-IT" sz="2400" dirty="0" smtClean="0"/>
              <a:t>227.526 </a:t>
            </a:r>
            <a:r>
              <a:rPr lang="it-IT" sz="2400" dirty="0"/>
              <a:t>Siena) suddivisione utilizzando criteri fondamentalmente capitari.</a:t>
            </a:r>
          </a:p>
          <a:p>
            <a:pPr lvl="0"/>
            <a:endParaRPr lang="it-IT" sz="2800" dirty="0"/>
          </a:p>
        </p:txBody>
      </p:sp>
    </p:spTree>
    <p:extLst>
      <p:ext uri="{BB962C8B-B14F-4D97-AF65-F5344CB8AC3E}">
        <p14:creationId xmlns:p14="http://schemas.microsoft.com/office/powerpoint/2010/main" val="23249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384"/>
            <a:ext cx="9144000" cy="720080"/>
          </a:xfrm>
          <a:solidFill>
            <a:schemeClr val="tx2"/>
          </a:solidFill>
          <a:ln>
            <a:solidFill>
              <a:srgbClr val="FFFF00"/>
            </a:solidFill>
          </a:ln>
        </p:spPr>
        <p:style>
          <a:lnRef idx="2">
            <a:schemeClr val="accent2"/>
          </a:lnRef>
          <a:fillRef idx="1">
            <a:schemeClr val="lt1"/>
          </a:fillRef>
          <a:effectRef idx="0">
            <a:schemeClr val="accent2"/>
          </a:effectRef>
          <a:fontRef idx="minor">
            <a:schemeClr val="dk1"/>
          </a:fontRef>
        </p:style>
        <p:txBody>
          <a:bodyPr>
            <a:normAutofit/>
          </a:bodyPr>
          <a:lstStyle/>
          <a:p>
            <a:r>
              <a:rPr lang="it-IT" sz="2400" dirty="0" smtClean="0">
                <a:ln w="18415" cmpd="sng">
                  <a:solidFill>
                    <a:srgbClr val="FFFFFF"/>
                  </a:solidFill>
                  <a:prstDash val="solid"/>
                </a:ln>
                <a:solidFill>
                  <a:schemeClr val="tx2"/>
                </a:solidFill>
              </a:rPr>
              <a:t>Cronistoria di un contagio</a:t>
            </a:r>
            <a:endParaRPr lang="it-IT" sz="2400" dirty="0">
              <a:solidFill>
                <a:schemeClr val="tx2"/>
              </a:solidFill>
            </a:endParaRPr>
          </a:p>
        </p:txBody>
      </p:sp>
      <p:sp>
        <p:nvSpPr>
          <p:cNvPr id="3" name="CasellaDiTesto 2"/>
          <p:cNvSpPr txBox="1"/>
          <p:nvPr/>
        </p:nvSpPr>
        <p:spPr>
          <a:xfrm>
            <a:off x="0" y="764704"/>
            <a:ext cx="9179496" cy="6370975"/>
          </a:xfrm>
          <a:prstGeom prst="rect">
            <a:avLst/>
          </a:prstGeom>
          <a:solidFill>
            <a:schemeClr val="bg1"/>
          </a:solidFill>
        </p:spPr>
        <p:txBody>
          <a:bodyPr wrap="square" rtlCol="0">
            <a:spAutoFit/>
          </a:bodyPr>
          <a:lstStyle/>
          <a:p>
            <a:pPr marL="342900" indent="-342900">
              <a:buClr>
                <a:srgbClr val="FF0000"/>
              </a:buClr>
              <a:buFont typeface="Wingdings" panose="05000000000000000000" pitchFamily="2" charset="2"/>
              <a:buChar char="q"/>
            </a:pPr>
            <a:r>
              <a:rPr lang="it-IT" sz="2400" b="1" dirty="0" smtClean="0"/>
              <a:t>1887 (primo anno del governo </a:t>
            </a:r>
            <a:r>
              <a:rPr lang="it-IT" sz="2400" b="1" dirty="0" err="1" smtClean="0"/>
              <a:t>Crispi</a:t>
            </a:r>
            <a:r>
              <a:rPr lang="it-IT" sz="2400" b="1" dirty="0" smtClean="0"/>
              <a:t>)-1992: illegale</a:t>
            </a:r>
          </a:p>
          <a:p>
            <a:pPr marL="342900" indent="-342900">
              <a:buClr>
                <a:srgbClr val="FF0000"/>
              </a:buClr>
              <a:buFont typeface="Wingdings" panose="05000000000000000000" pitchFamily="2" charset="2"/>
              <a:buChar char="q"/>
            </a:pPr>
            <a:r>
              <a:rPr lang="it-IT" sz="2400" b="1" dirty="0" smtClean="0"/>
              <a:t>1946: </a:t>
            </a:r>
            <a:r>
              <a:rPr lang="it-IT" sz="2400" dirty="0" smtClean="0"/>
              <a:t>Sisal/totocalcio</a:t>
            </a:r>
            <a:r>
              <a:rPr lang="it-IT" sz="2400" b="1" dirty="0" smtClean="0"/>
              <a:t> .</a:t>
            </a:r>
            <a:endParaRPr lang="it-IT" sz="2400" b="1" i="1" dirty="0" smtClean="0"/>
          </a:p>
          <a:p>
            <a:pPr marL="342900" indent="-342900">
              <a:buClr>
                <a:srgbClr val="FF0000"/>
              </a:buClr>
              <a:buFont typeface="Wingdings" panose="05000000000000000000" pitchFamily="2" charset="2"/>
              <a:buChar char="q"/>
            </a:pPr>
            <a:r>
              <a:rPr lang="it-IT" sz="2400" b="1" dirty="0" smtClean="0"/>
              <a:t>1992-2003 (</a:t>
            </a:r>
            <a:r>
              <a:rPr lang="it-IT" sz="2400" b="1" dirty="0"/>
              <a:t>governi Amato, </a:t>
            </a:r>
            <a:r>
              <a:rPr lang="it-IT" sz="2400" b="1" dirty="0" smtClean="0"/>
              <a:t>Ciampi, 1°Berlusconi, Prodi, D’Alema):</a:t>
            </a:r>
            <a:r>
              <a:rPr lang="it-IT" sz="2400" dirty="0"/>
              <a:t> </a:t>
            </a:r>
            <a:r>
              <a:rPr lang="it-IT" sz="2400" dirty="0" smtClean="0"/>
              <a:t>Inizio regolamentazione e metamorfosi dell’azzardo (che diviene leva fiscale).</a:t>
            </a:r>
            <a:endParaRPr lang="it-IT" sz="2400" b="1" dirty="0" smtClean="0"/>
          </a:p>
          <a:p>
            <a:pPr marL="800100" lvl="1" indent="-342900">
              <a:buClr>
                <a:schemeClr val="tx1"/>
              </a:buClr>
              <a:buFont typeface="Arial" panose="020B0604020202020204" pitchFamily="34" charset="0"/>
              <a:buChar char="•"/>
            </a:pPr>
            <a:r>
              <a:rPr lang="it-IT" sz="2400" dirty="0" smtClean="0"/>
              <a:t>1997 (governo Prodi): introduzione di doppia </a:t>
            </a:r>
            <a:r>
              <a:rPr lang="it-IT" sz="2400" dirty="0"/>
              <a:t>giocata di lotto e </a:t>
            </a:r>
            <a:r>
              <a:rPr lang="it-IT" sz="2400" dirty="0" smtClean="0"/>
              <a:t>Superenalotto; </a:t>
            </a:r>
            <a:r>
              <a:rPr lang="it-IT" sz="2400" dirty="0"/>
              <a:t>S</a:t>
            </a:r>
            <a:r>
              <a:rPr lang="it-IT" sz="2400" dirty="0" smtClean="0"/>
              <a:t>ale scommesse.</a:t>
            </a:r>
          </a:p>
          <a:p>
            <a:pPr marL="800100" lvl="1" indent="-342900">
              <a:buClr>
                <a:schemeClr val="tx1"/>
              </a:buClr>
              <a:buFont typeface="Arial" panose="020B0604020202020204" pitchFamily="34" charset="0"/>
              <a:buChar char="•"/>
            </a:pPr>
            <a:r>
              <a:rPr lang="it-IT" sz="2400" dirty="0" smtClean="0"/>
              <a:t>1999 (governo D'Alema):  introduzione del Bingo e delle </a:t>
            </a:r>
            <a:r>
              <a:rPr lang="it-IT" sz="2400" dirty="0"/>
              <a:t>sale </a:t>
            </a:r>
            <a:r>
              <a:rPr lang="it-IT" sz="2400" dirty="0" smtClean="0"/>
              <a:t>Bingo.</a:t>
            </a:r>
          </a:p>
          <a:p>
            <a:pPr marL="342900" indent="-342900">
              <a:buClr>
                <a:srgbClr val="FF0000"/>
              </a:buClr>
              <a:buFont typeface="Wingdings" panose="05000000000000000000" pitchFamily="2" charset="2"/>
              <a:buChar char="q"/>
            </a:pPr>
            <a:r>
              <a:rPr lang="it-IT" sz="2400" b="1" i="1" dirty="0" smtClean="0"/>
              <a:t>2003 (2°Governo Berlusconi): </a:t>
            </a:r>
            <a:r>
              <a:rPr lang="it-IT" sz="2400" i="1" dirty="0" smtClean="0"/>
              <a:t>nascita della </a:t>
            </a:r>
            <a:r>
              <a:rPr lang="it-IT" sz="2400" i="1" dirty="0" err="1" smtClean="0"/>
              <a:t>gambling</a:t>
            </a:r>
            <a:r>
              <a:rPr lang="it-IT" sz="2400" i="1" dirty="0" smtClean="0"/>
              <a:t> economy; delle lotterie istantanee, delle New Slot, con </a:t>
            </a:r>
            <a:r>
              <a:rPr lang="it-IT" sz="2400" i="1" dirty="0"/>
              <a:t>il boom delle MGE </a:t>
            </a:r>
            <a:r>
              <a:rPr lang="it-IT" sz="2400" i="1" dirty="0" smtClean="0"/>
              <a:t>e </a:t>
            </a:r>
            <a:r>
              <a:rPr lang="it-IT" sz="2400" dirty="0" smtClean="0"/>
              <a:t>la follia dell’ art. </a:t>
            </a:r>
            <a:r>
              <a:rPr lang="it-IT" sz="2400" dirty="0"/>
              <a:t>110 comma </a:t>
            </a:r>
            <a:r>
              <a:rPr lang="it-IT" sz="2400" dirty="0" smtClean="0"/>
              <a:t>6a  </a:t>
            </a:r>
            <a:r>
              <a:rPr lang="it-IT" sz="2400" dirty="0"/>
              <a:t>del </a:t>
            </a:r>
            <a:r>
              <a:rPr lang="it-IT" sz="2400" dirty="0" err="1" smtClean="0"/>
              <a:t>Tulps</a:t>
            </a:r>
            <a:r>
              <a:rPr lang="it-IT" sz="2400" dirty="0" smtClean="0"/>
              <a:t> (new slot considerate</a:t>
            </a:r>
            <a:r>
              <a:rPr lang="it-IT" sz="2400" dirty="0"/>
              <a:t> </a:t>
            </a:r>
            <a:r>
              <a:rPr lang="it-IT" sz="2400" dirty="0" smtClean="0"/>
              <a:t>giochi, con componenti di </a:t>
            </a:r>
            <a:r>
              <a:rPr lang="it-IT" sz="2400" dirty="0" err="1" smtClean="0"/>
              <a:t>agon</a:t>
            </a:r>
            <a:r>
              <a:rPr lang="it-IT" sz="2400" dirty="0" smtClean="0"/>
              <a:t> ≥ alea).</a:t>
            </a:r>
          </a:p>
          <a:p>
            <a:pPr marL="342900" indent="-342900">
              <a:buClr>
                <a:srgbClr val="FF0000"/>
              </a:buClr>
              <a:buFont typeface="Wingdings" panose="05000000000000000000" pitchFamily="2" charset="2"/>
              <a:buChar char="q"/>
            </a:pPr>
            <a:r>
              <a:rPr lang="it-IT" sz="2400" b="1" i="1" dirty="0"/>
              <a:t>2005 (2°Governo </a:t>
            </a:r>
            <a:r>
              <a:rPr lang="it-IT" sz="2400" b="1" i="1" dirty="0" smtClean="0"/>
              <a:t>Berlusconi): </a:t>
            </a:r>
            <a:r>
              <a:rPr lang="it-IT" sz="2400" dirty="0"/>
              <a:t>introdotte la terza giocata del Lotto e le scommesse </a:t>
            </a:r>
            <a:r>
              <a:rPr lang="it-IT" sz="2400" dirty="0" smtClean="0"/>
              <a:t> sui grandi eventi sportivi.</a:t>
            </a:r>
            <a:endParaRPr lang="it-IT" sz="2400" b="1" i="1" dirty="0"/>
          </a:p>
          <a:p>
            <a:pPr marL="342900" indent="-342900">
              <a:buClr>
                <a:srgbClr val="FF0000"/>
              </a:buClr>
              <a:buFont typeface="Wingdings" panose="05000000000000000000" pitchFamily="2" charset="2"/>
              <a:buChar char="q"/>
            </a:pPr>
            <a:r>
              <a:rPr lang="it-IT" sz="2400" b="1" i="1" dirty="0" smtClean="0"/>
              <a:t>2009:3°Governo Berlusconi: </a:t>
            </a:r>
            <a:r>
              <a:rPr lang="it-IT" sz="2400" i="1" dirty="0" smtClean="0"/>
              <a:t>il decreto l’Aquila</a:t>
            </a:r>
            <a:r>
              <a:rPr lang="it-IT" sz="2400" b="1" i="1" dirty="0" smtClean="0"/>
              <a:t> </a:t>
            </a:r>
            <a:r>
              <a:rPr lang="it-IT" sz="2400" i="1" dirty="0" smtClean="0"/>
              <a:t>introduce VLT e casinò online</a:t>
            </a:r>
            <a:r>
              <a:rPr lang="it-IT" sz="2400" b="1" i="1" dirty="0" smtClean="0"/>
              <a:t>, </a:t>
            </a:r>
            <a:r>
              <a:rPr lang="it-IT" sz="2400" dirty="0"/>
              <a:t>nuovi gratta e vinci, nuovi giochi numerici come </a:t>
            </a:r>
            <a:r>
              <a:rPr lang="it-IT" sz="2400" dirty="0" err="1"/>
              <a:t>Win</a:t>
            </a:r>
            <a:r>
              <a:rPr lang="it-IT" sz="2400" dirty="0"/>
              <a:t> for Life</a:t>
            </a:r>
            <a:r>
              <a:rPr lang="it-IT" sz="2400" dirty="0" smtClean="0"/>
              <a:t>).</a:t>
            </a:r>
            <a:endParaRPr lang="it-IT" sz="2400" dirty="0"/>
          </a:p>
        </p:txBody>
      </p:sp>
    </p:spTree>
    <p:extLst>
      <p:ext uri="{BB962C8B-B14F-4D97-AF65-F5344CB8AC3E}">
        <p14:creationId xmlns:p14="http://schemas.microsoft.com/office/powerpoint/2010/main" val="132009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600200"/>
            <a:ext cx="8964488" cy="5069160"/>
          </a:xfrm>
          <a:solidFill>
            <a:schemeClr val="tx2">
              <a:lumMod val="20000"/>
              <a:lumOff val="80000"/>
            </a:schemeClr>
          </a:solidFill>
        </p:spPr>
        <p:txBody>
          <a:bodyPr>
            <a:normAutofit fontScale="62500" lnSpcReduction="20000"/>
          </a:bodyPr>
          <a:lstStyle/>
          <a:p>
            <a:r>
              <a:rPr lang="it-IT" dirty="0" smtClean="0"/>
              <a:t>Utenti in </a:t>
            </a:r>
            <a:r>
              <a:rPr lang="it-IT" dirty="0"/>
              <a:t>trattamento </a:t>
            </a:r>
            <a:r>
              <a:rPr lang="it-IT" dirty="0" smtClean="0"/>
              <a:t>per GAP- anno 2017-: 1334 in Toscana (meno di 10.000 in Italia) </a:t>
            </a:r>
          </a:p>
          <a:p>
            <a:r>
              <a:rPr lang="it-IT" dirty="0" smtClean="0"/>
              <a:t>388 </a:t>
            </a:r>
            <a:r>
              <a:rPr lang="it-IT" dirty="0"/>
              <a:t>nella Toscana </a:t>
            </a:r>
            <a:r>
              <a:rPr lang="it-IT" dirty="0" smtClean="0"/>
              <a:t>Sudest (94 </a:t>
            </a:r>
            <a:r>
              <a:rPr lang="it-IT" dirty="0"/>
              <a:t>nella provincia di Grosseto</a:t>
            </a:r>
            <a:r>
              <a:rPr lang="it-IT" dirty="0" smtClean="0"/>
              <a:t>).</a:t>
            </a:r>
          </a:p>
          <a:p>
            <a:r>
              <a:rPr lang="it-IT" dirty="0"/>
              <a:t>Nel triennio </a:t>
            </a:r>
            <a:r>
              <a:rPr lang="it-IT" dirty="0" smtClean="0"/>
              <a:t>2015-2017 </a:t>
            </a:r>
            <a:r>
              <a:rPr lang="it-IT" dirty="0"/>
              <a:t>aumento del 14,5% della prevalenza trattata: da 1165 a 1334</a:t>
            </a:r>
            <a:r>
              <a:rPr lang="it-IT" dirty="0" smtClean="0"/>
              <a:t>.</a:t>
            </a:r>
          </a:p>
          <a:p>
            <a:r>
              <a:rPr lang="it-IT" dirty="0" smtClean="0"/>
              <a:t>Nel 2018 : 34 a Grosseto (40 nel 2017); 19 Follonica (stabile 20 nel 2017); Amiata 1 (4 nel 2017); Orbetello  - (11 nel 2017)</a:t>
            </a:r>
          </a:p>
          <a:p>
            <a:r>
              <a:rPr lang="it-IT" dirty="0" smtClean="0"/>
              <a:t>Età </a:t>
            </a:r>
            <a:r>
              <a:rPr lang="it-IT" dirty="0"/>
              <a:t>compressa tra i </a:t>
            </a:r>
            <a:r>
              <a:rPr lang="it-IT" dirty="0" smtClean="0"/>
              <a:t>18-75;</a:t>
            </a:r>
          </a:p>
          <a:p>
            <a:r>
              <a:rPr lang="it-IT" dirty="0" smtClean="0"/>
              <a:t>Le persone in </a:t>
            </a:r>
            <a:r>
              <a:rPr lang="it-IT" dirty="0"/>
              <a:t>trattamento </a:t>
            </a:r>
            <a:r>
              <a:rPr lang="it-IT" dirty="0" smtClean="0"/>
              <a:t>sono il 0,04% </a:t>
            </a:r>
            <a:r>
              <a:rPr lang="it-IT" dirty="0"/>
              <a:t>residenti</a:t>
            </a:r>
            <a:r>
              <a:rPr lang="it-IT" dirty="0" smtClean="0"/>
              <a:t>, 10 </a:t>
            </a:r>
            <a:r>
              <a:rPr lang="it-IT" dirty="0"/>
              <a:t>volte in meno della stima dei soggetti con </a:t>
            </a:r>
            <a:r>
              <a:rPr lang="it-IT" dirty="0" smtClean="0"/>
              <a:t>GAP </a:t>
            </a:r>
            <a:r>
              <a:rPr lang="it-IT" dirty="0"/>
              <a:t>nella popolazione </a:t>
            </a:r>
            <a:r>
              <a:rPr lang="it-IT" dirty="0" smtClean="0"/>
              <a:t>toscana  </a:t>
            </a:r>
            <a:r>
              <a:rPr lang="it-IT" dirty="0"/>
              <a:t>(</a:t>
            </a:r>
            <a:r>
              <a:rPr lang="it-IT" dirty="0" smtClean="0"/>
              <a:t>0,5, </a:t>
            </a:r>
            <a:r>
              <a:rPr lang="it-IT" dirty="0"/>
              <a:t>circa 20.000 persone).</a:t>
            </a:r>
          </a:p>
          <a:p>
            <a:r>
              <a:rPr lang="it-IT" dirty="0" smtClean="0"/>
              <a:t>netta </a:t>
            </a:r>
            <a:r>
              <a:rPr lang="it-IT" dirty="0"/>
              <a:t>prevalenza di genere per i maschi (oltre 5 a 1): il 81,7% sono maschi e il 18,3% femmine (dato sovrapponibile a quello italiano); problemi di accessibilità appetibilità di genere dei servizi.</a:t>
            </a:r>
          </a:p>
          <a:p>
            <a:r>
              <a:rPr lang="it-IT" dirty="0" smtClean="0"/>
              <a:t> valori modali nei raggruppamenti per </a:t>
            </a:r>
            <a:r>
              <a:rPr lang="it-IT" dirty="0"/>
              <a:t>età </a:t>
            </a:r>
            <a:r>
              <a:rPr lang="it-IT" dirty="0" smtClean="0"/>
              <a:t>: </a:t>
            </a:r>
            <a:r>
              <a:rPr lang="it-IT" dirty="0"/>
              <a:t>40-59 per i maschi; 45-64 per le donne (il sesso femminile accede più tardi; cominciano a giocare dopo ?)</a:t>
            </a:r>
          </a:p>
          <a:p>
            <a:r>
              <a:rPr lang="it-IT" dirty="0"/>
              <a:t>- gli under 20 accedono ancora troppo poco numerosi (nonostante i dati di prevalenza): ritardo di diagnosi? </a:t>
            </a:r>
            <a:endParaRPr lang="it-IT" dirty="0" smtClean="0"/>
          </a:p>
          <a:p>
            <a:endParaRPr lang="it-IT" dirty="0"/>
          </a:p>
          <a:p>
            <a:endParaRPr lang="it-IT" dirty="0"/>
          </a:p>
        </p:txBody>
      </p:sp>
      <p:sp>
        <p:nvSpPr>
          <p:cNvPr id="4" name="Titolo 3"/>
          <p:cNvSpPr>
            <a:spLocks noGrp="1"/>
          </p:cNvSpPr>
          <p:nvPr>
            <p:ph type="title"/>
          </p:nvPr>
        </p:nvSpPr>
        <p:spPr/>
        <p:txBody>
          <a:bodyPr/>
          <a:lstStyle/>
          <a:p>
            <a:r>
              <a:rPr lang="it-IT" dirty="0" smtClean="0"/>
              <a:t>I servizi</a:t>
            </a:r>
            <a:endParaRPr lang="it-IT" dirty="0"/>
          </a:p>
        </p:txBody>
      </p:sp>
    </p:spTree>
    <p:extLst>
      <p:ext uri="{BB962C8B-B14F-4D97-AF65-F5344CB8AC3E}">
        <p14:creationId xmlns:p14="http://schemas.microsoft.com/office/powerpoint/2010/main" val="156767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85800" y="2130425"/>
            <a:ext cx="7773988" cy="2162175"/>
          </a:xfrm>
          <a:prstGeom prst="rect">
            <a:avLst/>
          </a:prstGeom>
          <a:solidFill>
            <a:srgbClr val="FFFFFF"/>
          </a:solidFill>
          <a:ln w="28440" cap="sq">
            <a:solidFill>
              <a:srgbClr val="CC3E2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ct val="0"/>
              </a:spcBef>
              <a:spcAft>
                <a:spcPct val="0"/>
              </a:spcAft>
              <a:buSzPct val="100000"/>
            </a:pPr>
            <a:r>
              <a:rPr lang="it-IT" altLang="it-IT" sz="4400" smtClean="0">
                <a:solidFill>
                  <a:srgbClr val="000000"/>
                </a:solidFill>
              </a:rPr>
              <a:t>GAP: il Percorso Diagnostico Terapeutico Assistenziale  (PDTA)</a:t>
            </a:r>
          </a:p>
        </p:txBody>
      </p:sp>
      <p:sp>
        <p:nvSpPr>
          <p:cNvPr id="16386" name="Text Box 2"/>
          <p:cNvSpPr txBox="1">
            <a:spLocks noChangeArrowheads="1"/>
          </p:cNvSpPr>
          <p:nvPr/>
        </p:nvSpPr>
        <p:spPr bwMode="auto">
          <a:xfrm>
            <a:off x="647700" y="4319588"/>
            <a:ext cx="77755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ts val="800"/>
              </a:spcBef>
              <a:spcAft>
                <a:spcPct val="0"/>
              </a:spcAft>
              <a:buSzPct val="100000"/>
            </a:pPr>
            <a:endParaRPr lang="it-IT" altLang="it-IT" smtClean="0">
              <a:solidFill>
                <a:srgbClr val="000000"/>
              </a:solidFill>
            </a:endParaRPr>
          </a:p>
          <a:p>
            <a:pPr algn="ctr" defTabSz="449263" fontAlgn="base">
              <a:spcBef>
                <a:spcPts val="800"/>
              </a:spcBef>
              <a:spcAft>
                <a:spcPct val="0"/>
              </a:spcAft>
              <a:buSzPct val="100000"/>
            </a:pPr>
            <a:endParaRPr lang="it-IT" altLang="it-IT" smtClean="0">
              <a:solidFill>
                <a:srgbClr val="000000"/>
              </a:solidFill>
            </a:endParaRPr>
          </a:p>
          <a:p>
            <a:pPr algn="ctr" defTabSz="449263" fontAlgn="base">
              <a:spcBef>
                <a:spcPts val="800"/>
              </a:spcBef>
              <a:spcAft>
                <a:spcPct val="0"/>
              </a:spcAft>
              <a:buSzPct val="100000"/>
            </a:pPr>
            <a:r>
              <a:rPr lang="it-IT" altLang="it-IT" smtClean="0">
                <a:solidFill>
                  <a:srgbClr val="000000"/>
                </a:solidFill>
              </a:rPr>
              <a:t>Sonia Cerulli </a:t>
            </a:r>
          </a:p>
          <a:p>
            <a:pPr algn="ctr" defTabSz="449263" fontAlgn="base">
              <a:spcBef>
                <a:spcPts val="800"/>
              </a:spcBef>
              <a:spcAft>
                <a:spcPct val="0"/>
              </a:spcAft>
              <a:buSzPct val="100000"/>
            </a:pPr>
            <a:r>
              <a:rPr lang="it-IT" altLang="it-IT" sz="2000" smtClean="0">
                <a:solidFill>
                  <a:srgbClr val="000000"/>
                </a:solidFill>
              </a:rPr>
              <a:t>Referente DGA	 SerD  Grosseto Az Usl Toscana Sud Est</a:t>
            </a:r>
          </a:p>
          <a:p>
            <a:pPr algn="ctr" defTabSz="449263" fontAlgn="base">
              <a:spcBef>
                <a:spcPts val="800"/>
              </a:spcBef>
              <a:spcAft>
                <a:spcPct val="0"/>
              </a:spcAft>
              <a:buSzPct val="100000"/>
            </a:pPr>
            <a:endParaRPr lang="it-IT" altLang="it-IT" sz="2000" smtClean="0">
              <a:solidFill>
                <a:srgbClr val="000000"/>
              </a:solidFill>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0350"/>
            <a:ext cx="1420813" cy="820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742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1"/>
          <p:cNvGrpSpPr>
            <a:grpSpLocks/>
          </p:cNvGrpSpPr>
          <p:nvPr/>
        </p:nvGrpSpPr>
        <p:grpSpPr bwMode="auto">
          <a:xfrm>
            <a:off x="755650" y="1989138"/>
            <a:ext cx="7483475" cy="1939925"/>
            <a:chOff x="476" y="1253"/>
            <a:chExt cx="4714" cy="1222"/>
          </a:xfrm>
        </p:grpSpPr>
        <p:sp>
          <p:nvSpPr>
            <p:cNvPr id="17410" name="AutoShape 2"/>
            <p:cNvSpPr>
              <a:spLocks noChangeArrowheads="1"/>
            </p:cNvSpPr>
            <p:nvPr/>
          </p:nvSpPr>
          <p:spPr bwMode="auto">
            <a:xfrm>
              <a:off x="476" y="1253"/>
              <a:ext cx="802" cy="1222"/>
            </a:xfrm>
            <a:prstGeom prst="rightArrowCallout">
              <a:avLst>
                <a:gd name="adj1" fmla="val 38092"/>
                <a:gd name="adj2" fmla="val 38092"/>
                <a:gd name="adj3" fmla="val 16667"/>
                <a:gd name="adj4" fmla="val 66667"/>
              </a:avLst>
            </a:prstGeom>
            <a:solidFill>
              <a:srgbClr val="CFE7F5"/>
            </a:solidFill>
            <a:ln w="9360" cap="sq">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ct val="0"/>
                </a:spcBef>
                <a:spcAft>
                  <a:spcPct val="0"/>
                </a:spcAft>
                <a:buSzPct val="100000"/>
              </a:pPr>
              <a:r>
                <a:rPr lang="it-IT" altLang="it-IT" sz="800" smtClean="0">
                  <a:solidFill>
                    <a:srgbClr val="000000"/>
                  </a:solidFill>
                  <a:ea typeface="Microsoft YaHei" pitchFamily="32" charset="-122"/>
                </a:rPr>
                <a:t>Accoglienza</a:t>
              </a:r>
            </a:p>
          </p:txBody>
        </p:sp>
        <p:sp>
          <p:nvSpPr>
            <p:cNvPr id="17411" name="AutoShape 3"/>
            <p:cNvSpPr>
              <a:spLocks noChangeArrowheads="1"/>
            </p:cNvSpPr>
            <p:nvPr/>
          </p:nvSpPr>
          <p:spPr bwMode="auto">
            <a:xfrm>
              <a:off x="1178" y="1253"/>
              <a:ext cx="1011" cy="1222"/>
            </a:xfrm>
            <a:prstGeom prst="rightArrowCallout">
              <a:avLst>
                <a:gd name="adj1" fmla="val 30218"/>
                <a:gd name="adj2" fmla="val 30218"/>
                <a:gd name="adj3" fmla="val 16676"/>
                <a:gd name="adj4" fmla="val 66667"/>
              </a:avLst>
            </a:prstGeom>
            <a:solidFill>
              <a:srgbClr val="CFE7F5"/>
            </a:solidFill>
            <a:ln w="9360" cap="sq">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ct val="0"/>
                </a:spcBef>
                <a:spcAft>
                  <a:spcPct val="0"/>
                </a:spcAft>
                <a:buSzPct val="100000"/>
              </a:pPr>
              <a:r>
                <a:rPr lang="it-IT" altLang="it-IT" sz="800" smtClean="0">
                  <a:solidFill>
                    <a:srgbClr val="000000"/>
                  </a:solidFill>
                  <a:ea typeface="Microsoft YaHei" pitchFamily="32" charset="-122"/>
                </a:rPr>
                <a:t>Assessment e</a:t>
              </a:r>
            </a:p>
            <a:p>
              <a:pPr algn="ctr" defTabSz="449263" fontAlgn="base">
                <a:spcBef>
                  <a:spcPct val="0"/>
                </a:spcBef>
                <a:spcAft>
                  <a:spcPct val="0"/>
                </a:spcAft>
                <a:buSzPct val="100000"/>
              </a:pPr>
              <a:r>
                <a:rPr lang="it-IT" altLang="it-IT" sz="800" smtClean="0">
                  <a:solidFill>
                    <a:srgbClr val="000000"/>
                  </a:solidFill>
                  <a:ea typeface="Microsoft YaHei" pitchFamily="32" charset="-122"/>
                </a:rPr>
                <a:t>valutazione </a:t>
              </a:r>
            </a:p>
            <a:p>
              <a:pPr algn="ctr" defTabSz="449263" fontAlgn="base">
                <a:spcBef>
                  <a:spcPct val="0"/>
                </a:spcBef>
                <a:spcAft>
                  <a:spcPct val="0"/>
                </a:spcAft>
                <a:buSzPct val="100000"/>
              </a:pPr>
              <a:r>
                <a:rPr lang="it-IT" altLang="it-IT" sz="800" smtClean="0">
                  <a:solidFill>
                    <a:srgbClr val="000000"/>
                  </a:solidFill>
                  <a:ea typeface="Microsoft YaHei" pitchFamily="32" charset="-122"/>
                </a:rPr>
                <a:t>diagnostica</a:t>
              </a:r>
            </a:p>
            <a:p>
              <a:pPr algn="ctr" defTabSz="449263" fontAlgn="base">
                <a:spcBef>
                  <a:spcPct val="0"/>
                </a:spcBef>
                <a:spcAft>
                  <a:spcPct val="0"/>
                </a:spcAft>
                <a:buSzPct val="100000"/>
              </a:pPr>
              <a:r>
                <a:rPr lang="it-IT" altLang="it-IT" sz="800" smtClean="0">
                  <a:solidFill>
                    <a:srgbClr val="000000"/>
                  </a:solidFill>
                  <a:ea typeface="Microsoft YaHei" pitchFamily="32" charset="-122"/>
                </a:rPr>
                <a:t>multidisciplinare</a:t>
              </a:r>
            </a:p>
          </p:txBody>
        </p:sp>
        <p:sp>
          <p:nvSpPr>
            <p:cNvPr id="17412" name="AutoShape 4"/>
            <p:cNvSpPr>
              <a:spLocks noChangeArrowheads="1"/>
            </p:cNvSpPr>
            <p:nvPr/>
          </p:nvSpPr>
          <p:spPr bwMode="auto">
            <a:xfrm>
              <a:off x="1882" y="1253"/>
              <a:ext cx="789" cy="1222"/>
            </a:xfrm>
            <a:prstGeom prst="rightArrowCallout">
              <a:avLst>
                <a:gd name="adj1" fmla="val 38720"/>
                <a:gd name="adj2" fmla="val 38720"/>
                <a:gd name="adj3" fmla="val 16667"/>
                <a:gd name="adj4" fmla="val 66667"/>
              </a:avLst>
            </a:prstGeom>
            <a:solidFill>
              <a:srgbClr val="CFE7F5"/>
            </a:solidFill>
            <a:ln w="9360" cap="sq">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ct val="0"/>
                </a:spcBef>
                <a:spcAft>
                  <a:spcPct val="0"/>
                </a:spcAft>
                <a:buSzPct val="100000"/>
              </a:pPr>
              <a:r>
                <a:rPr lang="it-IT" altLang="it-IT" sz="800" smtClean="0">
                  <a:solidFill>
                    <a:srgbClr val="000000"/>
                  </a:solidFill>
                  <a:ea typeface="Microsoft YaHei" pitchFamily="32" charset="-122"/>
                </a:rPr>
                <a:t>Progetto</a:t>
              </a:r>
            </a:p>
            <a:p>
              <a:pPr algn="ctr" defTabSz="449263" fontAlgn="base">
                <a:spcBef>
                  <a:spcPct val="0"/>
                </a:spcBef>
                <a:spcAft>
                  <a:spcPct val="0"/>
                </a:spcAft>
                <a:buSzPct val="100000"/>
              </a:pPr>
              <a:r>
                <a:rPr lang="it-IT" altLang="it-IT" sz="800" smtClean="0">
                  <a:solidFill>
                    <a:srgbClr val="000000"/>
                  </a:solidFill>
                  <a:ea typeface="Microsoft YaHei" pitchFamily="32" charset="-122"/>
                </a:rPr>
                <a:t>Terapeutico</a:t>
              </a:r>
            </a:p>
          </p:txBody>
        </p:sp>
        <p:sp>
          <p:nvSpPr>
            <p:cNvPr id="17413" name="AutoShape 5"/>
            <p:cNvSpPr>
              <a:spLocks noChangeArrowheads="1"/>
            </p:cNvSpPr>
            <p:nvPr/>
          </p:nvSpPr>
          <p:spPr bwMode="auto">
            <a:xfrm>
              <a:off x="2586" y="1253"/>
              <a:ext cx="1011" cy="1222"/>
            </a:xfrm>
            <a:prstGeom prst="rightArrowCallout">
              <a:avLst>
                <a:gd name="adj1" fmla="val 30218"/>
                <a:gd name="adj2" fmla="val 30218"/>
                <a:gd name="adj3" fmla="val 16676"/>
                <a:gd name="adj4" fmla="val 66667"/>
              </a:avLst>
            </a:prstGeom>
            <a:solidFill>
              <a:srgbClr val="CFE7F5"/>
            </a:solidFill>
            <a:ln w="9360" cap="sq">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ct val="0"/>
                </a:spcBef>
                <a:spcAft>
                  <a:spcPct val="0"/>
                </a:spcAft>
                <a:buSzPct val="100000"/>
              </a:pPr>
              <a:r>
                <a:rPr lang="it-IT" altLang="it-IT" sz="800" smtClean="0">
                  <a:solidFill>
                    <a:srgbClr val="000000"/>
                  </a:solidFill>
                  <a:ea typeface="Microsoft YaHei" pitchFamily="32" charset="-122"/>
                </a:rPr>
                <a:t>Trattamento</a:t>
              </a:r>
            </a:p>
            <a:p>
              <a:pPr algn="ctr" defTabSz="449263" fontAlgn="base">
                <a:spcBef>
                  <a:spcPct val="0"/>
                </a:spcBef>
                <a:spcAft>
                  <a:spcPct val="0"/>
                </a:spcAft>
                <a:buSzPct val="100000"/>
              </a:pPr>
              <a:r>
                <a:rPr lang="it-IT" altLang="it-IT" sz="800" smtClean="0">
                  <a:solidFill>
                    <a:srgbClr val="000000"/>
                  </a:solidFill>
                  <a:ea typeface="Microsoft YaHei" pitchFamily="32" charset="-122"/>
                </a:rPr>
                <a:t>Multidisciplinare</a:t>
              </a:r>
            </a:p>
          </p:txBody>
        </p:sp>
        <p:sp>
          <p:nvSpPr>
            <p:cNvPr id="17414" name="AutoShape 6"/>
            <p:cNvSpPr>
              <a:spLocks noChangeArrowheads="1"/>
            </p:cNvSpPr>
            <p:nvPr/>
          </p:nvSpPr>
          <p:spPr bwMode="auto">
            <a:xfrm>
              <a:off x="3289" y="1253"/>
              <a:ext cx="815" cy="1222"/>
            </a:xfrm>
            <a:prstGeom prst="rightArrowCallout">
              <a:avLst>
                <a:gd name="adj1" fmla="val 37485"/>
                <a:gd name="adj2" fmla="val 37485"/>
                <a:gd name="adj3" fmla="val 16685"/>
                <a:gd name="adj4" fmla="val 66667"/>
              </a:avLst>
            </a:prstGeom>
            <a:solidFill>
              <a:srgbClr val="CFE7F5"/>
            </a:solidFill>
            <a:ln w="9360" cap="sq">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ct val="0"/>
                </a:spcBef>
                <a:spcAft>
                  <a:spcPct val="0"/>
                </a:spcAft>
                <a:buSzPct val="100000"/>
              </a:pPr>
              <a:r>
                <a:rPr lang="it-IT" altLang="it-IT" sz="800" smtClean="0">
                  <a:solidFill>
                    <a:srgbClr val="000000"/>
                  </a:solidFill>
                  <a:ea typeface="Microsoft YaHei" pitchFamily="32" charset="-122"/>
                </a:rPr>
                <a:t>Conclusione</a:t>
              </a:r>
            </a:p>
          </p:txBody>
        </p:sp>
        <p:sp>
          <p:nvSpPr>
            <p:cNvPr id="17415" name="AutoShape 7"/>
            <p:cNvSpPr>
              <a:spLocks noChangeArrowheads="1"/>
            </p:cNvSpPr>
            <p:nvPr/>
          </p:nvSpPr>
          <p:spPr bwMode="auto">
            <a:xfrm>
              <a:off x="3992" y="1253"/>
              <a:ext cx="850" cy="1222"/>
            </a:xfrm>
            <a:prstGeom prst="rightArrowCallout">
              <a:avLst>
                <a:gd name="adj1" fmla="val 35941"/>
                <a:gd name="adj2" fmla="val 35941"/>
                <a:gd name="adj3" fmla="val 16667"/>
                <a:gd name="adj4" fmla="val 66667"/>
              </a:avLst>
            </a:prstGeom>
            <a:solidFill>
              <a:srgbClr val="CFE7F5"/>
            </a:solidFill>
            <a:ln w="9360" cap="sq">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ct val="0"/>
                </a:spcBef>
                <a:spcAft>
                  <a:spcPct val="0"/>
                </a:spcAft>
                <a:buSzPct val="100000"/>
              </a:pPr>
              <a:r>
                <a:rPr lang="it-IT" altLang="it-IT" sz="800" smtClean="0">
                  <a:solidFill>
                    <a:srgbClr val="000000"/>
                  </a:solidFill>
                  <a:ea typeface="Microsoft YaHei" pitchFamily="32" charset="-122"/>
                </a:rPr>
                <a:t>Monitoraggio</a:t>
              </a:r>
            </a:p>
            <a:p>
              <a:pPr algn="ctr" defTabSz="449263" fontAlgn="base">
                <a:spcBef>
                  <a:spcPct val="0"/>
                </a:spcBef>
                <a:spcAft>
                  <a:spcPct val="0"/>
                </a:spcAft>
                <a:buSzPct val="100000"/>
              </a:pPr>
              <a:r>
                <a:rPr lang="it-IT" altLang="it-IT" sz="800" smtClean="0">
                  <a:solidFill>
                    <a:srgbClr val="000000"/>
                  </a:solidFill>
                  <a:ea typeface="Microsoft YaHei" pitchFamily="32" charset="-122"/>
                </a:rPr>
                <a:t>Verifica</a:t>
              </a:r>
            </a:p>
          </p:txBody>
        </p:sp>
        <p:sp>
          <p:nvSpPr>
            <p:cNvPr id="17416" name="AutoShape 8"/>
            <p:cNvSpPr>
              <a:spLocks noChangeArrowheads="1"/>
            </p:cNvSpPr>
            <p:nvPr/>
          </p:nvSpPr>
          <p:spPr bwMode="auto">
            <a:xfrm>
              <a:off x="4696" y="1253"/>
              <a:ext cx="494" cy="1222"/>
            </a:xfrm>
            <a:prstGeom prst="flowChartProcess">
              <a:avLst/>
            </a:prstGeom>
            <a:solidFill>
              <a:srgbClr val="CFE7F5"/>
            </a:solidFill>
            <a:ln w="9360" cap="sq">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ct val="0"/>
                </a:spcBef>
                <a:spcAft>
                  <a:spcPct val="0"/>
                </a:spcAft>
                <a:buSzPct val="100000"/>
              </a:pPr>
              <a:r>
                <a:rPr lang="it-IT" altLang="it-IT" sz="800" smtClean="0">
                  <a:solidFill>
                    <a:srgbClr val="000000"/>
                  </a:solidFill>
                  <a:ea typeface="Microsoft YaHei" pitchFamily="32" charset="-122"/>
                </a:rPr>
                <a:t>Follow up</a:t>
              </a:r>
            </a:p>
          </p:txBody>
        </p:sp>
      </p:grpSp>
      <p:sp>
        <p:nvSpPr>
          <p:cNvPr id="17417" name="Rectangle 9"/>
          <p:cNvSpPr>
            <a:spLocks noChangeArrowheads="1"/>
          </p:cNvSpPr>
          <p:nvPr/>
        </p:nvSpPr>
        <p:spPr bwMode="auto">
          <a:xfrm>
            <a:off x="827088" y="404813"/>
            <a:ext cx="7489825" cy="1190625"/>
          </a:xfrm>
          <a:prstGeom prst="rect">
            <a:avLst/>
          </a:prstGeom>
          <a:solidFill>
            <a:srgbClr val="4F81BD"/>
          </a:solidFill>
          <a:ln w="11520" cap="sq">
            <a:solidFill>
              <a:srgbClr val="385D8A"/>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400">
                <a:solidFill>
                  <a:srgbClr val="FFFFFF"/>
                </a:solidFill>
                <a:latin typeface="Arial" charset="0"/>
                <a:ea typeface="ＭＳ Ｐゴシック" charset="-128"/>
              </a:defRPr>
            </a:lvl1pPr>
            <a:lvl2pPr indent="-280988">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400">
                <a:solidFill>
                  <a:srgbClr val="FFFFFF"/>
                </a:solidFill>
                <a:latin typeface="Arial" charset="0"/>
                <a:ea typeface="ＭＳ Ｐゴシック" charset="-128"/>
              </a:defRPr>
            </a:lvl2pPr>
            <a:lvl3pPr>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400">
                <a:solidFill>
                  <a:srgbClr val="FFFFFF"/>
                </a:solidFill>
                <a:latin typeface="Arial" charset="0"/>
                <a:ea typeface="ＭＳ Ｐゴシック" charset="-128"/>
              </a:defRPr>
            </a:lvl3pPr>
            <a:lvl4pPr>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400">
                <a:solidFill>
                  <a:srgbClr val="FFFFFF"/>
                </a:solidFill>
                <a:latin typeface="Arial" charset="0"/>
                <a:ea typeface="ＭＳ Ｐゴシック" charset="-128"/>
              </a:defRPr>
            </a:lvl4pPr>
            <a:lvl5pPr>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400">
                <a:solidFill>
                  <a:srgbClr val="FFFFFF"/>
                </a:solidFill>
                <a:latin typeface="Arial" charset="0"/>
                <a:ea typeface="ＭＳ Ｐゴシック" charset="-128"/>
              </a:defRPr>
            </a:lvl9pPr>
          </a:lstStyle>
          <a:p>
            <a:pPr marL="742950" lvl="1" algn="ctr" defTabSz="449263" fontAlgn="base">
              <a:spcBef>
                <a:spcPct val="0"/>
              </a:spcBef>
              <a:spcAft>
                <a:spcPct val="0"/>
              </a:spcAft>
              <a:buSzPct val="100000"/>
            </a:pPr>
            <a:r>
              <a:rPr lang="it-IT" altLang="it-IT" b="1" i="1" smtClean="0">
                <a:latin typeface="Georgia" charset="0"/>
              </a:rPr>
              <a:t>Percorso Ambulatoriale all’interno del Servizio Pubblico per le Dipendenze (Ser.D)</a:t>
            </a:r>
          </a:p>
        </p:txBody>
      </p:sp>
      <p:sp>
        <p:nvSpPr>
          <p:cNvPr id="17418" name="Text Box 10"/>
          <p:cNvSpPr txBox="1">
            <a:spLocks noChangeArrowheads="1"/>
          </p:cNvSpPr>
          <p:nvPr/>
        </p:nvSpPr>
        <p:spPr bwMode="auto">
          <a:xfrm>
            <a:off x="900113" y="4652963"/>
            <a:ext cx="7416800" cy="1619250"/>
          </a:xfrm>
          <a:prstGeom prst="rect">
            <a:avLst/>
          </a:prstGeom>
          <a:solidFill>
            <a:srgbClr val="FFFFFF"/>
          </a:solidFill>
          <a:ln w="11520" cap="sq">
            <a:solidFill>
              <a:srgbClr val="4F81BD"/>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defTabSz="449263" fontAlgn="base">
              <a:spcBef>
                <a:spcPct val="0"/>
              </a:spcBef>
              <a:spcAft>
                <a:spcPct val="0"/>
              </a:spcAft>
              <a:buSzPct val="100000"/>
            </a:pPr>
            <a:r>
              <a:rPr lang="it-IT" altLang="it-IT" sz="2000" i="1" smtClean="0">
                <a:solidFill>
                  <a:srgbClr val="000000"/>
                </a:solidFill>
                <a:latin typeface="Georgia" charset="0"/>
              </a:rPr>
              <a:t>Il Ser.D garantisce una pronta accoglienza delle richieste dei singoli utenti e delle loro famiglie. </a:t>
            </a:r>
          </a:p>
          <a:p>
            <a:pPr defTabSz="449263" fontAlgn="base">
              <a:spcBef>
                <a:spcPct val="0"/>
              </a:spcBef>
              <a:spcAft>
                <a:spcPct val="0"/>
              </a:spcAft>
              <a:buSzPct val="100000"/>
            </a:pPr>
            <a:r>
              <a:rPr lang="it-IT" altLang="it-IT" sz="2000" i="1" smtClean="0">
                <a:solidFill>
                  <a:srgbClr val="000000"/>
                </a:solidFill>
                <a:latin typeface="Georgia" charset="0"/>
              </a:rPr>
              <a:t>L'accesso al Servizio è diretto, senza necessità di prenotazione (CUP), né di richiesta medica nel rispetto della privacy e, ove richiesto, dell’anonimato. </a:t>
            </a:r>
          </a:p>
        </p:txBody>
      </p:sp>
    </p:spTree>
    <p:extLst>
      <p:ext uri="{BB962C8B-B14F-4D97-AF65-F5344CB8AC3E}">
        <p14:creationId xmlns:p14="http://schemas.microsoft.com/office/powerpoint/2010/main" val="276449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44463" y="214313"/>
            <a:ext cx="9009062" cy="107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ct val="0"/>
              </a:spcBef>
              <a:spcAft>
                <a:spcPct val="0"/>
              </a:spcAft>
              <a:buSzPct val="100000"/>
            </a:pPr>
            <a:r>
              <a:rPr lang="en-GB" altLang="it-IT" sz="2800" smtClean="0">
                <a:solidFill>
                  <a:srgbClr val="7B9899"/>
                </a:solidFill>
              </a:rPr>
              <a:t> </a:t>
            </a:r>
            <a:r>
              <a:rPr lang="en-GB" altLang="it-IT" sz="3200" b="1" smtClean="0">
                <a:solidFill>
                  <a:srgbClr val="C0504D"/>
                </a:solidFill>
              </a:rPr>
              <a:t>PDTA per i giocatori d</a:t>
            </a:r>
            <a:r>
              <a:rPr lang="it-IT" altLang="it-IT" sz="3200" b="1" smtClean="0">
                <a:solidFill>
                  <a:srgbClr val="C0504D"/>
                </a:solidFill>
              </a:rPr>
              <a:t>’</a:t>
            </a:r>
            <a:r>
              <a:rPr lang="en-GB" altLang="it-IT" sz="3200" b="1" smtClean="0">
                <a:solidFill>
                  <a:srgbClr val="C0504D"/>
                </a:solidFill>
              </a:rPr>
              <a:t>azzardo patologici</a:t>
            </a:r>
            <a:br>
              <a:rPr lang="en-GB" altLang="it-IT" sz="3200" b="1" smtClean="0">
                <a:solidFill>
                  <a:srgbClr val="C0504D"/>
                </a:solidFill>
              </a:rPr>
            </a:br>
            <a:r>
              <a:rPr lang="en-GB" altLang="it-IT" sz="3200" b="1" smtClean="0">
                <a:solidFill>
                  <a:srgbClr val="C0504D"/>
                </a:solidFill>
              </a:rPr>
              <a:t> e i loro familiari</a:t>
            </a:r>
          </a:p>
        </p:txBody>
      </p:sp>
      <p:sp>
        <p:nvSpPr>
          <p:cNvPr id="18434" name="Text Box 2"/>
          <p:cNvSpPr txBox="1">
            <a:spLocks noChangeArrowheads="1"/>
          </p:cNvSpPr>
          <p:nvPr/>
        </p:nvSpPr>
        <p:spPr bwMode="auto">
          <a:xfrm>
            <a:off x="777875" y="2065338"/>
            <a:ext cx="7723188"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ts val="600"/>
              </a:spcBef>
              <a:spcAft>
                <a:spcPct val="0"/>
              </a:spcAft>
              <a:buSzPct val="85000"/>
            </a:pPr>
            <a:r>
              <a:rPr lang="en-GB" altLang="it-IT" b="1" smtClean="0">
                <a:solidFill>
                  <a:srgbClr val="000090"/>
                </a:solidFill>
                <a:cs typeface="Arial" charset="0"/>
              </a:rPr>
              <a:t>Punti qualificanti </a:t>
            </a:r>
          </a:p>
          <a:p>
            <a:pPr algn="ctr" defTabSz="449263" fontAlgn="base">
              <a:spcBef>
                <a:spcPts val="500"/>
              </a:spcBef>
              <a:spcAft>
                <a:spcPct val="0"/>
              </a:spcAft>
              <a:buClr>
                <a:srgbClr val="000000"/>
              </a:buClr>
              <a:buSzPct val="85000"/>
              <a:buFont typeface="Wingdings 2" charset="2"/>
              <a:buChar char=""/>
            </a:pPr>
            <a:r>
              <a:rPr lang="en-GB" altLang="it-IT" sz="2000" smtClean="0">
                <a:solidFill>
                  <a:srgbClr val="000000"/>
                </a:solidFill>
                <a:cs typeface="Arial" charset="0"/>
              </a:rPr>
              <a:t>Accessibilità ai Servizi garantendo equità</a:t>
            </a:r>
          </a:p>
          <a:p>
            <a:pPr algn="ctr" defTabSz="449263" fontAlgn="base">
              <a:lnSpc>
                <a:spcPct val="150000"/>
              </a:lnSpc>
              <a:spcBef>
                <a:spcPts val="500"/>
              </a:spcBef>
              <a:spcAft>
                <a:spcPct val="0"/>
              </a:spcAft>
              <a:buClr>
                <a:srgbClr val="000000"/>
              </a:buClr>
              <a:buSzPct val="85000"/>
              <a:buFont typeface="Wingdings 2" charset="2"/>
              <a:buChar char=""/>
            </a:pPr>
            <a:r>
              <a:rPr lang="en-GB" altLang="it-IT" sz="2000" smtClean="0">
                <a:solidFill>
                  <a:srgbClr val="000000"/>
                </a:solidFill>
                <a:cs typeface="Arial" charset="0"/>
              </a:rPr>
              <a:t> Attenzione nella fase di accoglienza</a:t>
            </a:r>
          </a:p>
          <a:p>
            <a:pPr algn="ctr" defTabSz="449263" fontAlgn="base">
              <a:lnSpc>
                <a:spcPct val="150000"/>
              </a:lnSpc>
              <a:spcBef>
                <a:spcPts val="500"/>
              </a:spcBef>
              <a:spcAft>
                <a:spcPct val="0"/>
              </a:spcAft>
              <a:buClr>
                <a:srgbClr val="000000"/>
              </a:buClr>
              <a:buSzPct val="85000"/>
              <a:buFont typeface="Wingdings 2" charset="2"/>
              <a:buChar char=""/>
            </a:pPr>
            <a:r>
              <a:rPr lang="en-GB" altLang="it-IT" sz="2000" smtClean="0">
                <a:solidFill>
                  <a:srgbClr val="000000"/>
                </a:solidFill>
                <a:cs typeface="Arial" charset="0"/>
              </a:rPr>
              <a:t> Coinvolgimento della famiglia</a:t>
            </a:r>
          </a:p>
          <a:p>
            <a:pPr algn="ctr" defTabSz="449263" fontAlgn="base">
              <a:lnSpc>
                <a:spcPct val="150000"/>
              </a:lnSpc>
              <a:spcBef>
                <a:spcPts val="500"/>
              </a:spcBef>
              <a:spcAft>
                <a:spcPct val="0"/>
              </a:spcAft>
              <a:buClr>
                <a:srgbClr val="000000"/>
              </a:buClr>
              <a:buSzPct val="85000"/>
              <a:buFont typeface="Wingdings 2" charset="2"/>
              <a:buChar char=""/>
            </a:pPr>
            <a:r>
              <a:rPr lang="en-GB" altLang="it-IT" sz="2000" smtClean="0">
                <a:solidFill>
                  <a:srgbClr val="000000"/>
                </a:solidFill>
                <a:cs typeface="Arial" charset="0"/>
              </a:rPr>
              <a:t> Raggiungimento dell'autonomia personale e sociale del paziente</a:t>
            </a:r>
          </a:p>
          <a:p>
            <a:pPr algn="ctr" defTabSz="449263" fontAlgn="base">
              <a:lnSpc>
                <a:spcPct val="150000"/>
              </a:lnSpc>
              <a:spcBef>
                <a:spcPts val="500"/>
              </a:spcBef>
              <a:spcAft>
                <a:spcPct val="0"/>
              </a:spcAft>
              <a:buClr>
                <a:srgbClr val="000000"/>
              </a:buClr>
              <a:buSzPct val="85000"/>
              <a:buFont typeface="Wingdings 2" charset="2"/>
              <a:buChar char=""/>
            </a:pPr>
            <a:r>
              <a:rPr lang="en-GB" altLang="it-IT" sz="2000" smtClean="0">
                <a:solidFill>
                  <a:srgbClr val="000000"/>
                </a:solidFill>
                <a:cs typeface="Arial" charset="0"/>
              </a:rPr>
              <a:t> Equipe multidisciplinare </a:t>
            </a:r>
          </a:p>
          <a:p>
            <a:pPr algn="ctr" defTabSz="449263" fontAlgn="base">
              <a:lnSpc>
                <a:spcPct val="150000"/>
              </a:lnSpc>
              <a:spcBef>
                <a:spcPts val="500"/>
              </a:spcBef>
              <a:spcAft>
                <a:spcPct val="0"/>
              </a:spcAft>
              <a:buClr>
                <a:srgbClr val="000000"/>
              </a:buClr>
              <a:buSzPct val="85000"/>
              <a:buFont typeface="Wingdings 2" charset="2"/>
              <a:buChar char=""/>
            </a:pPr>
            <a:r>
              <a:rPr lang="en-GB" altLang="it-IT" sz="2000" smtClean="0">
                <a:solidFill>
                  <a:srgbClr val="000000"/>
                </a:solidFill>
                <a:cs typeface="Arial" charset="0"/>
              </a:rPr>
              <a:t> Integrazione con il territorio</a:t>
            </a:r>
          </a:p>
        </p:txBody>
      </p:sp>
    </p:spTree>
    <p:extLst>
      <p:ext uri="{BB962C8B-B14F-4D97-AF65-F5344CB8AC3E}">
        <p14:creationId xmlns:p14="http://schemas.microsoft.com/office/powerpoint/2010/main" val="323565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withEffect">
                                  <p:stCondLst>
                                    <p:cond delay="0"/>
                                  </p:stCondLst>
                                  <p:childTnLst>
                                    <p:set>
                                      <p:cBhvr additive="repl">
                                        <p:cTn id="6" dur="1" fill="hold">
                                          <p:stCondLst>
                                            <p:cond delay="0"/>
                                          </p:stCondLst>
                                        </p:cTn>
                                        <p:tgtEl>
                                          <p:spTgt spid="18434">
                                            <p:txEl>
                                              <p:pRg st="2" end="2"/>
                                            </p:txEl>
                                          </p:spTgt>
                                        </p:tgtEl>
                                        <p:attrNameLst>
                                          <p:attrName>style.visibility</p:attrName>
                                        </p:attrNameLst>
                                      </p:cBhvr>
                                      <p:to>
                                        <p:strVal val="visible"/>
                                      </p:to>
                                    </p:set>
                                    <p:animEffect transition="in" filter="checkerboard(across)">
                                      <p:cBhvr additive="repl">
                                        <p:cTn id="7" dur="500"/>
                                        <p:tgtEl>
                                          <p:spTgt spid="18434">
                                            <p:txEl>
                                              <p:pRg st="2" end="2"/>
                                            </p:txEl>
                                          </p:spTgt>
                                        </p:tgtEl>
                                      </p:cBhvr>
                                    </p:animEffect>
                                  </p:childTnLst>
                                </p:cTn>
                              </p:par>
                              <p:par>
                                <p:cTn id="8" presetID="5" presetClass="entr" presetSubtype="10" fill="hold" nodeType="withEffect">
                                  <p:stCondLst>
                                    <p:cond delay="0"/>
                                  </p:stCondLst>
                                  <p:childTnLst>
                                    <p:set>
                                      <p:cBhvr additive="repl">
                                        <p:cTn id="9" dur="1" fill="hold">
                                          <p:stCondLst>
                                            <p:cond delay="0"/>
                                          </p:stCondLst>
                                        </p:cTn>
                                        <p:tgtEl>
                                          <p:spTgt spid="18434">
                                            <p:txEl>
                                              <p:pRg st="3" end="3"/>
                                            </p:txEl>
                                          </p:spTgt>
                                        </p:tgtEl>
                                        <p:attrNameLst>
                                          <p:attrName>style.visibility</p:attrName>
                                        </p:attrNameLst>
                                      </p:cBhvr>
                                      <p:to>
                                        <p:strVal val="visible"/>
                                      </p:to>
                                    </p:set>
                                    <p:animEffect transition="in" filter="checkerboard(across)">
                                      <p:cBhvr additive="repl">
                                        <p:cTn id="10" dur="500"/>
                                        <p:tgtEl>
                                          <p:spTgt spid="18434">
                                            <p:txEl>
                                              <p:pRg st="3" end="3"/>
                                            </p:txEl>
                                          </p:spTgt>
                                        </p:tgtEl>
                                      </p:cBhvr>
                                    </p:animEffect>
                                  </p:childTnLst>
                                </p:cTn>
                              </p:par>
                              <p:par>
                                <p:cTn id="11" presetID="5" presetClass="entr" presetSubtype="10" fill="hold" nodeType="withEffect">
                                  <p:stCondLst>
                                    <p:cond delay="0"/>
                                  </p:stCondLst>
                                  <p:childTnLst>
                                    <p:set>
                                      <p:cBhvr additive="repl">
                                        <p:cTn id="12" dur="1" fill="hold">
                                          <p:stCondLst>
                                            <p:cond delay="0"/>
                                          </p:stCondLst>
                                        </p:cTn>
                                        <p:tgtEl>
                                          <p:spTgt spid="18434">
                                            <p:txEl>
                                              <p:pRg st="4" end="4"/>
                                            </p:txEl>
                                          </p:spTgt>
                                        </p:tgtEl>
                                        <p:attrNameLst>
                                          <p:attrName>style.visibility</p:attrName>
                                        </p:attrNameLst>
                                      </p:cBhvr>
                                      <p:to>
                                        <p:strVal val="visible"/>
                                      </p:to>
                                    </p:set>
                                    <p:animEffect transition="in" filter="checkerboard(across)">
                                      <p:cBhvr additive="repl">
                                        <p:cTn id="13" dur="500"/>
                                        <p:tgtEl>
                                          <p:spTgt spid="18434">
                                            <p:txEl>
                                              <p:pRg st="4" end="4"/>
                                            </p:txEl>
                                          </p:spTgt>
                                        </p:tgtEl>
                                      </p:cBhvr>
                                    </p:animEffect>
                                  </p:childTnLst>
                                </p:cTn>
                              </p:par>
                              <p:par>
                                <p:cTn id="14" presetID="5" presetClass="entr" presetSubtype="10" fill="hold" nodeType="withEffect">
                                  <p:stCondLst>
                                    <p:cond delay="0"/>
                                  </p:stCondLst>
                                  <p:childTnLst>
                                    <p:set>
                                      <p:cBhvr additive="repl">
                                        <p:cTn id="15" dur="1" fill="hold">
                                          <p:stCondLst>
                                            <p:cond delay="0"/>
                                          </p:stCondLst>
                                        </p:cTn>
                                        <p:tgtEl>
                                          <p:spTgt spid="18434">
                                            <p:txEl>
                                              <p:pRg st="5" end="5"/>
                                            </p:txEl>
                                          </p:spTgt>
                                        </p:tgtEl>
                                        <p:attrNameLst>
                                          <p:attrName>style.visibility</p:attrName>
                                        </p:attrNameLst>
                                      </p:cBhvr>
                                      <p:to>
                                        <p:strVal val="visible"/>
                                      </p:to>
                                    </p:set>
                                    <p:animEffect transition="in" filter="checkerboard(across)">
                                      <p:cBhvr additive="repl">
                                        <p:cTn id="16" dur="500"/>
                                        <p:tgtEl>
                                          <p:spTgt spid="18434">
                                            <p:txEl>
                                              <p:pRg st="5" end="5"/>
                                            </p:txEl>
                                          </p:spTgt>
                                        </p:tgtEl>
                                      </p:cBhvr>
                                    </p:animEffect>
                                  </p:childTnLst>
                                </p:cTn>
                              </p:par>
                              <p:par>
                                <p:cTn id="17" presetID="5" presetClass="entr" presetSubtype="10" fill="hold" nodeType="withEffect">
                                  <p:stCondLst>
                                    <p:cond delay="0"/>
                                  </p:stCondLst>
                                  <p:childTnLst>
                                    <p:set>
                                      <p:cBhvr additive="repl">
                                        <p:cTn id="18" dur="1" fill="hold">
                                          <p:stCondLst>
                                            <p:cond delay="0"/>
                                          </p:stCondLst>
                                        </p:cTn>
                                        <p:tgtEl>
                                          <p:spTgt spid="18434">
                                            <p:txEl>
                                              <p:pRg st="6" end="6"/>
                                            </p:txEl>
                                          </p:spTgt>
                                        </p:tgtEl>
                                        <p:attrNameLst>
                                          <p:attrName>style.visibility</p:attrName>
                                        </p:attrNameLst>
                                      </p:cBhvr>
                                      <p:to>
                                        <p:strVal val="visible"/>
                                      </p:to>
                                    </p:set>
                                    <p:animEffect transition="in" filter="checkerboard(across)">
                                      <p:cBhvr additive="repl">
                                        <p:cTn id="19" dur="500"/>
                                        <p:tgtEl>
                                          <p:spTgt spid="184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539750" y="33338"/>
            <a:ext cx="773588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ct val="0"/>
              </a:spcBef>
              <a:spcAft>
                <a:spcPct val="0"/>
              </a:spcAft>
              <a:buSzPct val="100000"/>
            </a:pPr>
            <a:r>
              <a:rPr lang="en-GB" altLang="it-IT" sz="3600" smtClean="0">
                <a:solidFill>
                  <a:srgbClr val="88A44D"/>
                </a:solidFill>
              </a:rPr>
              <a:t> </a:t>
            </a:r>
            <a:r>
              <a:rPr lang="en-GB" altLang="it-IT" sz="3200" b="1" smtClean="0">
                <a:solidFill>
                  <a:srgbClr val="C0504D"/>
                </a:solidFill>
              </a:rPr>
              <a:t>PDTA nei SerD</a:t>
            </a:r>
          </a:p>
        </p:txBody>
      </p:sp>
      <p:sp>
        <p:nvSpPr>
          <p:cNvPr id="19458" name="Text Box 2"/>
          <p:cNvSpPr txBox="1">
            <a:spLocks noChangeArrowheads="1"/>
          </p:cNvSpPr>
          <p:nvPr/>
        </p:nvSpPr>
        <p:spPr bwMode="auto">
          <a:xfrm>
            <a:off x="301625" y="1527175"/>
            <a:ext cx="8504238"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3050" indent="-268288">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9pPr>
          </a:lstStyle>
          <a:p>
            <a:pPr algn="ctr" defTabSz="449263" fontAlgn="base">
              <a:spcBef>
                <a:spcPts val="700"/>
              </a:spcBef>
              <a:spcAft>
                <a:spcPct val="0"/>
              </a:spcAft>
              <a:buSzPct val="85000"/>
            </a:pPr>
            <a:r>
              <a:rPr lang="it-IT" altLang="it-IT" sz="2800" b="1" i="1" u="sng" smtClean="0">
                <a:solidFill>
                  <a:srgbClr val="000090"/>
                </a:solidFill>
                <a:latin typeface="Times New Roman" pitchFamily="16" charset="0"/>
              </a:rPr>
              <a:t>Accoglienza</a:t>
            </a:r>
          </a:p>
          <a:p>
            <a:pPr algn="ctr" defTabSz="449263" fontAlgn="base">
              <a:spcBef>
                <a:spcPts val="600"/>
              </a:spcBef>
              <a:spcAft>
                <a:spcPct val="0"/>
              </a:spcAft>
              <a:buSzPct val="85000"/>
            </a:pPr>
            <a:endParaRPr lang="it-IT" altLang="it-IT" b="1" u="sng" smtClean="0">
              <a:solidFill>
                <a:srgbClr val="000000"/>
              </a:solidFill>
              <a:latin typeface="Times New Roman" pitchFamily="16" charset="0"/>
            </a:endParaRPr>
          </a:p>
          <a:p>
            <a:pPr algn="ctr" defTabSz="449263" fontAlgn="base">
              <a:spcBef>
                <a:spcPts val="600"/>
              </a:spcBef>
              <a:spcAft>
                <a:spcPct val="0"/>
              </a:spcAft>
              <a:buSzPct val="85000"/>
            </a:pPr>
            <a:r>
              <a:rPr lang="it-IT" altLang="it-IT" smtClean="0">
                <a:solidFill>
                  <a:srgbClr val="000000"/>
                </a:solidFill>
                <a:latin typeface="Times New Roman" pitchFamily="16" charset="0"/>
              </a:rPr>
              <a:t>Analisi della domanda</a:t>
            </a:r>
          </a:p>
          <a:p>
            <a:pPr algn="ctr" defTabSz="449263" fontAlgn="base">
              <a:spcBef>
                <a:spcPts val="600"/>
              </a:spcBef>
              <a:spcAft>
                <a:spcPct val="0"/>
              </a:spcAft>
              <a:buSzPct val="85000"/>
            </a:pPr>
            <a:r>
              <a:rPr lang="it-IT" altLang="it-IT" smtClean="0">
                <a:solidFill>
                  <a:srgbClr val="000000"/>
                </a:solidFill>
                <a:latin typeface="Times New Roman" pitchFamily="16" charset="0"/>
              </a:rPr>
              <a:t>Valutazione della fase motivazionale</a:t>
            </a:r>
          </a:p>
          <a:p>
            <a:pPr algn="ctr" defTabSz="449263" fontAlgn="base">
              <a:spcBef>
                <a:spcPts val="600"/>
              </a:spcBef>
              <a:spcAft>
                <a:spcPct val="0"/>
              </a:spcAft>
              <a:buSzPct val="85000"/>
            </a:pPr>
            <a:r>
              <a:rPr lang="it-IT" altLang="it-IT" smtClean="0">
                <a:solidFill>
                  <a:srgbClr val="000000"/>
                </a:solidFill>
                <a:latin typeface="Times New Roman" pitchFamily="16" charset="0"/>
              </a:rPr>
              <a:t>Valutazione delle criticità e delle urgenze cliniche</a:t>
            </a:r>
          </a:p>
          <a:p>
            <a:pPr algn="ctr" defTabSz="449263" fontAlgn="base">
              <a:spcBef>
                <a:spcPts val="600"/>
              </a:spcBef>
              <a:spcAft>
                <a:spcPct val="0"/>
              </a:spcAft>
              <a:buSzPct val="85000"/>
            </a:pPr>
            <a:r>
              <a:rPr lang="it-IT" altLang="it-IT" smtClean="0">
                <a:solidFill>
                  <a:srgbClr val="000000"/>
                </a:solidFill>
                <a:latin typeface="Times New Roman" pitchFamily="16" charset="0"/>
              </a:rPr>
              <a:t>Presentazione al giocatore e/o al familiare del PDTA</a:t>
            </a:r>
          </a:p>
          <a:p>
            <a:pPr algn="ctr" defTabSz="449263" fontAlgn="base">
              <a:spcBef>
                <a:spcPts val="600"/>
              </a:spcBef>
              <a:spcAft>
                <a:spcPct val="0"/>
              </a:spcAft>
              <a:buSzPct val="85000"/>
            </a:pPr>
            <a:endParaRPr lang="it-IT" altLang="it-IT" smtClean="0">
              <a:solidFill>
                <a:srgbClr val="000000"/>
              </a:solidFill>
              <a:latin typeface="Times New Roman" pitchFamily="16" charset="0"/>
            </a:endParaRPr>
          </a:p>
        </p:txBody>
      </p:sp>
    </p:spTree>
    <p:extLst>
      <p:ext uri="{BB962C8B-B14F-4D97-AF65-F5344CB8AC3E}">
        <p14:creationId xmlns:p14="http://schemas.microsoft.com/office/powerpoint/2010/main" val="225275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additive="repl">
                                        <p:cTn id="6" dur="1" fill="hold">
                                          <p:stCondLst>
                                            <p:cond delay="0"/>
                                          </p:stCondLst>
                                        </p:cTn>
                                        <p:tgtEl>
                                          <p:spTgt spid="19458">
                                            <p:txEl>
                                              <p:pRg st="2" end="2"/>
                                            </p:txEl>
                                          </p:spTgt>
                                        </p:tgtEl>
                                        <p:attrNameLst>
                                          <p:attrName>style.visibility</p:attrName>
                                        </p:attrNameLst>
                                      </p:cBhvr>
                                      <p:to>
                                        <p:strVal val="visible"/>
                                      </p:to>
                                    </p:set>
                                    <p:animEffect transition="in" filter="randombar(horizontal)">
                                      <p:cBhvr additive="repl">
                                        <p:cTn id="7" dur="500"/>
                                        <p:tgtEl>
                                          <p:spTgt spid="19458">
                                            <p:txEl>
                                              <p:pRg st="2" end="2"/>
                                            </p:txEl>
                                          </p:spTgt>
                                        </p:tgtEl>
                                      </p:cBhvr>
                                    </p:animEffect>
                                  </p:childTnLst>
                                </p:cTn>
                              </p:par>
                              <p:par>
                                <p:cTn id="8" presetID="14" presetClass="entr" presetSubtype="10" fill="hold" nodeType="withEffect">
                                  <p:stCondLst>
                                    <p:cond delay="0"/>
                                  </p:stCondLst>
                                  <p:childTnLst>
                                    <p:set>
                                      <p:cBhvr additive="repl">
                                        <p:cTn id="9" dur="1" fill="hold">
                                          <p:stCondLst>
                                            <p:cond delay="0"/>
                                          </p:stCondLst>
                                        </p:cTn>
                                        <p:tgtEl>
                                          <p:spTgt spid="19458">
                                            <p:txEl>
                                              <p:pRg st="3" end="3"/>
                                            </p:txEl>
                                          </p:spTgt>
                                        </p:tgtEl>
                                        <p:attrNameLst>
                                          <p:attrName>style.visibility</p:attrName>
                                        </p:attrNameLst>
                                      </p:cBhvr>
                                      <p:to>
                                        <p:strVal val="visible"/>
                                      </p:to>
                                    </p:set>
                                    <p:animEffect transition="in" filter="randombar(horizontal)">
                                      <p:cBhvr additive="repl">
                                        <p:cTn id="10" dur="500"/>
                                        <p:tgtEl>
                                          <p:spTgt spid="19458">
                                            <p:txEl>
                                              <p:pRg st="3" end="3"/>
                                            </p:txEl>
                                          </p:spTgt>
                                        </p:tgtEl>
                                      </p:cBhvr>
                                    </p:animEffect>
                                  </p:childTnLst>
                                </p:cTn>
                              </p:par>
                              <p:par>
                                <p:cTn id="11" presetID="14" presetClass="entr" presetSubtype="10" fill="hold" nodeType="withEffect">
                                  <p:stCondLst>
                                    <p:cond delay="0"/>
                                  </p:stCondLst>
                                  <p:childTnLst>
                                    <p:set>
                                      <p:cBhvr additive="repl">
                                        <p:cTn id="12" dur="1" fill="hold">
                                          <p:stCondLst>
                                            <p:cond delay="0"/>
                                          </p:stCondLst>
                                        </p:cTn>
                                        <p:tgtEl>
                                          <p:spTgt spid="19458">
                                            <p:txEl>
                                              <p:pRg st="4" end="4"/>
                                            </p:txEl>
                                          </p:spTgt>
                                        </p:tgtEl>
                                        <p:attrNameLst>
                                          <p:attrName>style.visibility</p:attrName>
                                        </p:attrNameLst>
                                      </p:cBhvr>
                                      <p:to>
                                        <p:strVal val="visible"/>
                                      </p:to>
                                    </p:set>
                                    <p:animEffect transition="in" filter="randombar(horizontal)">
                                      <p:cBhvr additive="repl">
                                        <p:cTn id="13" dur="500"/>
                                        <p:tgtEl>
                                          <p:spTgt spid="19458">
                                            <p:txEl>
                                              <p:pRg st="4" end="4"/>
                                            </p:txEl>
                                          </p:spTgt>
                                        </p:tgtEl>
                                      </p:cBhvr>
                                    </p:animEffect>
                                  </p:childTnLst>
                                </p:cTn>
                              </p:par>
                              <p:par>
                                <p:cTn id="14" presetID="14" presetClass="entr" presetSubtype="10" fill="hold" nodeType="withEffect">
                                  <p:stCondLst>
                                    <p:cond delay="0"/>
                                  </p:stCondLst>
                                  <p:childTnLst>
                                    <p:set>
                                      <p:cBhvr additive="repl">
                                        <p:cTn id="15" dur="1" fill="hold">
                                          <p:stCondLst>
                                            <p:cond delay="0"/>
                                          </p:stCondLst>
                                        </p:cTn>
                                        <p:tgtEl>
                                          <p:spTgt spid="19458">
                                            <p:txEl>
                                              <p:pRg st="5" end="5"/>
                                            </p:txEl>
                                          </p:spTgt>
                                        </p:tgtEl>
                                        <p:attrNameLst>
                                          <p:attrName>style.visibility</p:attrName>
                                        </p:attrNameLst>
                                      </p:cBhvr>
                                      <p:to>
                                        <p:strVal val="visible"/>
                                      </p:to>
                                    </p:set>
                                    <p:animEffect transition="in" filter="randombar(horizontal)">
                                      <p:cBhvr additive="repl">
                                        <p:cTn id="16" dur="500"/>
                                        <p:tgtEl>
                                          <p:spTgt spid="19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539750" y="188913"/>
            <a:ext cx="7686675"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ct val="0"/>
              </a:spcBef>
              <a:spcAft>
                <a:spcPct val="0"/>
              </a:spcAft>
              <a:buSzPct val="100000"/>
            </a:pPr>
            <a:r>
              <a:rPr lang="en-GB" altLang="it-IT" sz="3300" smtClean="0">
                <a:solidFill>
                  <a:srgbClr val="88A44D"/>
                </a:solidFill>
              </a:rPr>
              <a:t> </a:t>
            </a:r>
            <a:r>
              <a:rPr lang="en-GB" altLang="it-IT" sz="3200" b="1" smtClean="0">
                <a:solidFill>
                  <a:srgbClr val="C0504D"/>
                </a:solidFill>
              </a:rPr>
              <a:t>PDTA nei SerD</a:t>
            </a:r>
          </a:p>
        </p:txBody>
      </p:sp>
      <p:sp>
        <p:nvSpPr>
          <p:cNvPr id="20482" name="Text Box 2"/>
          <p:cNvSpPr txBox="1">
            <a:spLocks noChangeArrowheads="1"/>
          </p:cNvSpPr>
          <p:nvPr/>
        </p:nvSpPr>
        <p:spPr bwMode="auto">
          <a:xfrm>
            <a:off x="508000" y="1042988"/>
            <a:ext cx="8120063"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3050" indent="-268288">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9pPr>
          </a:lstStyle>
          <a:p>
            <a:pPr defTabSz="449263" fontAlgn="base">
              <a:lnSpc>
                <a:spcPct val="75000"/>
              </a:lnSpc>
              <a:spcBef>
                <a:spcPts val="600"/>
              </a:spcBef>
              <a:spcAft>
                <a:spcPct val="0"/>
              </a:spcAft>
              <a:buSzPct val="85000"/>
            </a:pPr>
            <a:endParaRPr lang="en-GB" altLang="it-IT" dirty="0" smtClean="0">
              <a:solidFill>
                <a:srgbClr val="CCCCCC"/>
              </a:solidFill>
            </a:endParaRPr>
          </a:p>
          <a:p>
            <a:pPr algn="ctr" defTabSz="449263" fontAlgn="base">
              <a:lnSpc>
                <a:spcPct val="75000"/>
              </a:lnSpc>
              <a:spcBef>
                <a:spcPts val="700"/>
              </a:spcBef>
              <a:spcAft>
                <a:spcPct val="0"/>
              </a:spcAft>
              <a:buSzPct val="85000"/>
            </a:pPr>
            <a:r>
              <a:rPr lang="en-GB" altLang="it-IT" sz="2800" b="1" i="1" u="sng" dirty="0" smtClean="0">
                <a:solidFill>
                  <a:srgbClr val="000090"/>
                </a:solidFill>
              </a:rPr>
              <a:t>Assessment</a:t>
            </a:r>
          </a:p>
          <a:p>
            <a:pPr algn="ctr" defTabSz="449263" fontAlgn="base">
              <a:lnSpc>
                <a:spcPct val="90000"/>
              </a:lnSpc>
              <a:spcBef>
                <a:spcPts val="650"/>
              </a:spcBef>
              <a:spcAft>
                <a:spcPct val="0"/>
              </a:spcAft>
              <a:buSzPct val="85000"/>
            </a:pPr>
            <a:endParaRPr lang="en-GB" altLang="it-IT" sz="2600" b="1" u="sng" dirty="0" smtClean="0">
              <a:solidFill>
                <a:srgbClr val="000000"/>
              </a:solidFill>
            </a:endParaRPr>
          </a:p>
          <a:p>
            <a:pPr defTabSz="449263" fontAlgn="base">
              <a:lnSpc>
                <a:spcPct val="90000"/>
              </a:lnSpc>
              <a:spcBef>
                <a:spcPts val="600"/>
              </a:spcBef>
              <a:spcAft>
                <a:spcPct val="0"/>
              </a:spcAft>
              <a:buClr>
                <a:srgbClr val="000000"/>
              </a:buClr>
              <a:buSzPct val="85000"/>
              <a:buFont typeface="Wingdings 2" charset="2"/>
              <a:buChar char=""/>
            </a:pPr>
            <a:r>
              <a:rPr lang="en-GB" altLang="it-IT" dirty="0" err="1" smtClean="0">
                <a:solidFill>
                  <a:srgbClr val="000000"/>
                </a:solidFill>
                <a:latin typeface="Times New Roman" pitchFamily="16" charset="0"/>
                <a:cs typeface="Times New Roman" pitchFamily="16" charset="0"/>
              </a:rPr>
              <a:t>Multidimensionale</a:t>
            </a:r>
            <a:endParaRPr lang="en-GB" altLang="it-IT" dirty="0" smtClean="0">
              <a:solidFill>
                <a:srgbClr val="000000"/>
              </a:solidFill>
              <a:latin typeface="Times New Roman" pitchFamily="16" charset="0"/>
              <a:cs typeface="Times New Roman" pitchFamily="16" charset="0"/>
            </a:endParaRPr>
          </a:p>
          <a:p>
            <a:pPr defTabSz="449263" fontAlgn="base">
              <a:lnSpc>
                <a:spcPct val="90000"/>
              </a:lnSpc>
              <a:spcBef>
                <a:spcPts val="600"/>
              </a:spcBef>
              <a:spcAft>
                <a:spcPct val="0"/>
              </a:spcAft>
              <a:buClr>
                <a:srgbClr val="000000"/>
              </a:buClr>
              <a:buSzPct val="85000"/>
              <a:buFont typeface="Wingdings 2" charset="2"/>
              <a:buChar char=""/>
            </a:pPr>
            <a:r>
              <a:rPr lang="en-GB" altLang="it-IT" dirty="0" err="1" smtClean="0">
                <a:solidFill>
                  <a:srgbClr val="000000"/>
                </a:solidFill>
                <a:latin typeface="Times New Roman" pitchFamily="16" charset="0"/>
                <a:cs typeface="Times New Roman" pitchFamily="16" charset="0"/>
              </a:rPr>
              <a:t>Profilo</a:t>
            </a:r>
            <a:r>
              <a:rPr lang="en-GB" altLang="it-IT" dirty="0" smtClean="0">
                <a:solidFill>
                  <a:srgbClr val="000000"/>
                </a:solidFill>
                <a:latin typeface="Times New Roman" pitchFamily="16" charset="0"/>
                <a:cs typeface="Times New Roman" pitchFamily="16" charset="0"/>
              </a:rPr>
              <a:t> di </a:t>
            </a:r>
            <a:r>
              <a:rPr lang="en-GB" altLang="it-IT" dirty="0" err="1" smtClean="0">
                <a:solidFill>
                  <a:srgbClr val="000000"/>
                </a:solidFill>
                <a:latin typeface="Times New Roman" pitchFamily="16" charset="0"/>
                <a:cs typeface="Times New Roman" pitchFamily="16" charset="0"/>
              </a:rPr>
              <a:t>comorbilità</a:t>
            </a:r>
            <a:r>
              <a:rPr lang="en-GB" altLang="it-IT" dirty="0" smtClean="0">
                <a:solidFill>
                  <a:srgbClr val="000000"/>
                </a:solidFill>
                <a:latin typeface="Times New Roman" pitchFamily="16" charset="0"/>
                <a:cs typeface="Times New Roman" pitchFamily="16" charset="0"/>
              </a:rPr>
              <a:t> </a:t>
            </a:r>
          </a:p>
          <a:p>
            <a:pPr defTabSz="449263" fontAlgn="base">
              <a:lnSpc>
                <a:spcPct val="90000"/>
              </a:lnSpc>
              <a:spcBef>
                <a:spcPts val="600"/>
              </a:spcBef>
              <a:spcAft>
                <a:spcPct val="0"/>
              </a:spcAft>
              <a:buClr>
                <a:srgbClr val="000000"/>
              </a:buClr>
              <a:buSzPct val="85000"/>
              <a:buFont typeface="Wingdings 2" charset="2"/>
              <a:buChar char=""/>
            </a:pPr>
            <a:r>
              <a:rPr lang="en-GB" altLang="it-IT" dirty="0" err="1" smtClean="0">
                <a:solidFill>
                  <a:srgbClr val="000000"/>
                </a:solidFill>
                <a:latin typeface="Times New Roman" pitchFamily="16" charset="0"/>
                <a:cs typeface="Times New Roman" pitchFamily="16" charset="0"/>
              </a:rPr>
              <a:t>Valutazione</a:t>
            </a:r>
            <a:r>
              <a:rPr lang="en-GB" altLang="it-IT" dirty="0" smtClean="0">
                <a:solidFill>
                  <a:srgbClr val="000000"/>
                </a:solidFill>
                <a:latin typeface="Times New Roman" pitchFamily="16" charset="0"/>
                <a:cs typeface="Times New Roman" pitchFamily="16" charset="0"/>
              </a:rPr>
              <a:t> </a:t>
            </a:r>
            <a:r>
              <a:rPr lang="en-GB" altLang="it-IT" dirty="0" err="1" smtClean="0">
                <a:solidFill>
                  <a:srgbClr val="000000"/>
                </a:solidFill>
                <a:latin typeface="Times New Roman" pitchFamily="16" charset="0"/>
                <a:cs typeface="Times New Roman" pitchFamily="16" charset="0"/>
              </a:rPr>
              <a:t>gravità</a:t>
            </a:r>
            <a:r>
              <a:rPr lang="en-GB" altLang="it-IT" dirty="0" smtClean="0">
                <a:solidFill>
                  <a:srgbClr val="000000"/>
                </a:solidFill>
                <a:latin typeface="Times New Roman" pitchFamily="16" charset="0"/>
                <a:cs typeface="Times New Roman" pitchFamily="16" charset="0"/>
              </a:rPr>
              <a:t> del DGA (SOGS)</a:t>
            </a:r>
          </a:p>
          <a:p>
            <a:pPr defTabSz="449263" fontAlgn="base">
              <a:lnSpc>
                <a:spcPct val="90000"/>
              </a:lnSpc>
              <a:spcBef>
                <a:spcPts val="600"/>
              </a:spcBef>
              <a:spcAft>
                <a:spcPct val="0"/>
              </a:spcAft>
              <a:buClr>
                <a:srgbClr val="000000"/>
              </a:buClr>
              <a:buSzPct val="85000"/>
              <a:buFont typeface="Wingdings 2" charset="2"/>
              <a:buChar char=""/>
            </a:pPr>
            <a:r>
              <a:rPr lang="en-GB" altLang="it-IT" dirty="0" err="1" smtClean="0">
                <a:solidFill>
                  <a:srgbClr val="000000"/>
                </a:solidFill>
                <a:latin typeface="Times New Roman" pitchFamily="16" charset="0"/>
                <a:cs typeface="Times New Roman" pitchFamily="16" charset="0"/>
              </a:rPr>
              <a:t>Valutazione</a:t>
            </a:r>
            <a:r>
              <a:rPr lang="en-GB" altLang="it-IT" dirty="0" smtClean="0">
                <a:solidFill>
                  <a:srgbClr val="000000"/>
                </a:solidFill>
                <a:latin typeface="Times New Roman" pitchFamily="16" charset="0"/>
                <a:cs typeface="Times New Roman" pitchFamily="16" charset="0"/>
              </a:rPr>
              <a:t> del </a:t>
            </a:r>
            <a:r>
              <a:rPr lang="en-GB" altLang="it-IT" dirty="0" err="1" smtClean="0">
                <a:solidFill>
                  <a:srgbClr val="000000"/>
                </a:solidFill>
                <a:latin typeface="Times New Roman" pitchFamily="16" charset="0"/>
                <a:cs typeface="Times New Roman" pitchFamily="16" charset="0"/>
              </a:rPr>
              <a:t>funzionamento</a:t>
            </a:r>
            <a:r>
              <a:rPr lang="en-GB" altLang="it-IT" dirty="0" smtClean="0">
                <a:solidFill>
                  <a:srgbClr val="000000"/>
                </a:solidFill>
                <a:latin typeface="Times New Roman" pitchFamily="16" charset="0"/>
                <a:cs typeface="Times New Roman" pitchFamily="16" charset="0"/>
              </a:rPr>
              <a:t> del </a:t>
            </a:r>
            <a:r>
              <a:rPr lang="en-GB" altLang="it-IT" dirty="0" err="1" smtClean="0">
                <a:solidFill>
                  <a:srgbClr val="000000"/>
                </a:solidFill>
                <a:latin typeface="Times New Roman" pitchFamily="16" charset="0"/>
                <a:cs typeface="Times New Roman" pitchFamily="16" charset="0"/>
              </a:rPr>
              <a:t>sistema</a:t>
            </a:r>
            <a:r>
              <a:rPr lang="en-GB" altLang="it-IT" dirty="0" smtClean="0">
                <a:solidFill>
                  <a:srgbClr val="000000"/>
                </a:solidFill>
                <a:latin typeface="Times New Roman" pitchFamily="16" charset="0"/>
                <a:cs typeface="Times New Roman" pitchFamily="16" charset="0"/>
              </a:rPr>
              <a:t> </a:t>
            </a:r>
            <a:r>
              <a:rPr lang="en-GB" altLang="it-IT" dirty="0" err="1" smtClean="0">
                <a:solidFill>
                  <a:srgbClr val="000000"/>
                </a:solidFill>
                <a:latin typeface="Times New Roman" pitchFamily="16" charset="0"/>
                <a:cs typeface="Times New Roman" pitchFamily="16" charset="0"/>
              </a:rPr>
              <a:t>familiare</a:t>
            </a:r>
            <a:r>
              <a:rPr lang="en-GB" altLang="it-IT" dirty="0" smtClean="0">
                <a:solidFill>
                  <a:srgbClr val="000000"/>
                </a:solidFill>
                <a:latin typeface="Times New Roman" pitchFamily="16" charset="0"/>
                <a:cs typeface="Times New Roman" pitchFamily="16" charset="0"/>
              </a:rPr>
              <a:t> e </a:t>
            </a:r>
            <a:r>
              <a:rPr lang="en-GB" altLang="it-IT" dirty="0" err="1" smtClean="0">
                <a:solidFill>
                  <a:srgbClr val="000000"/>
                </a:solidFill>
                <a:latin typeface="Times New Roman" pitchFamily="16" charset="0"/>
                <a:cs typeface="Times New Roman" pitchFamily="16" charset="0"/>
              </a:rPr>
              <a:t>delle</a:t>
            </a:r>
            <a:r>
              <a:rPr lang="en-GB" altLang="it-IT" dirty="0" smtClean="0">
                <a:solidFill>
                  <a:srgbClr val="000000"/>
                </a:solidFill>
                <a:latin typeface="Times New Roman" pitchFamily="16" charset="0"/>
                <a:cs typeface="Times New Roman" pitchFamily="16" charset="0"/>
              </a:rPr>
              <a:t> </a:t>
            </a:r>
            <a:r>
              <a:rPr lang="en-GB" altLang="it-IT" dirty="0" err="1" smtClean="0">
                <a:solidFill>
                  <a:srgbClr val="000000"/>
                </a:solidFill>
                <a:latin typeface="Times New Roman" pitchFamily="16" charset="0"/>
                <a:cs typeface="Times New Roman" pitchFamily="16" charset="0"/>
              </a:rPr>
              <a:t>risorse</a:t>
            </a:r>
            <a:r>
              <a:rPr lang="en-GB" altLang="it-IT" dirty="0" smtClean="0">
                <a:solidFill>
                  <a:srgbClr val="000000"/>
                </a:solidFill>
                <a:latin typeface="Times New Roman" pitchFamily="16" charset="0"/>
                <a:cs typeface="Times New Roman" pitchFamily="16" charset="0"/>
              </a:rPr>
              <a:t> di rete</a:t>
            </a:r>
          </a:p>
          <a:p>
            <a:pPr defTabSz="449263" fontAlgn="base">
              <a:lnSpc>
                <a:spcPct val="90000"/>
              </a:lnSpc>
              <a:spcBef>
                <a:spcPts val="600"/>
              </a:spcBef>
              <a:spcAft>
                <a:spcPct val="0"/>
              </a:spcAft>
              <a:buClr>
                <a:srgbClr val="000000"/>
              </a:buClr>
              <a:buSzPct val="85000"/>
              <a:buFont typeface="Wingdings 2" charset="2"/>
              <a:buChar char=""/>
            </a:pPr>
            <a:r>
              <a:rPr lang="en-GB" altLang="it-IT" dirty="0" err="1" smtClean="0">
                <a:solidFill>
                  <a:srgbClr val="000000"/>
                </a:solidFill>
                <a:latin typeface="Times New Roman" pitchFamily="16" charset="0"/>
                <a:cs typeface="Times New Roman" pitchFamily="16" charset="0"/>
              </a:rPr>
              <a:t>Valutazione</a:t>
            </a:r>
            <a:r>
              <a:rPr lang="en-GB" altLang="it-IT" dirty="0" smtClean="0">
                <a:solidFill>
                  <a:srgbClr val="000000"/>
                </a:solidFill>
                <a:latin typeface="Times New Roman" pitchFamily="16" charset="0"/>
                <a:cs typeface="Times New Roman" pitchFamily="16" charset="0"/>
              </a:rPr>
              <a:t> di </a:t>
            </a:r>
            <a:r>
              <a:rPr lang="en-GB" altLang="it-IT" dirty="0" err="1" smtClean="0">
                <a:solidFill>
                  <a:srgbClr val="000000"/>
                </a:solidFill>
                <a:latin typeface="Times New Roman" pitchFamily="16" charset="0"/>
                <a:cs typeface="Times New Roman" pitchFamily="16" charset="0"/>
              </a:rPr>
              <a:t>presenza</a:t>
            </a:r>
            <a:r>
              <a:rPr lang="en-GB" altLang="it-IT" dirty="0" smtClean="0">
                <a:solidFill>
                  <a:srgbClr val="000000"/>
                </a:solidFill>
                <a:latin typeface="Times New Roman" pitchFamily="16" charset="0"/>
                <a:cs typeface="Times New Roman" pitchFamily="16" charset="0"/>
              </a:rPr>
              <a:t> di </a:t>
            </a:r>
            <a:r>
              <a:rPr lang="en-GB" altLang="it-IT" dirty="0" err="1" smtClean="0">
                <a:solidFill>
                  <a:srgbClr val="000000"/>
                </a:solidFill>
                <a:latin typeface="Times New Roman" pitchFamily="16" charset="0"/>
                <a:cs typeface="Times New Roman" pitchFamily="16" charset="0"/>
              </a:rPr>
              <a:t>comportamenti</a:t>
            </a:r>
            <a:r>
              <a:rPr lang="en-GB" altLang="it-IT" dirty="0" smtClean="0">
                <a:solidFill>
                  <a:srgbClr val="000000"/>
                </a:solidFill>
                <a:latin typeface="Times New Roman" pitchFamily="16" charset="0"/>
                <a:cs typeface="Times New Roman" pitchFamily="16" charset="0"/>
              </a:rPr>
              <a:t> </a:t>
            </a:r>
            <a:r>
              <a:rPr lang="en-GB" altLang="it-IT" dirty="0" err="1" smtClean="0">
                <a:solidFill>
                  <a:srgbClr val="000000"/>
                </a:solidFill>
                <a:latin typeface="Times New Roman" pitchFamily="16" charset="0"/>
                <a:cs typeface="Times New Roman" pitchFamily="16" charset="0"/>
              </a:rPr>
              <a:t>violenti</a:t>
            </a:r>
            <a:endParaRPr lang="en-GB" altLang="it-IT" dirty="0" smtClean="0">
              <a:solidFill>
                <a:srgbClr val="000000"/>
              </a:solidFill>
              <a:latin typeface="Times New Roman" pitchFamily="16" charset="0"/>
              <a:cs typeface="Times New Roman" pitchFamily="16" charset="0"/>
            </a:endParaRPr>
          </a:p>
          <a:p>
            <a:pPr defTabSz="449263" fontAlgn="base">
              <a:lnSpc>
                <a:spcPct val="90000"/>
              </a:lnSpc>
              <a:spcBef>
                <a:spcPts val="600"/>
              </a:spcBef>
              <a:spcAft>
                <a:spcPct val="0"/>
              </a:spcAft>
              <a:buClr>
                <a:srgbClr val="000000"/>
              </a:buClr>
              <a:buSzPct val="85000"/>
              <a:buFont typeface="Wingdings 2" charset="2"/>
              <a:buChar char=""/>
            </a:pPr>
            <a:r>
              <a:rPr lang="en-GB" altLang="it-IT" dirty="0" err="1" smtClean="0">
                <a:solidFill>
                  <a:srgbClr val="000000"/>
                </a:solidFill>
                <a:latin typeface="Times New Roman" pitchFamily="16" charset="0"/>
                <a:cs typeface="Times New Roman" pitchFamily="16" charset="0"/>
              </a:rPr>
              <a:t>Valutazione</a:t>
            </a:r>
            <a:r>
              <a:rPr lang="en-GB" altLang="it-IT" dirty="0" smtClean="0">
                <a:solidFill>
                  <a:srgbClr val="000000"/>
                </a:solidFill>
                <a:latin typeface="Times New Roman" pitchFamily="16" charset="0"/>
                <a:cs typeface="Times New Roman" pitchFamily="16" charset="0"/>
              </a:rPr>
              <a:t> </a:t>
            </a:r>
            <a:r>
              <a:rPr lang="en-GB" altLang="it-IT" dirty="0" err="1" smtClean="0">
                <a:solidFill>
                  <a:srgbClr val="000000"/>
                </a:solidFill>
                <a:latin typeface="Times New Roman" pitchFamily="16" charset="0"/>
                <a:cs typeface="Times New Roman" pitchFamily="16" charset="0"/>
              </a:rPr>
              <a:t>rischio</a:t>
            </a:r>
            <a:r>
              <a:rPr lang="en-GB" altLang="it-IT" dirty="0" smtClean="0">
                <a:solidFill>
                  <a:srgbClr val="000000"/>
                </a:solidFill>
                <a:latin typeface="Times New Roman" pitchFamily="16" charset="0"/>
                <a:cs typeface="Times New Roman" pitchFamily="16" charset="0"/>
              </a:rPr>
              <a:t> </a:t>
            </a:r>
            <a:r>
              <a:rPr lang="en-GB" altLang="it-IT" dirty="0" err="1" smtClean="0">
                <a:solidFill>
                  <a:srgbClr val="000000"/>
                </a:solidFill>
                <a:latin typeface="Times New Roman" pitchFamily="16" charset="0"/>
                <a:cs typeface="Times New Roman" pitchFamily="16" charset="0"/>
              </a:rPr>
              <a:t>suicidario</a:t>
            </a:r>
            <a:endParaRPr lang="en-GB" altLang="it-IT" dirty="0" smtClean="0">
              <a:solidFill>
                <a:srgbClr val="000000"/>
              </a:solidFill>
              <a:latin typeface="Times New Roman" pitchFamily="16" charset="0"/>
              <a:cs typeface="Times New Roman" pitchFamily="16" charset="0"/>
            </a:endParaRPr>
          </a:p>
          <a:p>
            <a:pPr defTabSz="449263" fontAlgn="base">
              <a:lnSpc>
                <a:spcPct val="90000"/>
              </a:lnSpc>
              <a:spcBef>
                <a:spcPts val="600"/>
              </a:spcBef>
              <a:spcAft>
                <a:spcPct val="0"/>
              </a:spcAft>
              <a:buClr>
                <a:srgbClr val="000000"/>
              </a:buClr>
              <a:buSzPct val="85000"/>
              <a:buFont typeface="Wingdings 2" charset="2"/>
              <a:buChar char=""/>
            </a:pPr>
            <a:r>
              <a:rPr lang="en-GB" altLang="it-IT" dirty="0" err="1" smtClean="0">
                <a:solidFill>
                  <a:srgbClr val="000000"/>
                </a:solidFill>
                <a:latin typeface="Times New Roman" pitchFamily="16" charset="0"/>
                <a:cs typeface="Times New Roman" pitchFamily="16" charset="0"/>
              </a:rPr>
              <a:t>Analisi</a:t>
            </a:r>
            <a:r>
              <a:rPr lang="en-GB" altLang="it-IT" dirty="0" smtClean="0">
                <a:solidFill>
                  <a:srgbClr val="000000"/>
                </a:solidFill>
                <a:latin typeface="Times New Roman" pitchFamily="16" charset="0"/>
                <a:cs typeface="Times New Roman" pitchFamily="16" charset="0"/>
              </a:rPr>
              <a:t> </a:t>
            </a:r>
            <a:r>
              <a:rPr lang="en-GB" altLang="it-IT" dirty="0" err="1" smtClean="0">
                <a:solidFill>
                  <a:srgbClr val="000000"/>
                </a:solidFill>
                <a:latin typeface="Times New Roman" pitchFamily="16" charset="0"/>
                <a:cs typeface="Times New Roman" pitchFamily="16" charset="0"/>
              </a:rPr>
              <a:t>della</a:t>
            </a:r>
            <a:r>
              <a:rPr lang="en-GB" altLang="it-IT" dirty="0" smtClean="0">
                <a:solidFill>
                  <a:srgbClr val="000000"/>
                </a:solidFill>
                <a:latin typeface="Times New Roman" pitchFamily="16" charset="0"/>
                <a:cs typeface="Times New Roman" pitchFamily="16" charset="0"/>
              </a:rPr>
              <a:t> </a:t>
            </a:r>
            <a:r>
              <a:rPr lang="en-GB" altLang="it-IT" dirty="0" err="1" smtClean="0">
                <a:solidFill>
                  <a:srgbClr val="000000"/>
                </a:solidFill>
                <a:latin typeface="Times New Roman" pitchFamily="16" charset="0"/>
                <a:cs typeface="Times New Roman" pitchFamily="16" charset="0"/>
              </a:rPr>
              <a:t>situazione</a:t>
            </a:r>
            <a:r>
              <a:rPr lang="en-GB" altLang="it-IT" dirty="0" smtClean="0">
                <a:solidFill>
                  <a:srgbClr val="000000"/>
                </a:solidFill>
                <a:latin typeface="Times New Roman" pitchFamily="16" charset="0"/>
                <a:cs typeface="Times New Roman" pitchFamily="16" charset="0"/>
              </a:rPr>
              <a:t> socio-</a:t>
            </a:r>
            <a:r>
              <a:rPr lang="en-GB" altLang="it-IT" dirty="0" err="1" smtClean="0">
                <a:solidFill>
                  <a:srgbClr val="000000"/>
                </a:solidFill>
                <a:latin typeface="Times New Roman" pitchFamily="16" charset="0"/>
                <a:cs typeface="Times New Roman" pitchFamily="16" charset="0"/>
              </a:rPr>
              <a:t>lavorativa</a:t>
            </a:r>
            <a:endParaRPr lang="en-GB" altLang="it-IT" dirty="0" smtClean="0">
              <a:solidFill>
                <a:srgbClr val="000000"/>
              </a:solidFill>
              <a:latin typeface="Times New Roman" pitchFamily="16" charset="0"/>
              <a:cs typeface="Times New Roman" pitchFamily="16" charset="0"/>
            </a:endParaRPr>
          </a:p>
          <a:p>
            <a:pPr defTabSz="449263" fontAlgn="base">
              <a:lnSpc>
                <a:spcPct val="90000"/>
              </a:lnSpc>
              <a:spcBef>
                <a:spcPts val="600"/>
              </a:spcBef>
              <a:spcAft>
                <a:spcPct val="0"/>
              </a:spcAft>
              <a:buClr>
                <a:srgbClr val="000000"/>
              </a:buClr>
              <a:buSzPct val="85000"/>
              <a:buFont typeface="Wingdings 2" charset="2"/>
              <a:buChar char=""/>
            </a:pPr>
            <a:r>
              <a:rPr lang="en-GB" altLang="it-IT" dirty="0" err="1" smtClean="0">
                <a:solidFill>
                  <a:srgbClr val="000000"/>
                </a:solidFill>
                <a:latin typeface="Times New Roman" pitchFamily="16" charset="0"/>
                <a:cs typeface="Times New Roman" pitchFamily="16" charset="0"/>
              </a:rPr>
              <a:t>Analisi</a:t>
            </a:r>
            <a:r>
              <a:rPr lang="en-GB" altLang="it-IT" dirty="0" smtClean="0">
                <a:solidFill>
                  <a:srgbClr val="000000"/>
                </a:solidFill>
                <a:latin typeface="Times New Roman" pitchFamily="16" charset="0"/>
                <a:cs typeface="Times New Roman" pitchFamily="16" charset="0"/>
              </a:rPr>
              <a:t> </a:t>
            </a:r>
            <a:r>
              <a:rPr lang="en-GB" altLang="it-IT" dirty="0" err="1" smtClean="0">
                <a:solidFill>
                  <a:srgbClr val="000000"/>
                </a:solidFill>
                <a:latin typeface="Times New Roman" pitchFamily="16" charset="0"/>
                <a:cs typeface="Times New Roman" pitchFamily="16" charset="0"/>
              </a:rPr>
              <a:t>della</a:t>
            </a:r>
            <a:r>
              <a:rPr lang="en-GB" altLang="it-IT" dirty="0" smtClean="0">
                <a:solidFill>
                  <a:srgbClr val="000000"/>
                </a:solidFill>
                <a:latin typeface="Times New Roman" pitchFamily="16" charset="0"/>
                <a:cs typeface="Times New Roman" pitchFamily="16" charset="0"/>
              </a:rPr>
              <a:t> </a:t>
            </a:r>
            <a:r>
              <a:rPr lang="en-GB" altLang="it-IT" dirty="0" err="1" smtClean="0">
                <a:solidFill>
                  <a:srgbClr val="000000"/>
                </a:solidFill>
                <a:latin typeface="Times New Roman" pitchFamily="16" charset="0"/>
                <a:cs typeface="Times New Roman" pitchFamily="16" charset="0"/>
              </a:rPr>
              <a:t>situazione</a:t>
            </a:r>
            <a:r>
              <a:rPr lang="en-GB" altLang="it-IT" dirty="0" smtClean="0">
                <a:solidFill>
                  <a:srgbClr val="000000"/>
                </a:solidFill>
                <a:latin typeface="Times New Roman" pitchFamily="16" charset="0"/>
                <a:cs typeface="Times New Roman" pitchFamily="16" charset="0"/>
              </a:rPr>
              <a:t> </a:t>
            </a:r>
            <a:r>
              <a:rPr lang="en-GB" altLang="it-IT" dirty="0" err="1" smtClean="0">
                <a:solidFill>
                  <a:srgbClr val="000000"/>
                </a:solidFill>
                <a:latin typeface="Times New Roman" pitchFamily="16" charset="0"/>
                <a:cs typeface="Times New Roman" pitchFamily="16" charset="0"/>
              </a:rPr>
              <a:t>economica</a:t>
            </a:r>
            <a:r>
              <a:rPr lang="en-GB" altLang="it-IT" dirty="0" smtClean="0">
                <a:solidFill>
                  <a:srgbClr val="000000"/>
                </a:solidFill>
                <a:latin typeface="Times New Roman" pitchFamily="16" charset="0"/>
                <a:cs typeface="Times New Roman" pitchFamily="16" charset="0"/>
              </a:rPr>
              <a:t> con </a:t>
            </a:r>
            <a:r>
              <a:rPr lang="en-GB" altLang="it-IT" dirty="0" err="1" smtClean="0">
                <a:solidFill>
                  <a:srgbClr val="000000"/>
                </a:solidFill>
                <a:latin typeface="Times New Roman" pitchFamily="16" charset="0"/>
                <a:cs typeface="Times New Roman" pitchFamily="16" charset="0"/>
              </a:rPr>
              <a:t>attenzione</a:t>
            </a:r>
            <a:r>
              <a:rPr lang="en-GB" altLang="it-IT" dirty="0" smtClean="0">
                <a:solidFill>
                  <a:srgbClr val="000000"/>
                </a:solidFill>
                <a:latin typeface="Times New Roman" pitchFamily="16" charset="0"/>
                <a:cs typeface="Times New Roman" pitchFamily="16" charset="0"/>
              </a:rPr>
              <a:t> al </a:t>
            </a:r>
            <a:r>
              <a:rPr lang="en-GB" altLang="it-IT" dirty="0" err="1" smtClean="0">
                <a:solidFill>
                  <a:srgbClr val="000000"/>
                </a:solidFill>
                <a:latin typeface="Times New Roman" pitchFamily="16" charset="0"/>
                <a:cs typeface="Times New Roman" pitchFamily="16" charset="0"/>
              </a:rPr>
              <a:t>quadro</a:t>
            </a:r>
            <a:r>
              <a:rPr lang="en-GB" altLang="it-IT" dirty="0" smtClean="0">
                <a:solidFill>
                  <a:srgbClr val="000000"/>
                </a:solidFill>
                <a:latin typeface="Times New Roman" pitchFamily="16" charset="0"/>
                <a:cs typeface="Times New Roman" pitchFamily="16" charset="0"/>
              </a:rPr>
              <a:t> </a:t>
            </a:r>
            <a:r>
              <a:rPr lang="en-GB" altLang="it-IT" dirty="0" err="1" smtClean="0">
                <a:solidFill>
                  <a:srgbClr val="000000"/>
                </a:solidFill>
                <a:latin typeface="Times New Roman" pitchFamily="16" charset="0"/>
                <a:cs typeface="Times New Roman" pitchFamily="16" charset="0"/>
              </a:rPr>
              <a:t>debitorio</a:t>
            </a:r>
            <a:endParaRPr lang="en-GB" altLang="it-IT" dirty="0" smtClean="0">
              <a:solidFill>
                <a:srgbClr val="000000"/>
              </a:solidFill>
              <a:latin typeface="Times New Roman" pitchFamily="16" charset="0"/>
              <a:cs typeface="Times New Roman" pitchFamily="16" charset="0"/>
            </a:endParaRPr>
          </a:p>
          <a:p>
            <a:pPr defTabSz="449263" fontAlgn="base">
              <a:lnSpc>
                <a:spcPct val="90000"/>
              </a:lnSpc>
              <a:spcBef>
                <a:spcPts val="600"/>
              </a:spcBef>
              <a:spcAft>
                <a:spcPct val="0"/>
              </a:spcAft>
              <a:buClr>
                <a:srgbClr val="000000"/>
              </a:buClr>
              <a:buSzPct val="85000"/>
              <a:buFont typeface="Wingdings 2" charset="2"/>
              <a:buChar char=""/>
            </a:pPr>
            <a:r>
              <a:rPr lang="en-GB" altLang="it-IT" dirty="0" err="1" smtClean="0">
                <a:solidFill>
                  <a:srgbClr val="000000"/>
                </a:solidFill>
                <a:latin typeface="Times New Roman" pitchFamily="16" charset="0"/>
                <a:cs typeface="Times New Roman" pitchFamily="16" charset="0"/>
              </a:rPr>
              <a:t>Analisi</a:t>
            </a:r>
            <a:r>
              <a:rPr lang="en-GB" altLang="it-IT" dirty="0" smtClean="0">
                <a:solidFill>
                  <a:srgbClr val="000000"/>
                </a:solidFill>
                <a:latin typeface="Times New Roman" pitchFamily="16" charset="0"/>
                <a:cs typeface="Times New Roman" pitchFamily="16" charset="0"/>
              </a:rPr>
              <a:t> </a:t>
            </a:r>
            <a:r>
              <a:rPr lang="en-GB" altLang="it-IT" dirty="0" err="1" smtClean="0">
                <a:solidFill>
                  <a:srgbClr val="000000"/>
                </a:solidFill>
                <a:latin typeface="Times New Roman" pitchFamily="16" charset="0"/>
                <a:cs typeface="Times New Roman" pitchFamily="16" charset="0"/>
              </a:rPr>
              <a:t>della</a:t>
            </a:r>
            <a:r>
              <a:rPr lang="en-GB" altLang="it-IT" dirty="0" smtClean="0">
                <a:solidFill>
                  <a:srgbClr val="000000"/>
                </a:solidFill>
                <a:latin typeface="Times New Roman" pitchFamily="16" charset="0"/>
                <a:cs typeface="Times New Roman" pitchFamily="16" charset="0"/>
              </a:rPr>
              <a:t> </a:t>
            </a:r>
            <a:r>
              <a:rPr lang="en-GB" altLang="it-IT" dirty="0" err="1" smtClean="0">
                <a:solidFill>
                  <a:srgbClr val="000000"/>
                </a:solidFill>
                <a:latin typeface="Times New Roman" pitchFamily="16" charset="0"/>
                <a:cs typeface="Times New Roman" pitchFamily="16" charset="0"/>
              </a:rPr>
              <a:t>situazione</a:t>
            </a:r>
            <a:r>
              <a:rPr lang="en-GB" altLang="it-IT" dirty="0" smtClean="0">
                <a:solidFill>
                  <a:srgbClr val="000000"/>
                </a:solidFill>
                <a:latin typeface="Times New Roman" pitchFamily="16" charset="0"/>
                <a:cs typeface="Times New Roman" pitchFamily="16" charset="0"/>
              </a:rPr>
              <a:t> </a:t>
            </a:r>
            <a:r>
              <a:rPr lang="en-GB" altLang="it-IT" dirty="0" err="1" smtClean="0">
                <a:solidFill>
                  <a:srgbClr val="000000"/>
                </a:solidFill>
                <a:latin typeface="Times New Roman" pitchFamily="16" charset="0"/>
                <a:cs typeface="Times New Roman" pitchFamily="16" charset="0"/>
              </a:rPr>
              <a:t>legale</a:t>
            </a:r>
            <a:endParaRPr lang="en-GB" altLang="it-IT" dirty="0" smtClean="0">
              <a:solidFill>
                <a:srgbClr val="000000"/>
              </a:solidFill>
              <a:latin typeface="Times New Roman" pitchFamily="16" charset="0"/>
              <a:cs typeface="Times New Roman" pitchFamily="16" charset="0"/>
            </a:endParaRPr>
          </a:p>
          <a:p>
            <a:pPr defTabSz="449263" fontAlgn="base">
              <a:lnSpc>
                <a:spcPct val="75000"/>
              </a:lnSpc>
              <a:spcBef>
                <a:spcPts val="600"/>
              </a:spcBef>
              <a:spcAft>
                <a:spcPct val="0"/>
              </a:spcAft>
              <a:buSzPct val="85000"/>
            </a:pPr>
            <a:endParaRPr lang="en-GB" altLang="it-IT" dirty="0" smtClean="0">
              <a:solidFill>
                <a:srgbClr val="000000"/>
              </a:solidFill>
              <a:latin typeface="Times New Roman" pitchFamily="16" charset="0"/>
              <a:cs typeface="Times New Roman" pitchFamily="16" charset="0"/>
            </a:endParaRPr>
          </a:p>
        </p:txBody>
      </p:sp>
    </p:spTree>
    <p:extLst>
      <p:ext uri="{BB962C8B-B14F-4D97-AF65-F5344CB8AC3E}">
        <p14:creationId xmlns:p14="http://schemas.microsoft.com/office/powerpoint/2010/main" val="240878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additive="repl">
                                        <p:cTn id="6" dur="1" fill="hold">
                                          <p:stCondLst>
                                            <p:cond delay="0"/>
                                          </p:stCondLst>
                                        </p:cTn>
                                        <p:tgtEl>
                                          <p:spTgt spid="20482">
                                            <p:txEl>
                                              <p:pRg st="3" end="3"/>
                                            </p:txEl>
                                          </p:spTgt>
                                        </p:tgtEl>
                                        <p:attrNameLst>
                                          <p:attrName>style.visibility</p:attrName>
                                        </p:attrNameLst>
                                      </p:cBhvr>
                                      <p:to>
                                        <p:strVal val="visible"/>
                                      </p:to>
                                    </p:set>
                                    <p:animEffect transition="in" filter="randombar(horizontal)">
                                      <p:cBhvr additive="repl">
                                        <p:cTn id="7" dur="500"/>
                                        <p:tgtEl>
                                          <p:spTgt spid="20482">
                                            <p:txEl>
                                              <p:pRg st="3" end="3"/>
                                            </p:txEl>
                                          </p:spTgt>
                                        </p:tgtEl>
                                      </p:cBhvr>
                                    </p:animEffect>
                                  </p:childTnLst>
                                </p:cTn>
                              </p:par>
                              <p:par>
                                <p:cTn id="8" presetID="14" presetClass="entr" presetSubtype="10" fill="hold" nodeType="withEffect">
                                  <p:stCondLst>
                                    <p:cond delay="0"/>
                                  </p:stCondLst>
                                  <p:childTnLst>
                                    <p:set>
                                      <p:cBhvr additive="repl">
                                        <p:cTn id="9" dur="1" fill="hold">
                                          <p:stCondLst>
                                            <p:cond delay="0"/>
                                          </p:stCondLst>
                                        </p:cTn>
                                        <p:tgtEl>
                                          <p:spTgt spid="20482">
                                            <p:txEl>
                                              <p:pRg st="4" end="4"/>
                                            </p:txEl>
                                          </p:spTgt>
                                        </p:tgtEl>
                                        <p:attrNameLst>
                                          <p:attrName>style.visibility</p:attrName>
                                        </p:attrNameLst>
                                      </p:cBhvr>
                                      <p:to>
                                        <p:strVal val="visible"/>
                                      </p:to>
                                    </p:set>
                                    <p:animEffect transition="in" filter="randombar(horizontal)">
                                      <p:cBhvr additive="repl">
                                        <p:cTn id="10" dur="500"/>
                                        <p:tgtEl>
                                          <p:spTgt spid="20482">
                                            <p:txEl>
                                              <p:pRg st="4" end="4"/>
                                            </p:txEl>
                                          </p:spTgt>
                                        </p:tgtEl>
                                      </p:cBhvr>
                                    </p:animEffect>
                                  </p:childTnLst>
                                </p:cTn>
                              </p:par>
                              <p:par>
                                <p:cTn id="11" presetID="14" presetClass="entr" presetSubtype="10" fill="hold" nodeType="withEffect">
                                  <p:stCondLst>
                                    <p:cond delay="0"/>
                                  </p:stCondLst>
                                  <p:childTnLst>
                                    <p:set>
                                      <p:cBhvr additive="repl">
                                        <p:cTn id="12" dur="1" fill="hold">
                                          <p:stCondLst>
                                            <p:cond delay="0"/>
                                          </p:stCondLst>
                                        </p:cTn>
                                        <p:tgtEl>
                                          <p:spTgt spid="20482">
                                            <p:txEl>
                                              <p:pRg st="5" end="5"/>
                                            </p:txEl>
                                          </p:spTgt>
                                        </p:tgtEl>
                                        <p:attrNameLst>
                                          <p:attrName>style.visibility</p:attrName>
                                        </p:attrNameLst>
                                      </p:cBhvr>
                                      <p:to>
                                        <p:strVal val="visible"/>
                                      </p:to>
                                    </p:set>
                                    <p:animEffect transition="in" filter="randombar(horizontal)">
                                      <p:cBhvr additive="repl">
                                        <p:cTn id="13" dur="500"/>
                                        <p:tgtEl>
                                          <p:spTgt spid="20482">
                                            <p:txEl>
                                              <p:pRg st="5" end="5"/>
                                            </p:txEl>
                                          </p:spTgt>
                                        </p:tgtEl>
                                      </p:cBhvr>
                                    </p:animEffect>
                                  </p:childTnLst>
                                </p:cTn>
                              </p:par>
                              <p:par>
                                <p:cTn id="14" presetID="14" presetClass="entr" presetSubtype="10" fill="hold" nodeType="withEffect">
                                  <p:stCondLst>
                                    <p:cond delay="0"/>
                                  </p:stCondLst>
                                  <p:childTnLst>
                                    <p:set>
                                      <p:cBhvr additive="repl">
                                        <p:cTn id="15" dur="1" fill="hold">
                                          <p:stCondLst>
                                            <p:cond delay="0"/>
                                          </p:stCondLst>
                                        </p:cTn>
                                        <p:tgtEl>
                                          <p:spTgt spid="20482">
                                            <p:txEl>
                                              <p:pRg st="6" end="6"/>
                                            </p:txEl>
                                          </p:spTgt>
                                        </p:tgtEl>
                                        <p:attrNameLst>
                                          <p:attrName>style.visibility</p:attrName>
                                        </p:attrNameLst>
                                      </p:cBhvr>
                                      <p:to>
                                        <p:strVal val="visible"/>
                                      </p:to>
                                    </p:set>
                                    <p:animEffect transition="in" filter="randombar(horizontal)">
                                      <p:cBhvr additive="repl">
                                        <p:cTn id="16" dur="500"/>
                                        <p:tgtEl>
                                          <p:spTgt spid="20482">
                                            <p:txEl>
                                              <p:pRg st="6" end="6"/>
                                            </p:txEl>
                                          </p:spTgt>
                                        </p:tgtEl>
                                      </p:cBhvr>
                                    </p:animEffect>
                                  </p:childTnLst>
                                </p:cTn>
                              </p:par>
                              <p:par>
                                <p:cTn id="17" presetID="14" presetClass="entr" presetSubtype="10" fill="hold" nodeType="withEffect">
                                  <p:stCondLst>
                                    <p:cond delay="0"/>
                                  </p:stCondLst>
                                  <p:childTnLst>
                                    <p:set>
                                      <p:cBhvr additive="repl">
                                        <p:cTn id="18" dur="1" fill="hold">
                                          <p:stCondLst>
                                            <p:cond delay="0"/>
                                          </p:stCondLst>
                                        </p:cTn>
                                        <p:tgtEl>
                                          <p:spTgt spid="20482">
                                            <p:txEl>
                                              <p:pRg st="7" end="7"/>
                                            </p:txEl>
                                          </p:spTgt>
                                        </p:tgtEl>
                                        <p:attrNameLst>
                                          <p:attrName>style.visibility</p:attrName>
                                        </p:attrNameLst>
                                      </p:cBhvr>
                                      <p:to>
                                        <p:strVal val="visible"/>
                                      </p:to>
                                    </p:set>
                                    <p:animEffect transition="in" filter="randombar(horizontal)">
                                      <p:cBhvr additive="repl">
                                        <p:cTn id="19" dur="500"/>
                                        <p:tgtEl>
                                          <p:spTgt spid="20482">
                                            <p:txEl>
                                              <p:pRg st="7" end="7"/>
                                            </p:txEl>
                                          </p:spTgt>
                                        </p:tgtEl>
                                      </p:cBhvr>
                                    </p:animEffect>
                                  </p:childTnLst>
                                </p:cTn>
                              </p:par>
                              <p:par>
                                <p:cTn id="20" presetID="14" presetClass="entr" presetSubtype="10" fill="hold" nodeType="withEffect">
                                  <p:stCondLst>
                                    <p:cond delay="0"/>
                                  </p:stCondLst>
                                  <p:childTnLst>
                                    <p:set>
                                      <p:cBhvr additive="repl">
                                        <p:cTn id="21" dur="1" fill="hold">
                                          <p:stCondLst>
                                            <p:cond delay="0"/>
                                          </p:stCondLst>
                                        </p:cTn>
                                        <p:tgtEl>
                                          <p:spTgt spid="20482">
                                            <p:txEl>
                                              <p:pRg st="8" end="8"/>
                                            </p:txEl>
                                          </p:spTgt>
                                        </p:tgtEl>
                                        <p:attrNameLst>
                                          <p:attrName>style.visibility</p:attrName>
                                        </p:attrNameLst>
                                      </p:cBhvr>
                                      <p:to>
                                        <p:strVal val="visible"/>
                                      </p:to>
                                    </p:set>
                                    <p:animEffect transition="in" filter="randombar(horizontal)">
                                      <p:cBhvr additive="repl">
                                        <p:cTn id="22" dur="500"/>
                                        <p:tgtEl>
                                          <p:spTgt spid="20482">
                                            <p:txEl>
                                              <p:pRg st="8" end="8"/>
                                            </p:txEl>
                                          </p:spTgt>
                                        </p:tgtEl>
                                      </p:cBhvr>
                                    </p:animEffect>
                                  </p:childTnLst>
                                </p:cTn>
                              </p:par>
                              <p:par>
                                <p:cTn id="23" presetID="14" presetClass="entr" presetSubtype="10" fill="hold" nodeType="withEffect">
                                  <p:stCondLst>
                                    <p:cond delay="0"/>
                                  </p:stCondLst>
                                  <p:childTnLst>
                                    <p:set>
                                      <p:cBhvr additive="repl">
                                        <p:cTn id="24" dur="1" fill="hold">
                                          <p:stCondLst>
                                            <p:cond delay="0"/>
                                          </p:stCondLst>
                                        </p:cTn>
                                        <p:tgtEl>
                                          <p:spTgt spid="20482">
                                            <p:txEl>
                                              <p:pRg st="9" end="9"/>
                                            </p:txEl>
                                          </p:spTgt>
                                        </p:tgtEl>
                                        <p:attrNameLst>
                                          <p:attrName>style.visibility</p:attrName>
                                        </p:attrNameLst>
                                      </p:cBhvr>
                                      <p:to>
                                        <p:strVal val="visible"/>
                                      </p:to>
                                    </p:set>
                                    <p:animEffect transition="in" filter="randombar(horizontal)">
                                      <p:cBhvr additive="repl">
                                        <p:cTn id="25" dur="500"/>
                                        <p:tgtEl>
                                          <p:spTgt spid="20482">
                                            <p:txEl>
                                              <p:pRg st="9" end="9"/>
                                            </p:txEl>
                                          </p:spTgt>
                                        </p:tgtEl>
                                      </p:cBhvr>
                                    </p:animEffect>
                                  </p:childTnLst>
                                </p:cTn>
                              </p:par>
                              <p:par>
                                <p:cTn id="26" presetID="14" presetClass="entr" presetSubtype="10" fill="hold" nodeType="withEffect">
                                  <p:stCondLst>
                                    <p:cond delay="0"/>
                                  </p:stCondLst>
                                  <p:childTnLst>
                                    <p:set>
                                      <p:cBhvr additive="repl">
                                        <p:cTn id="27" dur="1" fill="hold">
                                          <p:stCondLst>
                                            <p:cond delay="0"/>
                                          </p:stCondLst>
                                        </p:cTn>
                                        <p:tgtEl>
                                          <p:spTgt spid="20482">
                                            <p:txEl>
                                              <p:pRg st="10" end="10"/>
                                            </p:txEl>
                                          </p:spTgt>
                                        </p:tgtEl>
                                        <p:attrNameLst>
                                          <p:attrName>style.visibility</p:attrName>
                                        </p:attrNameLst>
                                      </p:cBhvr>
                                      <p:to>
                                        <p:strVal val="visible"/>
                                      </p:to>
                                    </p:set>
                                    <p:animEffect transition="in" filter="randombar(horizontal)">
                                      <p:cBhvr additive="repl">
                                        <p:cTn id="28" dur="500"/>
                                        <p:tgtEl>
                                          <p:spTgt spid="20482">
                                            <p:txEl>
                                              <p:pRg st="10" end="10"/>
                                            </p:txEl>
                                          </p:spTgt>
                                        </p:tgtEl>
                                      </p:cBhvr>
                                    </p:animEffect>
                                  </p:childTnLst>
                                </p:cTn>
                              </p:par>
                              <p:par>
                                <p:cTn id="29" presetID="14" presetClass="entr" presetSubtype="10" fill="hold" nodeType="withEffect">
                                  <p:stCondLst>
                                    <p:cond delay="0"/>
                                  </p:stCondLst>
                                  <p:childTnLst>
                                    <p:set>
                                      <p:cBhvr additive="repl">
                                        <p:cTn id="30" dur="1" fill="hold">
                                          <p:stCondLst>
                                            <p:cond delay="0"/>
                                          </p:stCondLst>
                                        </p:cTn>
                                        <p:tgtEl>
                                          <p:spTgt spid="20482">
                                            <p:txEl>
                                              <p:pRg st="11" end="11"/>
                                            </p:txEl>
                                          </p:spTgt>
                                        </p:tgtEl>
                                        <p:attrNameLst>
                                          <p:attrName>style.visibility</p:attrName>
                                        </p:attrNameLst>
                                      </p:cBhvr>
                                      <p:to>
                                        <p:strVal val="visible"/>
                                      </p:to>
                                    </p:set>
                                    <p:animEffect transition="in" filter="randombar(horizontal)">
                                      <p:cBhvr additive="repl">
                                        <p:cTn id="31" dur="500"/>
                                        <p:tgtEl>
                                          <p:spTgt spid="2048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611188" y="188913"/>
            <a:ext cx="7821612"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ct val="0"/>
              </a:spcBef>
              <a:spcAft>
                <a:spcPct val="0"/>
              </a:spcAft>
              <a:buSzPct val="100000"/>
            </a:pPr>
            <a:r>
              <a:rPr lang="en-GB" altLang="it-IT" sz="3200" b="1" smtClean="0">
                <a:solidFill>
                  <a:srgbClr val="C0504D"/>
                </a:solidFill>
              </a:rPr>
              <a:t>PDTA nei SerD</a:t>
            </a:r>
          </a:p>
        </p:txBody>
      </p:sp>
      <p:sp>
        <p:nvSpPr>
          <p:cNvPr id="21506" name="Text Box 2"/>
          <p:cNvSpPr txBox="1">
            <a:spLocks noChangeArrowheads="1"/>
          </p:cNvSpPr>
          <p:nvPr/>
        </p:nvSpPr>
        <p:spPr bwMode="auto">
          <a:xfrm>
            <a:off x="441325" y="1752600"/>
            <a:ext cx="8186738" cy="450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3050" indent="-268288">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FFFFFF"/>
                </a:solidFill>
                <a:latin typeface="Arial" charset="0"/>
                <a:ea typeface="ＭＳ Ｐゴシック" charset="-128"/>
              </a:defRPr>
            </a:lvl9pPr>
          </a:lstStyle>
          <a:p>
            <a:pPr algn="ctr" defTabSz="449263" fontAlgn="base">
              <a:spcBef>
                <a:spcPts val="700"/>
              </a:spcBef>
              <a:spcAft>
                <a:spcPct val="0"/>
              </a:spcAft>
              <a:buSzPct val="85000"/>
            </a:pPr>
            <a:r>
              <a:rPr lang="en-GB" altLang="it-IT" sz="2800" b="1" i="1" u="sng" dirty="0" err="1" smtClean="0">
                <a:solidFill>
                  <a:srgbClr val="000090"/>
                </a:solidFill>
              </a:rPr>
              <a:t>Progetto</a:t>
            </a:r>
            <a:r>
              <a:rPr lang="en-GB" altLang="it-IT" sz="2800" b="1" i="1" u="sng" dirty="0" smtClean="0">
                <a:solidFill>
                  <a:srgbClr val="000090"/>
                </a:solidFill>
              </a:rPr>
              <a:t> </a:t>
            </a:r>
            <a:r>
              <a:rPr lang="en-GB" altLang="it-IT" sz="2800" b="1" i="1" u="sng" dirty="0" err="1" smtClean="0">
                <a:solidFill>
                  <a:srgbClr val="000090"/>
                </a:solidFill>
              </a:rPr>
              <a:t>terapeutico</a:t>
            </a:r>
            <a:endParaRPr lang="en-GB" altLang="it-IT" sz="2800" b="1" i="1" u="sng" dirty="0" smtClean="0">
              <a:solidFill>
                <a:srgbClr val="000090"/>
              </a:solidFill>
            </a:endParaRPr>
          </a:p>
          <a:p>
            <a:pPr algn="ctr" defTabSz="449263" fontAlgn="base">
              <a:spcBef>
                <a:spcPts val="600"/>
              </a:spcBef>
              <a:spcAft>
                <a:spcPct val="0"/>
              </a:spcAft>
              <a:buSzPct val="85000"/>
            </a:pPr>
            <a:endParaRPr lang="en-GB" altLang="it-IT" dirty="0" smtClean="0">
              <a:solidFill>
                <a:srgbClr val="000000"/>
              </a:solidFill>
            </a:endParaRPr>
          </a:p>
          <a:p>
            <a:pPr defTabSz="449263" fontAlgn="base">
              <a:spcBef>
                <a:spcPts val="600"/>
              </a:spcBef>
              <a:spcAft>
                <a:spcPct val="0"/>
              </a:spcAft>
              <a:buClr>
                <a:srgbClr val="000000"/>
              </a:buClr>
              <a:buSzPct val="85000"/>
              <a:buFont typeface="Wingdings 2" charset="2"/>
              <a:buChar char=""/>
            </a:pPr>
            <a:r>
              <a:rPr lang="en-GB" altLang="it-IT" dirty="0" err="1" smtClean="0">
                <a:solidFill>
                  <a:srgbClr val="000000"/>
                </a:solidFill>
              </a:rPr>
              <a:t>Personalizzato</a:t>
            </a:r>
            <a:r>
              <a:rPr lang="en-GB" altLang="it-IT" dirty="0" smtClean="0">
                <a:solidFill>
                  <a:srgbClr val="000000"/>
                </a:solidFill>
              </a:rPr>
              <a:t> </a:t>
            </a:r>
          </a:p>
          <a:p>
            <a:pPr defTabSz="449263" fontAlgn="base">
              <a:spcBef>
                <a:spcPts val="600"/>
              </a:spcBef>
              <a:spcAft>
                <a:spcPct val="0"/>
              </a:spcAft>
              <a:buClr>
                <a:srgbClr val="000000"/>
              </a:buClr>
              <a:buSzPct val="85000"/>
              <a:buFont typeface="Wingdings 2" charset="2"/>
              <a:buChar char=""/>
            </a:pPr>
            <a:r>
              <a:rPr lang="en-GB" altLang="it-IT" dirty="0" err="1" smtClean="0">
                <a:solidFill>
                  <a:srgbClr val="000000"/>
                </a:solidFill>
              </a:rPr>
              <a:t>Multidisciplinare</a:t>
            </a:r>
            <a:endParaRPr lang="en-GB" altLang="it-IT" dirty="0" smtClean="0">
              <a:solidFill>
                <a:srgbClr val="000000"/>
              </a:solidFill>
            </a:endParaRPr>
          </a:p>
          <a:p>
            <a:pPr defTabSz="449263" fontAlgn="base">
              <a:spcBef>
                <a:spcPts val="600"/>
              </a:spcBef>
              <a:spcAft>
                <a:spcPct val="0"/>
              </a:spcAft>
              <a:buClr>
                <a:srgbClr val="000000"/>
              </a:buClr>
              <a:buSzPct val="85000"/>
              <a:buFont typeface="Wingdings 2" charset="2"/>
              <a:buChar char=""/>
            </a:pPr>
            <a:r>
              <a:rPr lang="en-GB" altLang="it-IT" dirty="0" err="1" smtClean="0">
                <a:solidFill>
                  <a:srgbClr val="000000"/>
                </a:solidFill>
              </a:rPr>
              <a:t>Integrazione</a:t>
            </a:r>
            <a:r>
              <a:rPr lang="en-GB" altLang="it-IT" dirty="0" smtClean="0">
                <a:solidFill>
                  <a:srgbClr val="000000"/>
                </a:solidFill>
              </a:rPr>
              <a:t> di setting e di </a:t>
            </a:r>
            <a:r>
              <a:rPr lang="en-GB" altLang="it-IT" dirty="0" err="1" smtClean="0">
                <a:solidFill>
                  <a:srgbClr val="000000"/>
                </a:solidFill>
              </a:rPr>
              <a:t>professionalità</a:t>
            </a:r>
            <a:endParaRPr lang="en-GB" altLang="it-IT" dirty="0" smtClean="0">
              <a:solidFill>
                <a:srgbClr val="000000"/>
              </a:solidFill>
            </a:endParaRPr>
          </a:p>
          <a:p>
            <a:pPr defTabSz="449263" fontAlgn="base">
              <a:spcBef>
                <a:spcPts val="600"/>
              </a:spcBef>
              <a:spcAft>
                <a:spcPct val="0"/>
              </a:spcAft>
              <a:buClr>
                <a:srgbClr val="000000"/>
              </a:buClr>
              <a:buSzPct val="85000"/>
              <a:buFont typeface="Wingdings 2" charset="2"/>
              <a:buChar char=""/>
            </a:pPr>
            <a:r>
              <a:rPr lang="en-GB" altLang="it-IT" dirty="0" err="1" smtClean="0">
                <a:solidFill>
                  <a:srgbClr val="000000"/>
                </a:solidFill>
              </a:rPr>
              <a:t>Integrazione</a:t>
            </a:r>
            <a:r>
              <a:rPr lang="en-GB" altLang="it-IT" dirty="0" smtClean="0">
                <a:solidFill>
                  <a:srgbClr val="000000"/>
                </a:solidFill>
              </a:rPr>
              <a:t> con </a:t>
            </a:r>
            <a:r>
              <a:rPr lang="en-GB" altLang="it-IT" dirty="0" err="1" smtClean="0">
                <a:solidFill>
                  <a:srgbClr val="000000"/>
                </a:solidFill>
              </a:rPr>
              <a:t>il</a:t>
            </a:r>
            <a:r>
              <a:rPr lang="en-GB" altLang="it-IT" dirty="0" smtClean="0">
                <a:solidFill>
                  <a:srgbClr val="000000"/>
                </a:solidFill>
              </a:rPr>
              <a:t> </a:t>
            </a:r>
            <a:r>
              <a:rPr lang="en-GB" altLang="it-IT" dirty="0" err="1" smtClean="0">
                <a:solidFill>
                  <a:srgbClr val="000000"/>
                </a:solidFill>
              </a:rPr>
              <a:t>territorio</a:t>
            </a:r>
            <a:r>
              <a:rPr lang="en-GB" altLang="it-IT" dirty="0" smtClean="0">
                <a:solidFill>
                  <a:srgbClr val="000000"/>
                </a:solidFill>
              </a:rPr>
              <a:t> e con </a:t>
            </a:r>
            <a:r>
              <a:rPr lang="en-GB" altLang="it-IT" dirty="0" err="1" smtClean="0">
                <a:solidFill>
                  <a:srgbClr val="000000"/>
                </a:solidFill>
              </a:rPr>
              <a:t>gli</a:t>
            </a:r>
            <a:r>
              <a:rPr lang="en-GB" altLang="it-IT" dirty="0" smtClean="0">
                <a:solidFill>
                  <a:srgbClr val="000000"/>
                </a:solidFill>
              </a:rPr>
              <a:t> </a:t>
            </a:r>
            <a:r>
              <a:rPr lang="en-GB" altLang="it-IT" dirty="0" err="1" smtClean="0">
                <a:solidFill>
                  <a:srgbClr val="000000"/>
                </a:solidFill>
              </a:rPr>
              <a:t>altri</a:t>
            </a:r>
            <a:r>
              <a:rPr lang="en-GB" altLang="it-IT" dirty="0" smtClean="0">
                <a:solidFill>
                  <a:srgbClr val="000000"/>
                </a:solidFill>
              </a:rPr>
              <a:t> </a:t>
            </a:r>
            <a:r>
              <a:rPr lang="en-GB" altLang="it-IT" dirty="0" err="1" smtClean="0">
                <a:solidFill>
                  <a:srgbClr val="000000"/>
                </a:solidFill>
              </a:rPr>
              <a:t>Servizi</a:t>
            </a:r>
            <a:r>
              <a:rPr lang="en-GB" altLang="it-IT" dirty="0" smtClean="0">
                <a:solidFill>
                  <a:srgbClr val="000000"/>
                </a:solidFill>
              </a:rPr>
              <a:t> di </a:t>
            </a:r>
            <a:r>
              <a:rPr lang="en-GB" altLang="it-IT" dirty="0" err="1" smtClean="0">
                <a:solidFill>
                  <a:srgbClr val="000000"/>
                </a:solidFill>
              </a:rPr>
              <a:t>cura</a:t>
            </a:r>
            <a:endParaRPr lang="en-GB" altLang="it-IT" dirty="0" smtClean="0">
              <a:solidFill>
                <a:srgbClr val="000000"/>
              </a:solidFill>
            </a:endParaRPr>
          </a:p>
          <a:p>
            <a:pPr defTabSz="449263" fontAlgn="base">
              <a:spcBef>
                <a:spcPts val="700"/>
              </a:spcBef>
              <a:spcAft>
                <a:spcPct val="0"/>
              </a:spcAft>
              <a:buSzPct val="85000"/>
            </a:pPr>
            <a:endParaRPr lang="en-GB" altLang="it-IT" sz="2800" dirty="0" smtClean="0">
              <a:solidFill>
                <a:srgbClr val="CCCCCC"/>
              </a:solidFill>
            </a:endParaRPr>
          </a:p>
          <a:p>
            <a:pPr defTabSz="449263" fontAlgn="base">
              <a:spcBef>
                <a:spcPts val="700"/>
              </a:spcBef>
              <a:spcAft>
                <a:spcPct val="0"/>
              </a:spcAft>
              <a:buSzPct val="85000"/>
            </a:pPr>
            <a:endParaRPr lang="en-GB" altLang="it-IT" sz="2800" dirty="0" smtClean="0">
              <a:solidFill>
                <a:srgbClr val="CCCCCC"/>
              </a:solidFill>
            </a:endParaRPr>
          </a:p>
        </p:txBody>
      </p:sp>
    </p:spTree>
    <p:extLst>
      <p:ext uri="{BB962C8B-B14F-4D97-AF65-F5344CB8AC3E}">
        <p14:creationId xmlns:p14="http://schemas.microsoft.com/office/powerpoint/2010/main" val="371459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additive="repl">
                                        <p:cTn id="6" dur="1" fill="hold">
                                          <p:stCondLst>
                                            <p:cond delay="0"/>
                                          </p:stCondLst>
                                        </p:cTn>
                                        <p:tgtEl>
                                          <p:spTgt spid="21506">
                                            <p:txEl>
                                              <p:pRg st="2" end="2"/>
                                            </p:txEl>
                                          </p:spTgt>
                                        </p:tgtEl>
                                        <p:attrNameLst>
                                          <p:attrName>style.visibility</p:attrName>
                                        </p:attrNameLst>
                                      </p:cBhvr>
                                      <p:to>
                                        <p:strVal val="visible"/>
                                      </p:to>
                                    </p:set>
                                    <p:animEffect transition="in" filter="circle(in)">
                                      <p:cBhvr additive="repl">
                                        <p:cTn id="7" dur="2000"/>
                                        <p:tgtEl>
                                          <p:spTgt spid="21506">
                                            <p:txEl>
                                              <p:pRg st="2" end="2"/>
                                            </p:txEl>
                                          </p:spTgt>
                                        </p:tgtEl>
                                      </p:cBhvr>
                                    </p:animEffect>
                                  </p:childTnLst>
                                </p:cTn>
                              </p:par>
                              <p:par>
                                <p:cTn id="8" presetID="6" presetClass="entr" presetSubtype="16" fill="hold" nodeType="withEffect">
                                  <p:stCondLst>
                                    <p:cond delay="0"/>
                                  </p:stCondLst>
                                  <p:childTnLst>
                                    <p:set>
                                      <p:cBhvr additive="repl">
                                        <p:cTn id="9" dur="1" fill="hold">
                                          <p:stCondLst>
                                            <p:cond delay="0"/>
                                          </p:stCondLst>
                                        </p:cTn>
                                        <p:tgtEl>
                                          <p:spTgt spid="21506">
                                            <p:txEl>
                                              <p:pRg st="3" end="3"/>
                                            </p:txEl>
                                          </p:spTgt>
                                        </p:tgtEl>
                                        <p:attrNameLst>
                                          <p:attrName>style.visibility</p:attrName>
                                        </p:attrNameLst>
                                      </p:cBhvr>
                                      <p:to>
                                        <p:strVal val="visible"/>
                                      </p:to>
                                    </p:set>
                                    <p:animEffect transition="in" filter="circle(in)">
                                      <p:cBhvr additive="repl">
                                        <p:cTn id="10" dur="2000"/>
                                        <p:tgtEl>
                                          <p:spTgt spid="21506">
                                            <p:txEl>
                                              <p:pRg st="3" end="3"/>
                                            </p:txEl>
                                          </p:spTgt>
                                        </p:tgtEl>
                                      </p:cBhvr>
                                    </p:animEffect>
                                  </p:childTnLst>
                                </p:cTn>
                              </p:par>
                              <p:par>
                                <p:cTn id="11" presetID="6" presetClass="entr" presetSubtype="16" fill="hold" nodeType="withEffect">
                                  <p:stCondLst>
                                    <p:cond delay="0"/>
                                  </p:stCondLst>
                                  <p:childTnLst>
                                    <p:set>
                                      <p:cBhvr additive="repl">
                                        <p:cTn id="12" dur="1" fill="hold">
                                          <p:stCondLst>
                                            <p:cond delay="0"/>
                                          </p:stCondLst>
                                        </p:cTn>
                                        <p:tgtEl>
                                          <p:spTgt spid="21506">
                                            <p:txEl>
                                              <p:pRg st="4" end="4"/>
                                            </p:txEl>
                                          </p:spTgt>
                                        </p:tgtEl>
                                        <p:attrNameLst>
                                          <p:attrName>style.visibility</p:attrName>
                                        </p:attrNameLst>
                                      </p:cBhvr>
                                      <p:to>
                                        <p:strVal val="visible"/>
                                      </p:to>
                                    </p:set>
                                    <p:animEffect transition="in" filter="circle(in)">
                                      <p:cBhvr additive="repl">
                                        <p:cTn id="13" dur="2000"/>
                                        <p:tgtEl>
                                          <p:spTgt spid="21506">
                                            <p:txEl>
                                              <p:pRg st="4" end="4"/>
                                            </p:txEl>
                                          </p:spTgt>
                                        </p:tgtEl>
                                      </p:cBhvr>
                                    </p:animEffect>
                                  </p:childTnLst>
                                </p:cTn>
                              </p:par>
                              <p:par>
                                <p:cTn id="14" presetID="6" presetClass="entr" presetSubtype="16" fill="hold" nodeType="withEffect">
                                  <p:stCondLst>
                                    <p:cond delay="0"/>
                                  </p:stCondLst>
                                  <p:childTnLst>
                                    <p:set>
                                      <p:cBhvr additive="repl">
                                        <p:cTn id="15" dur="1" fill="hold">
                                          <p:stCondLst>
                                            <p:cond delay="0"/>
                                          </p:stCondLst>
                                        </p:cTn>
                                        <p:tgtEl>
                                          <p:spTgt spid="21506">
                                            <p:txEl>
                                              <p:pRg st="5" end="5"/>
                                            </p:txEl>
                                          </p:spTgt>
                                        </p:tgtEl>
                                        <p:attrNameLst>
                                          <p:attrName>style.visibility</p:attrName>
                                        </p:attrNameLst>
                                      </p:cBhvr>
                                      <p:to>
                                        <p:strVal val="visible"/>
                                      </p:to>
                                    </p:set>
                                    <p:animEffect transition="in" filter="circle(in)">
                                      <p:cBhvr additive="repl">
                                        <p:cTn id="16" dur="2000"/>
                                        <p:tgtEl>
                                          <p:spTgt spid="215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0" y="338138"/>
            <a:ext cx="8805863"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ct val="0"/>
              </a:spcBef>
              <a:spcAft>
                <a:spcPct val="0"/>
              </a:spcAft>
              <a:buSzPct val="100000"/>
            </a:pPr>
            <a:r>
              <a:rPr lang="en-GB" altLang="it-IT" sz="3200" b="1" smtClean="0">
                <a:solidFill>
                  <a:srgbClr val="C0504D"/>
                </a:solidFill>
              </a:rPr>
              <a:t>PDTA nei SerD</a:t>
            </a:r>
          </a:p>
        </p:txBody>
      </p:sp>
      <p:sp>
        <p:nvSpPr>
          <p:cNvPr id="22530" name="Text Box 2"/>
          <p:cNvSpPr txBox="1">
            <a:spLocks noChangeArrowheads="1"/>
          </p:cNvSpPr>
          <p:nvPr/>
        </p:nvSpPr>
        <p:spPr bwMode="auto">
          <a:xfrm>
            <a:off x="441325" y="1679575"/>
            <a:ext cx="8228013" cy="421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ts val="700"/>
              </a:spcBef>
              <a:spcAft>
                <a:spcPct val="0"/>
              </a:spcAft>
              <a:buSzPct val="85000"/>
            </a:pPr>
            <a:r>
              <a:rPr lang="en-GB" altLang="it-IT" sz="2800" b="1" dirty="0" smtClean="0">
                <a:solidFill>
                  <a:srgbClr val="17375E"/>
                </a:solidFill>
                <a:latin typeface="Times New Roman" pitchFamily="16" charset="0"/>
              </a:rPr>
              <a:t> </a:t>
            </a:r>
            <a:r>
              <a:rPr lang="en-GB" altLang="it-IT" sz="2800" b="1" u="sng" dirty="0" err="1" smtClean="0">
                <a:solidFill>
                  <a:srgbClr val="17375E"/>
                </a:solidFill>
                <a:latin typeface="Times New Roman" pitchFamily="16" charset="0"/>
              </a:rPr>
              <a:t>Trattamento</a:t>
            </a:r>
            <a:r>
              <a:rPr lang="en-GB" altLang="it-IT" sz="2800" b="1" u="sng" dirty="0" smtClean="0">
                <a:solidFill>
                  <a:srgbClr val="17375E"/>
                </a:solidFill>
                <a:latin typeface="Times New Roman" pitchFamily="16" charset="0"/>
              </a:rPr>
              <a:t> </a:t>
            </a:r>
            <a:r>
              <a:rPr lang="en-GB" altLang="it-IT" sz="2800" b="1" u="sng" dirty="0" err="1" smtClean="0">
                <a:solidFill>
                  <a:srgbClr val="17375E"/>
                </a:solidFill>
                <a:latin typeface="Times New Roman" pitchFamily="16" charset="0"/>
              </a:rPr>
              <a:t>specifico</a:t>
            </a:r>
            <a:r>
              <a:rPr lang="en-GB" altLang="it-IT" sz="2800" b="1" u="sng" dirty="0" smtClean="0">
                <a:solidFill>
                  <a:srgbClr val="17375E"/>
                </a:solidFill>
                <a:latin typeface="Times New Roman" pitchFamily="16" charset="0"/>
              </a:rPr>
              <a:t> del DGA</a:t>
            </a:r>
          </a:p>
          <a:p>
            <a:pPr algn="ctr" defTabSz="449263" fontAlgn="base">
              <a:spcBef>
                <a:spcPts val="600"/>
              </a:spcBef>
              <a:spcAft>
                <a:spcPct val="0"/>
              </a:spcAft>
              <a:buSzPct val="85000"/>
            </a:pPr>
            <a:endParaRPr lang="en-GB" altLang="it-IT" b="1" i="1" u="sng" dirty="0" smtClean="0">
              <a:solidFill>
                <a:srgbClr val="000000"/>
              </a:solidFill>
              <a:latin typeface="Times New Roman" pitchFamily="16" charset="0"/>
            </a:endParaRPr>
          </a:p>
          <a:p>
            <a:pPr algn="just" defTabSz="449263" fontAlgn="base">
              <a:spcBef>
                <a:spcPts val="600"/>
              </a:spcBef>
              <a:spcAft>
                <a:spcPct val="0"/>
              </a:spcAft>
              <a:buClr>
                <a:srgbClr val="000000"/>
              </a:buClr>
              <a:buSzPct val="85000"/>
              <a:buFont typeface="Wingdings 2" charset="2"/>
              <a:buChar char=""/>
            </a:pPr>
            <a:r>
              <a:rPr lang="en-GB" altLang="it-IT" dirty="0" smtClean="0">
                <a:solidFill>
                  <a:srgbClr val="000000"/>
                </a:solidFill>
                <a:latin typeface="Times New Roman" pitchFamily="16" charset="0"/>
              </a:rPr>
              <a:t> </a:t>
            </a:r>
            <a:r>
              <a:rPr lang="en-GB" altLang="it-IT" dirty="0" err="1" smtClean="0">
                <a:solidFill>
                  <a:srgbClr val="000000"/>
                </a:solidFill>
                <a:latin typeface="Times New Roman" pitchFamily="16" charset="0"/>
              </a:rPr>
              <a:t>Tutoraggio</a:t>
            </a:r>
            <a:r>
              <a:rPr lang="en-GB" altLang="it-IT" dirty="0" smtClean="0">
                <a:solidFill>
                  <a:srgbClr val="000000"/>
                </a:solidFill>
                <a:latin typeface="Times New Roman" pitchFamily="16" charset="0"/>
              </a:rPr>
              <a:t> </a:t>
            </a:r>
            <a:r>
              <a:rPr lang="en-GB" altLang="it-IT" dirty="0" err="1" smtClean="0">
                <a:solidFill>
                  <a:srgbClr val="000000"/>
                </a:solidFill>
                <a:latin typeface="Times New Roman" pitchFamily="16" charset="0"/>
              </a:rPr>
              <a:t>economico</a:t>
            </a:r>
            <a:r>
              <a:rPr lang="en-GB" altLang="it-IT" dirty="0" smtClean="0">
                <a:solidFill>
                  <a:srgbClr val="000000"/>
                </a:solidFill>
                <a:latin typeface="Times New Roman" pitchFamily="16" charset="0"/>
              </a:rPr>
              <a:t> </a:t>
            </a:r>
          </a:p>
          <a:p>
            <a:pPr algn="just" defTabSz="449263" fontAlgn="base">
              <a:spcBef>
                <a:spcPts val="600"/>
              </a:spcBef>
              <a:spcAft>
                <a:spcPct val="0"/>
              </a:spcAft>
              <a:buClr>
                <a:srgbClr val="000000"/>
              </a:buClr>
              <a:buSzPct val="85000"/>
              <a:buFont typeface="Wingdings 2" charset="2"/>
              <a:buChar char=""/>
            </a:pPr>
            <a:r>
              <a:rPr lang="en-GB" altLang="it-IT" dirty="0" smtClean="0">
                <a:solidFill>
                  <a:srgbClr val="000000"/>
                </a:solidFill>
                <a:latin typeface="Times New Roman" pitchFamily="16" charset="0"/>
              </a:rPr>
              <a:t> </a:t>
            </a:r>
            <a:r>
              <a:rPr lang="en-GB" altLang="it-IT" dirty="0" err="1" smtClean="0">
                <a:solidFill>
                  <a:srgbClr val="000000"/>
                </a:solidFill>
                <a:latin typeface="Times New Roman" pitchFamily="16" charset="0"/>
              </a:rPr>
              <a:t>Attivazione</a:t>
            </a:r>
            <a:r>
              <a:rPr lang="en-GB" altLang="it-IT" dirty="0" smtClean="0">
                <a:solidFill>
                  <a:srgbClr val="000000"/>
                </a:solidFill>
                <a:latin typeface="Times New Roman" pitchFamily="16" charset="0"/>
              </a:rPr>
              <a:t> di procedure per la </a:t>
            </a:r>
            <a:r>
              <a:rPr lang="en-GB" altLang="it-IT" dirty="0" err="1" smtClean="0">
                <a:solidFill>
                  <a:srgbClr val="000000"/>
                </a:solidFill>
                <a:latin typeface="Times New Roman" pitchFamily="16" charset="0"/>
              </a:rPr>
              <a:t>nomina</a:t>
            </a:r>
            <a:r>
              <a:rPr lang="en-GB" altLang="it-IT" dirty="0" smtClean="0">
                <a:solidFill>
                  <a:srgbClr val="000000"/>
                </a:solidFill>
                <a:latin typeface="Times New Roman" pitchFamily="16" charset="0"/>
              </a:rPr>
              <a:t> </a:t>
            </a:r>
            <a:r>
              <a:rPr lang="en-GB" altLang="it-IT" dirty="0" err="1" smtClean="0">
                <a:solidFill>
                  <a:srgbClr val="000000"/>
                </a:solidFill>
                <a:latin typeface="Times New Roman" pitchFamily="16" charset="0"/>
              </a:rPr>
              <a:t>dell'Amministratore</a:t>
            </a:r>
            <a:r>
              <a:rPr lang="en-GB" altLang="it-IT" dirty="0" smtClean="0">
                <a:solidFill>
                  <a:srgbClr val="000000"/>
                </a:solidFill>
                <a:latin typeface="Times New Roman" pitchFamily="16" charset="0"/>
              </a:rPr>
              <a:t> di </a:t>
            </a:r>
            <a:r>
              <a:rPr lang="en-GB" altLang="it-IT" dirty="0" err="1" smtClean="0">
                <a:solidFill>
                  <a:srgbClr val="000000"/>
                </a:solidFill>
                <a:latin typeface="Times New Roman" pitchFamily="16" charset="0"/>
              </a:rPr>
              <a:t>Sostegno</a:t>
            </a:r>
            <a:endParaRPr lang="en-GB" altLang="it-IT" dirty="0" smtClean="0">
              <a:solidFill>
                <a:srgbClr val="000000"/>
              </a:solidFill>
              <a:latin typeface="Times New Roman" pitchFamily="16" charset="0"/>
            </a:endParaRPr>
          </a:p>
          <a:p>
            <a:pPr algn="just" defTabSz="449263" fontAlgn="base">
              <a:spcBef>
                <a:spcPts val="600"/>
              </a:spcBef>
              <a:spcAft>
                <a:spcPct val="0"/>
              </a:spcAft>
              <a:buClr>
                <a:srgbClr val="000000"/>
              </a:buClr>
              <a:buSzPct val="85000"/>
              <a:buFont typeface="Wingdings 2" charset="2"/>
              <a:buChar char=""/>
            </a:pPr>
            <a:r>
              <a:rPr lang="en-GB" altLang="it-IT" dirty="0" smtClean="0">
                <a:solidFill>
                  <a:srgbClr val="000000"/>
                </a:solidFill>
                <a:latin typeface="Times New Roman" pitchFamily="16" charset="0"/>
              </a:rPr>
              <a:t> </a:t>
            </a:r>
            <a:r>
              <a:rPr lang="en-GB" altLang="it-IT" dirty="0" err="1" smtClean="0">
                <a:solidFill>
                  <a:srgbClr val="000000"/>
                </a:solidFill>
                <a:latin typeface="Times New Roman" pitchFamily="16" charset="0"/>
              </a:rPr>
              <a:t>Attivazione</a:t>
            </a:r>
            <a:r>
              <a:rPr lang="en-GB" altLang="it-IT" dirty="0" smtClean="0">
                <a:solidFill>
                  <a:srgbClr val="000000"/>
                </a:solidFill>
                <a:latin typeface="Times New Roman" pitchFamily="16" charset="0"/>
              </a:rPr>
              <a:t> di </a:t>
            </a:r>
            <a:r>
              <a:rPr lang="en-GB" altLang="it-IT" dirty="0" err="1" smtClean="0">
                <a:solidFill>
                  <a:srgbClr val="000000"/>
                </a:solidFill>
                <a:latin typeface="Times New Roman" pitchFamily="16" charset="0"/>
              </a:rPr>
              <a:t>consulenze</a:t>
            </a:r>
            <a:r>
              <a:rPr lang="en-GB" altLang="it-IT" dirty="0" smtClean="0">
                <a:solidFill>
                  <a:srgbClr val="000000"/>
                </a:solidFill>
                <a:latin typeface="Times New Roman" pitchFamily="16" charset="0"/>
              </a:rPr>
              <a:t> </a:t>
            </a:r>
            <a:r>
              <a:rPr lang="en-GB" altLang="it-IT" dirty="0" err="1" smtClean="0">
                <a:solidFill>
                  <a:srgbClr val="000000"/>
                </a:solidFill>
                <a:latin typeface="Times New Roman" pitchFamily="16" charset="0"/>
              </a:rPr>
              <a:t>legali</a:t>
            </a:r>
            <a:r>
              <a:rPr lang="en-GB" altLang="it-IT" dirty="0" smtClean="0">
                <a:solidFill>
                  <a:srgbClr val="000000"/>
                </a:solidFill>
                <a:latin typeface="Times New Roman" pitchFamily="16" charset="0"/>
              </a:rPr>
              <a:t> e/o </a:t>
            </a:r>
            <a:r>
              <a:rPr lang="en-GB" altLang="it-IT" dirty="0" err="1" smtClean="0">
                <a:solidFill>
                  <a:srgbClr val="000000"/>
                </a:solidFill>
                <a:latin typeface="Times New Roman" pitchFamily="16" charset="0"/>
              </a:rPr>
              <a:t>finanziarie</a:t>
            </a:r>
            <a:r>
              <a:rPr lang="en-GB" altLang="it-IT" dirty="0" smtClean="0">
                <a:solidFill>
                  <a:srgbClr val="000000"/>
                </a:solidFill>
                <a:latin typeface="Times New Roman" pitchFamily="16" charset="0"/>
              </a:rPr>
              <a:t> e </a:t>
            </a:r>
            <a:r>
              <a:rPr lang="en-GB" altLang="it-IT" dirty="0" err="1" smtClean="0">
                <a:solidFill>
                  <a:srgbClr val="000000"/>
                </a:solidFill>
                <a:latin typeface="Times New Roman" pitchFamily="16" charset="0"/>
              </a:rPr>
              <a:t>accompagnamento</a:t>
            </a:r>
            <a:r>
              <a:rPr lang="en-GB" altLang="it-IT" dirty="0" smtClean="0">
                <a:solidFill>
                  <a:srgbClr val="000000"/>
                </a:solidFill>
                <a:latin typeface="Times New Roman" pitchFamily="16" charset="0"/>
              </a:rPr>
              <a:t> ad </a:t>
            </a:r>
            <a:r>
              <a:rPr lang="en-GB" altLang="it-IT" dirty="0" err="1" smtClean="0">
                <a:solidFill>
                  <a:srgbClr val="000000"/>
                </a:solidFill>
                <a:latin typeface="Times New Roman" pitchFamily="16" charset="0"/>
              </a:rPr>
              <a:t>associazioni</a:t>
            </a:r>
            <a:r>
              <a:rPr lang="en-GB" altLang="it-IT" dirty="0" smtClean="0">
                <a:solidFill>
                  <a:srgbClr val="000000"/>
                </a:solidFill>
                <a:latin typeface="Times New Roman" pitchFamily="16" charset="0"/>
              </a:rPr>
              <a:t> di </a:t>
            </a:r>
            <a:r>
              <a:rPr lang="en-GB" altLang="it-IT" dirty="0" err="1" smtClean="0">
                <a:solidFill>
                  <a:srgbClr val="000000"/>
                </a:solidFill>
                <a:latin typeface="Times New Roman" pitchFamily="16" charset="0"/>
              </a:rPr>
              <a:t>tutela</a:t>
            </a:r>
            <a:r>
              <a:rPr lang="en-GB" altLang="it-IT" dirty="0" smtClean="0">
                <a:solidFill>
                  <a:srgbClr val="000000"/>
                </a:solidFill>
                <a:latin typeface="Times New Roman" pitchFamily="16" charset="0"/>
              </a:rPr>
              <a:t> </a:t>
            </a:r>
            <a:r>
              <a:rPr lang="en-GB" altLang="it-IT" dirty="0" err="1" smtClean="0">
                <a:solidFill>
                  <a:srgbClr val="000000"/>
                </a:solidFill>
                <a:latin typeface="Times New Roman" pitchFamily="16" charset="0"/>
              </a:rPr>
              <a:t>economica</a:t>
            </a:r>
            <a:r>
              <a:rPr lang="en-GB" altLang="it-IT" dirty="0" smtClean="0">
                <a:solidFill>
                  <a:srgbClr val="000000"/>
                </a:solidFill>
                <a:latin typeface="Times New Roman" pitchFamily="16" charset="0"/>
              </a:rPr>
              <a:t> (</a:t>
            </a:r>
            <a:r>
              <a:rPr lang="en-GB" altLang="it-IT" dirty="0" err="1" smtClean="0">
                <a:solidFill>
                  <a:srgbClr val="000000"/>
                </a:solidFill>
                <a:latin typeface="Times New Roman" pitchFamily="16" charset="0"/>
              </a:rPr>
              <a:t>es</a:t>
            </a:r>
            <a:r>
              <a:rPr lang="en-GB" altLang="it-IT" dirty="0" smtClean="0">
                <a:solidFill>
                  <a:srgbClr val="000000"/>
                </a:solidFill>
                <a:latin typeface="Times New Roman" pitchFamily="16" charset="0"/>
              </a:rPr>
              <a:t>. </a:t>
            </a:r>
            <a:r>
              <a:rPr lang="en-GB" altLang="it-IT" dirty="0" err="1" smtClean="0">
                <a:solidFill>
                  <a:srgbClr val="000000"/>
                </a:solidFill>
                <a:latin typeface="Times New Roman" pitchFamily="16" charset="0"/>
              </a:rPr>
              <a:t>Centri</a:t>
            </a:r>
            <a:r>
              <a:rPr lang="en-GB" altLang="it-IT" dirty="0" smtClean="0">
                <a:solidFill>
                  <a:srgbClr val="000000"/>
                </a:solidFill>
                <a:latin typeface="Times New Roman" pitchFamily="16" charset="0"/>
              </a:rPr>
              <a:t> </a:t>
            </a:r>
            <a:r>
              <a:rPr lang="en-GB" altLang="it-IT" dirty="0" err="1" smtClean="0">
                <a:solidFill>
                  <a:srgbClr val="000000"/>
                </a:solidFill>
                <a:latin typeface="Times New Roman" pitchFamily="16" charset="0"/>
              </a:rPr>
              <a:t>Antiusura</a:t>
            </a:r>
            <a:r>
              <a:rPr lang="en-GB" altLang="it-IT" dirty="0" smtClean="0">
                <a:solidFill>
                  <a:srgbClr val="000000"/>
                </a:solidFill>
                <a:latin typeface="Times New Roman" pitchFamily="16" charset="0"/>
              </a:rPr>
              <a:t>)</a:t>
            </a:r>
          </a:p>
          <a:p>
            <a:pPr algn="just" defTabSz="449263" fontAlgn="base">
              <a:spcBef>
                <a:spcPts val="600"/>
              </a:spcBef>
              <a:spcAft>
                <a:spcPct val="0"/>
              </a:spcAft>
              <a:buClr>
                <a:srgbClr val="000000"/>
              </a:buClr>
              <a:buSzPct val="85000"/>
              <a:buFont typeface="Wingdings 2" charset="2"/>
              <a:buChar char=""/>
            </a:pPr>
            <a:r>
              <a:rPr lang="en-GB" altLang="it-IT" dirty="0" smtClean="0">
                <a:solidFill>
                  <a:srgbClr val="000000"/>
                </a:solidFill>
                <a:latin typeface="Times New Roman" pitchFamily="16" charset="0"/>
              </a:rPr>
              <a:t> </a:t>
            </a:r>
            <a:r>
              <a:rPr lang="en-GB" altLang="it-IT" dirty="0" err="1" smtClean="0">
                <a:solidFill>
                  <a:srgbClr val="000000"/>
                </a:solidFill>
                <a:latin typeface="Times New Roman" pitchFamily="16" charset="0"/>
              </a:rPr>
              <a:t>Raccordo</a:t>
            </a:r>
            <a:r>
              <a:rPr lang="en-GB" altLang="it-IT" dirty="0" smtClean="0">
                <a:solidFill>
                  <a:srgbClr val="000000"/>
                </a:solidFill>
                <a:latin typeface="Times New Roman" pitchFamily="16" charset="0"/>
              </a:rPr>
              <a:t> e </a:t>
            </a:r>
            <a:r>
              <a:rPr lang="en-GB" altLang="it-IT" dirty="0" err="1" smtClean="0">
                <a:solidFill>
                  <a:srgbClr val="000000"/>
                </a:solidFill>
                <a:latin typeface="Times New Roman" pitchFamily="16" charset="0"/>
              </a:rPr>
              <a:t>invio</a:t>
            </a:r>
            <a:r>
              <a:rPr lang="en-GB" altLang="it-IT" dirty="0" smtClean="0">
                <a:solidFill>
                  <a:srgbClr val="000000"/>
                </a:solidFill>
                <a:latin typeface="Times New Roman" pitchFamily="16" charset="0"/>
              </a:rPr>
              <a:t> con le </a:t>
            </a:r>
            <a:r>
              <a:rPr lang="en-GB" altLang="it-IT" dirty="0" err="1" smtClean="0">
                <a:solidFill>
                  <a:srgbClr val="000000"/>
                </a:solidFill>
                <a:latin typeface="Times New Roman" pitchFamily="16" charset="0"/>
              </a:rPr>
              <a:t>realtà</a:t>
            </a:r>
            <a:r>
              <a:rPr lang="en-GB" altLang="it-IT" dirty="0" smtClean="0">
                <a:solidFill>
                  <a:srgbClr val="000000"/>
                </a:solidFill>
                <a:latin typeface="Times New Roman" pitchFamily="16" charset="0"/>
              </a:rPr>
              <a:t> di auto-</a:t>
            </a:r>
            <a:r>
              <a:rPr lang="en-GB" altLang="it-IT" dirty="0" err="1" smtClean="0">
                <a:solidFill>
                  <a:srgbClr val="000000"/>
                </a:solidFill>
                <a:latin typeface="Times New Roman" pitchFamily="16" charset="0"/>
              </a:rPr>
              <a:t>aiuto</a:t>
            </a:r>
            <a:r>
              <a:rPr lang="en-GB" altLang="it-IT" dirty="0" smtClean="0">
                <a:solidFill>
                  <a:srgbClr val="000000"/>
                </a:solidFill>
                <a:latin typeface="Times New Roman" pitchFamily="16" charset="0"/>
              </a:rPr>
              <a:t> </a:t>
            </a:r>
            <a:r>
              <a:rPr lang="en-GB" altLang="it-IT" dirty="0" err="1" smtClean="0">
                <a:solidFill>
                  <a:srgbClr val="000000"/>
                </a:solidFill>
                <a:latin typeface="Times New Roman" pitchFamily="16" charset="0"/>
              </a:rPr>
              <a:t>presenti</a:t>
            </a:r>
            <a:r>
              <a:rPr lang="en-GB" altLang="it-IT" dirty="0" smtClean="0">
                <a:solidFill>
                  <a:srgbClr val="000000"/>
                </a:solidFill>
                <a:latin typeface="Times New Roman" pitchFamily="16" charset="0"/>
              </a:rPr>
              <a:t> </a:t>
            </a:r>
            <a:r>
              <a:rPr lang="en-GB" altLang="it-IT" dirty="0" err="1" smtClean="0">
                <a:solidFill>
                  <a:srgbClr val="000000"/>
                </a:solidFill>
                <a:latin typeface="Times New Roman" pitchFamily="16" charset="0"/>
              </a:rPr>
              <a:t>sul</a:t>
            </a:r>
            <a:r>
              <a:rPr lang="en-GB" altLang="it-IT" dirty="0" smtClean="0">
                <a:solidFill>
                  <a:srgbClr val="000000"/>
                </a:solidFill>
                <a:latin typeface="Times New Roman" pitchFamily="16" charset="0"/>
              </a:rPr>
              <a:t> </a:t>
            </a:r>
            <a:r>
              <a:rPr lang="en-GB" altLang="it-IT" dirty="0" err="1" smtClean="0">
                <a:solidFill>
                  <a:srgbClr val="000000"/>
                </a:solidFill>
                <a:latin typeface="Times New Roman" pitchFamily="16" charset="0"/>
              </a:rPr>
              <a:t>territorio</a:t>
            </a:r>
            <a:r>
              <a:rPr lang="en-GB" altLang="it-IT" dirty="0" smtClean="0">
                <a:solidFill>
                  <a:srgbClr val="000000"/>
                </a:solidFill>
                <a:latin typeface="Times New Roman" pitchFamily="16" charset="0"/>
              </a:rPr>
              <a:t> (GA  e </a:t>
            </a:r>
            <a:r>
              <a:rPr lang="en-GB" altLang="it-IT" dirty="0" err="1" smtClean="0">
                <a:solidFill>
                  <a:srgbClr val="000000"/>
                </a:solidFill>
                <a:latin typeface="Times New Roman" pitchFamily="16" charset="0"/>
              </a:rPr>
              <a:t>altri</a:t>
            </a:r>
            <a:r>
              <a:rPr lang="en-GB" altLang="it-IT" dirty="0" smtClean="0">
                <a:solidFill>
                  <a:srgbClr val="000000"/>
                </a:solidFill>
                <a:latin typeface="Times New Roman" pitchFamily="16" charset="0"/>
              </a:rPr>
              <a:t> </a:t>
            </a:r>
            <a:r>
              <a:rPr lang="en-GB" altLang="it-IT" dirty="0" err="1" smtClean="0">
                <a:solidFill>
                  <a:srgbClr val="000000"/>
                </a:solidFill>
                <a:latin typeface="Times New Roman" pitchFamily="16" charset="0"/>
              </a:rPr>
              <a:t>gruppi</a:t>
            </a:r>
            <a:r>
              <a:rPr lang="en-GB" altLang="it-IT" dirty="0" smtClean="0">
                <a:solidFill>
                  <a:srgbClr val="000000"/>
                </a:solidFill>
                <a:latin typeface="Times New Roman" pitchFamily="16" charset="0"/>
              </a:rPr>
              <a:t> </a:t>
            </a:r>
            <a:r>
              <a:rPr lang="en-GB" altLang="it-IT" dirty="0" err="1" smtClean="0">
                <a:solidFill>
                  <a:srgbClr val="000000"/>
                </a:solidFill>
                <a:latin typeface="Times New Roman" pitchFamily="16" charset="0"/>
              </a:rPr>
              <a:t>specifici</a:t>
            </a:r>
            <a:r>
              <a:rPr lang="en-GB" altLang="it-IT" dirty="0" smtClean="0">
                <a:solidFill>
                  <a:srgbClr val="000000"/>
                </a:solidFill>
                <a:latin typeface="Times New Roman" pitchFamily="16" charset="0"/>
              </a:rPr>
              <a:t>)</a:t>
            </a:r>
          </a:p>
        </p:txBody>
      </p:sp>
    </p:spTree>
    <p:extLst>
      <p:ext uri="{BB962C8B-B14F-4D97-AF65-F5344CB8AC3E}">
        <p14:creationId xmlns:p14="http://schemas.microsoft.com/office/powerpoint/2010/main" val="173719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additive="repl">
                                        <p:cTn id="6" dur="1" fill="hold">
                                          <p:stCondLst>
                                            <p:cond delay="0"/>
                                          </p:stCondLst>
                                        </p:cTn>
                                        <p:tgtEl>
                                          <p:spTgt spid="22530">
                                            <p:txEl>
                                              <p:pRg st="2" end="2"/>
                                            </p:txEl>
                                          </p:spTgt>
                                        </p:tgtEl>
                                        <p:attrNameLst>
                                          <p:attrName>style.visibility</p:attrName>
                                        </p:attrNameLst>
                                      </p:cBhvr>
                                      <p:to>
                                        <p:strVal val="visible"/>
                                      </p:to>
                                    </p:set>
                                    <p:animEffect transition="in" filter="circle(in)">
                                      <p:cBhvr additive="repl">
                                        <p:cTn id="7" dur="2000"/>
                                        <p:tgtEl>
                                          <p:spTgt spid="2253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additive="repl">
                                        <p:cTn id="11" dur="1" fill="hold">
                                          <p:stCondLst>
                                            <p:cond delay="0"/>
                                          </p:stCondLst>
                                        </p:cTn>
                                        <p:tgtEl>
                                          <p:spTgt spid="22530">
                                            <p:txEl>
                                              <p:pRg st="3" end="3"/>
                                            </p:txEl>
                                          </p:spTgt>
                                        </p:tgtEl>
                                        <p:attrNameLst>
                                          <p:attrName>style.visibility</p:attrName>
                                        </p:attrNameLst>
                                      </p:cBhvr>
                                      <p:to>
                                        <p:strVal val="visible"/>
                                      </p:to>
                                    </p:set>
                                    <p:animEffect transition="in" filter="circle(in)">
                                      <p:cBhvr additive="repl">
                                        <p:cTn id="12" dur="2000"/>
                                        <p:tgtEl>
                                          <p:spTgt spid="22530">
                                            <p:txEl>
                                              <p:pRg st="3" end="3"/>
                                            </p:txEl>
                                          </p:spTgt>
                                        </p:tgtEl>
                                      </p:cBhvr>
                                    </p:animEffect>
                                  </p:childTnLst>
                                </p:cTn>
                              </p:par>
                              <p:par>
                                <p:cTn id="13" presetID="6" presetClass="entr" presetSubtype="16" fill="hold" nodeType="withEffect">
                                  <p:stCondLst>
                                    <p:cond delay="0"/>
                                  </p:stCondLst>
                                  <p:childTnLst>
                                    <p:set>
                                      <p:cBhvr additive="repl">
                                        <p:cTn id="14" dur="1" fill="hold">
                                          <p:stCondLst>
                                            <p:cond delay="0"/>
                                          </p:stCondLst>
                                        </p:cTn>
                                        <p:tgtEl>
                                          <p:spTgt spid="22530">
                                            <p:txEl>
                                              <p:pRg st="4" end="4"/>
                                            </p:txEl>
                                          </p:spTgt>
                                        </p:tgtEl>
                                        <p:attrNameLst>
                                          <p:attrName>style.visibility</p:attrName>
                                        </p:attrNameLst>
                                      </p:cBhvr>
                                      <p:to>
                                        <p:strVal val="visible"/>
                                      </p:to>
                                    </p:set>
                                    <p:animEffect transition="in" filter="circle(in)">
                                      <p:cBhvr additive="repl">
                                        <p:cTn id="15" dur="2000"/>
                                        <p:tgtEl>
                                          <p:spTgt spid="22530">
                                            <p:txEl>
                                              <p:pRg st="4" end="4"/>
                                            </p:txEl>
                                          </p:spTgt>
                                        </p:tgtEl>
                                      </p:cBhvr>
                                    </p:animEffect>
                                  </p:childTnLst>
                                </p:cTn>
                              </p:par>
                              <p:par>
                                <p:cTn id="16" presetID="6" presetClass="entr" presetSubtype="16" fill="hold" nodeType="withEffect">
                                  <p:stCondLst>
                                    <p:cond delay="0"/>
                                  </p:stCondLst>
                                  <p:childTnLst>
                                    <p:set>
                                      <p:cBhvr additive="repl">
                                        <p:cTn id="17" dur="1" fill="hold">
                                          <p:stCondLst>
                                            <p:cond delay="0"/>
                                          </p:stCondLst>
                                        </p:cTn>
                                        <p:tgtEl>
                                          <p:spTgt spid="22530">
                                            <p:txEl>
                                              <p:pRg st="5" end="5"/>
                                            </p:txEl>
                                          </p:spTgt>
                                        </p:tgtEl>
                                        <p:attrNameLst>
                                          <p:attrName>style.visibility</p:attrName>
                                        </p:attrNameLst>
                                      </p:cBhvr>
                                      <p:to>
                                        <p:strVal val="visible"/>
                                      </p:to>
                                    </p:set>
                                    <p:animEffect transition="in" filter="circle(in)">
                                      <p:cBhvr additive="repl">
                                        <p:cTn id="18" dur="2000"/>
                                        <p:tgtEl>
                                          <p:spTgt spid="225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642938" y="76200"/>
            <a:ext cx="780891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ct val="0"/>
              </a:spcBef>
              <a:spcAft>
                <a:spcPct val="0"/>
              </a:spcAft>
              <a:buSzPct val="100000"/>
            </a:pPr>
            <a:r>
              <a:rPr lang="it-IT" altLang="it-IT" sz="3200" b="1" i="1" smtClean="0">
                <a:solidFill>
                  <a:srgbClr val="C0504D"/>
                </a:solidFill>
              </a:rPr>
              <a:t>La rete territoriale</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l="-638" t="10841" r="652" b="45354"/>
          <a:stretch>
            <a:fillRect/>
          </a:stretch>
        </p:blipFill>
        <p:spPr bwMode="auto">
          <a:xfrm>
            <a:off x="777875" y="1219200"/>
            <a:ext cx="7627938" cy="5321300"/>
          </a:xfrm>
          <a:prstGeom prst="rect">
            <a:avLst/>
          </a:prstGeom>
          <a:noFill/>
          <a:ln>
            <a:noFill/>
          </a:ln>
          <a:effectLst/>
          <a:extLst>
            <a:ext uri="{909E8E84-426E-40DD-AFC4-6F175D3DCCD1}">
              <a14:hiddenFill xmlns:a14="http://schemas.microsoft.com/office/drawing/2010/main">
                <a:blipFill dpi="0" rotWithShape="0">
                  <a:blip/>
                  <a:srcRect l="-638" t="10841" r="652" b="4535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3555" name="Group 3"/>
          <p:cNvGrpSpPr>
            <a:grpSpLocks/>
          </p:cNvGrpSpPr>
          <p:nvPr/>
        </p:nvGrpSpPr>
        <p:grpSpPr bwMode="auto">
          <a:xfrm>
            <a:off x="2462213" y="3760788"/>
            <a:ext cx="1093787" cy="977900"/>
            <a:chOff x="1551" y="2369"/>
            <a:chExt cx="689" cy="616"/>
          </a:xfrm>
        </p:grpSpPr>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1" y="2369"/>
              <a:ext cx="689" cy="6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Text Box 5"/>
            <p:cNvSpPr txBox="1">
              <a:spLocks noChangeArrowheads="1"/>
            </p:cNvSpPr>
            <p:nvPr/>
          </p:nvSpPr>
          <p:spPr bwMode="auto">
            <a:xfrm>
              <a:off x="1687" y="2478"/>
              <a:ext cx="419" cy="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2400" smtClean="0">
                <a:solidFill>
                  <a:srgbClr val="FFFFFF"/>
                </a:solidFill>
                <a:latin typeface="Arial" charset="0"/>
              </a:endParaRPr>
            </a:p>
          </p:txBody>
        </p:sp>
      </p:grpSp>
      <p:sp>
        <p:nvSpPr>
          <p:cNvPr id="23558" name="Text Box 6"/>
          <p:cNvSpPr txBox="1">
            <a:spLocks noChangeArrowheads="1"/>
          </p:cNvSpPr>
          <p:nvPr/>
        </p:nvSpPr>
        <p:spPr bwMode="auto">
          <a:xfrm>
            <a:off x="2606675" y="4191000"/>
            <a:ext cx="812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defRPr>
            </a:lvl9pPr>
          </a:lstStyle>
          <a:p>
            <a:pPr algn="ctr" defTabSz="449263" fontAlgn="base">
              <a:spcBef>
                <a:spcPct val="0"/>
              </a:spcBef>
              <a:spcAft>
                <a:spcPct val="0"/>
              </a:spcAft>
              <a:buSzPct val="100000"/>
            </a:pPr>
            <a:r>
              <a:rPr lang="it-IT" altLang="it-IT" sz="800" smtClean="0">
                <a:solidFill>
                  <a:srgbClr val="000000"/>
                </a:solidFill>
                <a:ea typeface="MS Gothic" pitchFamily="49" charset="-128"/>
              </a:rPr>
              <a:t>PRIVATO SOCIALE</a:t>
            </a:r>
          </a:p>
        </p:txBody>
      </p:sp>
    </p:spTree>
    <p:extLst>
      <p:ext uri="{BB962C8B-B14F-4D97-AF65-F5344CB8AC3E}">
        <p14:creationId xmlns:p14="http://schemas.microsoft.com/office/powerpoint/2010/main" val="43359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23554"/>
                                        </p:tgtEl>
                                        <p:attrNameLst>
                                          <p:attrName>style.visibility</p:attrName>
                                        </p:attrNameLst>
                                      </p:cBhvr>
                                      <p:to>
                                        <p:strVal val="visible"/>
                                      </p:to>
                                    </p:set>
                                    <p:animEffect transition="in" filter="dissolve">
                                      <p:cBhvr additive="repl">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34290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2400" smtClean="0">
              <a:solidFill>
                <a:srgbClr val="FFFFFF"/>
              </a:solidFill>
              <a:latin typeface="Arial" charset="0"/>
            </a:endParaRPr>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732259"/>
            <a:ext cx="8353425" cy="435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5144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384"/>
            <a:ext cx="9144000" cy="720080"/>
          </a:xfrm>
          <a:solidFill>
            <a:schemeClr val="tx2"/>
          </a:solidFill>
          <a:ln>
            <a:solidFill>
              <a:srgbClr val="FFFF00"/>
            </a:solidFill>
          </a:ln>
        </p:spPr>
        <p:style>
          <a:lnRef idx="2">
            <a:schemeClr val="accent2"/>
          </a:lnRef>
          <a:fillRef idx="1">
            <a:schemeClr val="lt1"/>
          </a:fillRef>
          <a:effectRef idx="0">
            <a:schemeClr val="accent2"/>
          </a:effectRef>
          <a:fontRef idx="minor">
            <a:schemeClr val="dk1"/>
          </a:fontRef>
        </p:style>
        <p:txBody>
          <a:bodyPr>
            <a:normAutofit/>
          </a:bodyPr>
          <a:lstStyle/>
          <a:p>
            <a:r>
              <a:rPr lang="it-IT" sz="2400" dirty="0" smtClean="0">
                <a:ln w="18415" cmpd="sng">
                  <a:solidFill>
                    <a:srgbClr val="FFFFFF"/>
                  </a:solidFill>
                  <a:prstDash val="solid"/>
                </a:ln>
                <a:solidFill>
                  <a:schemeClr val="tx2"/>
                </a:solidFill>
              </a:rPr>
              <a:t>Cronistoria di un contagio</a:t>
            </a:r>
            <a:endParaRPr lang="it-IT" sz="2400" dirty="0">
              <a:solidFill>
                <a:schemeClr val="tx2"/>
              </a:solidFill>
            </a:endParaRPr>
          </a:p>
        </p:txBody>
      </p:sp>
      <p:sp>
        <p:nvSpPr>
          <p:cNvPr id="3" name="CasellaDiTesto 2"/>
          <p:cNvSpPr txBox="1"/>
          <p:nvPr/>
        </p:nvSpPr>
        <p:spPr>
          <a:xfrm>
            <a:off x="0" y="764704"/>
            <a:ext cx="9179496" cy="461665"/>
          </a:xfrm>
          <a:prstGeom prst="rect">
            <a:avLst/>
          </a:prstGeom>
          <a:solidFill>
            <a:schemeClr val="bg1"/>
          </a:solidFill>
        </p:spPr>
        <p:txBody>
          <a:bodyPr wrap="square" rtlCol="0">
            <a:spAutoFit/>
          </a:bodyPr>
          <a:lstStyle/>
          <a:p>
            <a:pPr>
              <a:buClr>
                <a:srgbClr val="FF0000"/>
              </a:buClr>
            </a:pPr>
            <a:endParaRPr lang="it-IT" sz="24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764704"/>
            <a:ext cx="6840760" cy="5294748"/>
          </a:xfrm>
          <a:prstGeom prst="rect">
            <a:avLst/>
          </a:prstGeom>
        </p:spPr>
      </p:pic>
      <p:sp>
        <p:nvSpPr>
          <p:cNvPr id="5" name="CasellaDiTesto 4"/>
          <p:cNvSpPr txBox="1"/>
          <p:nvPr/>
        </p:nvSpPr>
        <p:spPr>
          <a:xfrm>
            <a:off x="5724128" y="4707721"/>
            <a:ext cx="3213076" cy="116955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just"/>
            <a:r>
              <a:rPr lang="it-IT" sz="1400" b="1" dirty="0" smtClean="0">
                <a:solidFill>
                  <a:schemeClr val="tx2"/>
                </a:solidFill>
                <a:latin typeface="Times New Roman" panose="02020603050405020304" pitchFamily="18" charset="0"/>
                <a:cs typeface="Times New Roman" panose="02020603050405020304" pitchFamily="18" charset="0"/>
              </a:rPr>
              <a:t>3°Industria Italiana, con 120.000 lavoratori, quasi </a:t>
            </a:r>
            <a:r>
              <a:rPr lang="it-IT" sz="1400" b="1" dirty="0">
                <a:solidFill>
                  <a:schemeClr val="tx2"/>
                </a:solidFill>
                <a:latin typeface="Times New Roman" panose="02020603050405020304" pitchFamily="18" charset="0"/>
                <a:cs typeface="Times New Roman" panose="02020603050405020304" pitchFamily="18" charset="0"/>
              </a:rPr>
              <a:t>20.000 aziende di produzione e </a:t>
            </a:r>
            <a:r>
              <a:rPr lang="it-IT" sz="1400" b="1" dirty="0" smtClean="0">
                <a:solidFill>
                  <a:schemeClr val="tx2"/>
                </a:solidFill>
                <a:latin typeface="Times New Roman" panose="02020603050405020304" pitchFamily="18" charset="0"/>
                <a:cs typeface="Times New Roman" panose="02020603050405020304" pitchFamily="18" charset="0"/>
              </a:rPr>
              <a:t>servizi, 1.500 concessionari (il </a:t>
            </a:r>
            <a:r>
              <a:rPr lang="it-IT" sz="1400" b="1" dirty="0">
                <a:solidFill>
                  <a:schemeClr val="tx2"/>
                </a:solidFill>
                <a:latin typeface="Times New Roman" panose="02020603050405020304" pitchFamily="18" charset="0"/>
                <a:cs typeface="Times New Roman" panose="02020603050405020304" pitchFamily="18" charset="0"/>
              </a:rPr>
              <a:t>10% detiene la metà del </a:t>
            </a:r>
            <a:r>
              <a:rPr lang="it-IT" sz="1400" b="1" dirty="0" smtClean="0">
                <a:solidFill>
                  <a:schemeClr val="tx2"/>
                </a:solidFill>
                <a:latin typeface="Times New Roman" panose="02020603050405020304" pitchFamily="18" charset="0"/>
                <a:cs typeface="Times New Roman" panose="02020603050405020304" pitchFamily="18" charset="0"/>
              </a:rPr>
              <a:t>fatturato)</a:t>
            </a:r>
            <a:r>
              <a:rPr lang="it-IT" sz="1400" dirty="0" smtClean="0">
                <a:solidFill>
                  <a:schemeClr val="tx2"/>
                </a:solidFill>
              </a:rPr>
              <a:t>.</a:t>
            </a:r>
            <a:endParaRPr lang="it-IT" sz="1400" dirty="0">
              <a:solidFill>
                <a:schemeClr val="tx2"/>
              </a:solidFill>
            </a:endParaRPr>
          </a:p>
        </p:txBody>
      </p:sp>
    </p:spTree>
    <p:extLst>
      <p:ext uri="{BB962C8B-B14F-4D97-AF65-F5344CB8AC3E}">
        <p14:creationId xmlns:p14="http://schemas.microsoft.com/office/powerpoint/2010/main" val="244554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620688"/>
            <a:ext cx="9144000" cy="6237312"/>
          </a:xfrm>
          <a:solidFill>
            <a:schemeClr val="tx2">
              <a:lumMod val="20000"/>
              <a:lumOff val="80000"/>
            </a:schemeClr>
          </a:solidFill>
        </p:spPr>
        <p:txBody>
          <a:bodyPr>
            <a:normAutofit fontScale="92500"/>
          </a:bodyPr>
          <a:lstStyle/>
          <a:p>
            <a:pPr algn="just"/>
            <a:r>
              <a:rPr lang="it-IT" sz="2300" dirty="0" smtClean="0"/>
              <a:t>Dare Informazioni su: caratteristiche e rischi dei vari giochi, punti informativi, servizi.</a:t>
            </a:r>
          </a:p>
          <a:p>
            <a:pPr algn="just"/>
            <a:r>
              <a:rPr lang="it-IT" sz="2300" dirty="0" smtClean="0"/>
              <a:t>Promuovere il riconoscimento Precoce di situazioni di GP</a:t>
            </a:r>
          </a:p>
          <a:p>
            <a:pPr algn="just"/>
            <a:r>
              <a:rPr lang="it-IT" sz="2300" dirty="0" smtClean="0"/>
              <a:t>In passato larga delega a concessionari e gestori, con evidente conflitto di interessi e palese ambiguità dei messaggi del tipo: </a:t>
            </a:r>
            <a:r>
              <a:rPr lang="it-IT" sz="2300" i="1" dirty="0" smtClean="0"/>
              <a:t>«non c’è bisogno di cercare compagni di gioco come si faceva una volta da bambini, perché questo gioco </a:t>
            </a:r>
            <a:r>
              <a:rPr lang="it-IT" sz="2300" i="1" dirty="0"/>
              <a:t>è </a:t>
            </a:r>
            <a:r>
              <a:rPr lang="it-IT" sz="2300" i="1" dirty="0" smtClean="0"/>
              <a:t>spesso solitario e decontestualizzato»</a:t>
            </a:r>
            <a:r>
              <a:rPr lang="it-IT" sz="2300" dirty="0" smtClean="0"/>
              <a:t>, oppure di franca stigmatizzazione di atteggiamenti positivi: </a:t>
            </a:r>
            <a:r>
              <a:rPr lang="it-IT" sz="2300" i="1" dirty="0" smtClean="0"/>
              <a:t>«ti manca solo una frusta tra le mani.  Lo spirito del bacchettone aleggia nella tua testa! Per te non esistono colori, tutto è bianco o tutto è nero. Il gioco è rischio ed a te i rischi non piacciono, meglio aggirare gli ostacoli.  Così facendo, però perdi tutte le sfumature della vita»</a:t>
            </a:r>
            <a:r>
              <a:rPr lang="it-IT" sz="2300" dirty="0" smtClean="0"/>
              <a:t>.</a:t>
            </a:r>
          </a:p>
          <a:p>
            <a:pPr algn="just"/>
            <a:r>
              <a:rPr lang="it-IT" sz="2300" dirty="0" smtClean="0"/>
              <a:t>Campagne Pubblicità Progresso: scarsa incisività.</a:t>
            </a:r>
          </a:p>
          <a:p>
            <a:pPr algn="just"/>
            <a:r>
              <a:rPr lang="it-IT" sz="2300" dirty="0" smtClean="0">
                <a:solidFill>
                  <a:srgbClr val="FF0000"/>
                </a:solidFill>
              </a:rPr>
              <a:t>ANCI: «Mettiamoci in Gioco»</a:t>
            </a:r>
            <a:r>
              <a:rPr lang="it-IT" sz="2300" dirty="0" smtClean="0"/>
              <a:t> messaggi del tipo «Ti piace perdere facile? E’ semplice gioca e ci riesci! E’ matematico», «Ho quasi vinto…hai appena perso!», «più giochi…più perdi </a:t>
            </a:r>
            <a:r>
              <a:rPr lang="it-IT" sz="2300" dirty="0"/>
              <a:t> E’ </a:t>
            </a:r>
            <a:r>
              <a:rPr lang="it-IT" sz="2300" dirty="0" smtClean="0"/>
              <a:t>matematico».  Utilizzo dei social.</a:t>
            </a:r>
          </a:p>
          <a:p>
            <a:pPr algn="just"/>
            <a:r>
              <a:rPr lang="it-IT" sz="2300" dirty="0" smtClean="0"/>
              <a:t>Nascita di associazione e gruppi di privati molto attivi nel produrre iniziative di </a:t>
            </a:r>
            <a:r>
              <a:rPr lang="it-IT" sz="2300" dirty="0" err="1" smtClean="0"/>
              <a:t>advocacy</a:t>
            </a:r>
            <a:r>
              <a:rPr lang="it-IT" sz="2300" dirty="0" smtClean="0"/>
              <a:t> (pressione su opinione pubblica e policy)</a:t>
            </a:r>
          </a:p>
          <a:p>
            <a:pPr algn="just"/>
            <a:endParaRPr lang="it-IT" sz="2300" dirty="0" smtClean="0"/>
          </a:p>
          <a:p>
            <a:pPr marL="0" indent="0" algn="just">
              <a:buNone/>
            </a:pPr>
            <a:endParaRPr lang="it-IT" sz="2400" dirty="0"/>
          </a:p>
        </p:txBody>
      </p:sp>
      <p:sp>
        <p:nvSpPr>
          <p:cNvPr id="4" name="Titolo 3"/>
          <p:cNvSpPr>
            <a:spLocks noGrp="1"/>
          </p:cNvSpPr>
          <p:nvPr>
            <p:ph type="title"/>
          </p:nvPr>
        </p:nvSpPr>
        <p:spPr>
          <a:xfrm>
            <a:off x="-36512" y="-27384"/>
            <a:ext cx="9144000" cy="648072"/>
          </a:xfrm>
          <a:solidFill>
            <a:srgbClr val="FFFF00"/>
          </a:solidFill>
        </p:spPr>
        <p:txBody>
          <a:bodyPr>
            <a:noAutofit/>
          </a:bodyPr>
          <a:lstStyle/>
          <a:p>
            <a:r>
              <a:rPr lang="it-IT" sz="2400" b="1" i="1" dirty="0" smtClean="0">
                <a:solidFill>
                  <a:schemeClr val="accent1"/>
                </a:solidFill>
              </a:rPr>
              <a:t>Piano d’Azione Nazionale per la prevenzione del gioco d’ azzardo del D.P.A. annualità 2013-2015- Prevenzione Universale</a:t>
            </a:r>
            <a:endParaRPr lang="it-IT" sz="2400" b="1" i="1" dirty="0">
              <a:solidFill>
                <a:schemeClr val="accent1"/>
              </a:solidFill>
            </a:endParaRPr>
          </a:p>
        </p:txBody>
      </p:sp>
    </p:spTree>
    <p:extLst>
      <p:ext uri="{BB962C8B-B14F-4D97-AF65-F5344CB8AC3E}">
        <p14:creationId xmlns:p14="http://schemas.microsoft.com/office/powerpoint/2010/main" val="341039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620688"/>
            <a:ext cx="9144000" cy="6237312"/>
          </a:xfrm>
          <a:solidFill>
            <a:schemeClr val="tx2">
              <a:lumMod val="20000"/>
              <a:lumOff val="80000"/>
            </a:schemeClr>
          </a:solidFill>
        </p:spPr>
        <p:txBody>
          <a:bodyPr>
            <a:normAutofit/>
          </a:bodyPr>
          <a:lstStyle/>
          <a:p>
            <a:pPr marL="0" indent="0" algn="just">
              <a:buNone/>
            </a:pPr>
            <a:r>
              <a:rPr lang="it-IT" sz="2300" b="1" dirty="0" smtClean="0">
                <a:solidFill>
                  <a:schemeClr val="accent1"/>
                </a:solidFill>
              </a:rPr>
              <a:t>Prevenzione Ecologica</a:t>
            </a:r>
          </a:p>
          <a:p>
            <a:pPr algn="just"/>
            <a:r>
              <a:rPr lang="it-IT" sz="2300" dirty="0" smtClean="0"/>
              <a:t>Controllo-Riduzione dell’offerta di gioco (legge 57 del 18 ottobre 2013; legge 4 del gennaio 2018 </a:t>
            </a:r>
          </a:p>
          <a:p>
            <a:pPr algn="just"/>
            <a:r>
              <a:rPr lang="it-IT" sz="2300" dirty="0" err="1" smtClean="0"/>
              <a:t>Controllo</a:t>
            </a:r>
            <a:r>
              <a:rPr lang="it-IT" sz="2300" dirty="0" err="1" smtClean="0">
                <a:sym typeface="Wingdings"/>
              </a:rPr>
              <a:t></a:t>
            </a:r>
            <a:r>
              <a:rPr lang="it-IT" sz="2300" dirty="0" err="1" smtClean="0"/>
              <a:t>Riduzione</a:t>
            </a:r>
            <a:r>
              <a:rPr lang="it-IT" sz="2300" dirty="0" smtClean="0"/>
              <a:t>/Regolamentazione</a:t>
            </a:r>
            <a:r>
              <a:rPr lang="it-IT" sz="2300" dirty="0">
                <a:sym typeface="Wingdings"/>
              </a:rPr>
              <a:t>  </a:t>
            </a:r>
            <a:r>
              <a:rPr lang="it-IT" sz="2300" dirty="0" smtClean="0"/>
              <a:t>Abolizione dallo agosto 2018 della pubblicità (decreto dignità) con qualche eccezione</a:t>
            </a:r>
          </a:p>
          <a:p>
            <a:pPr marL="0" indent="0" algn="just">
              <a:buNone/>
            </a:pPr>
            <a:r>
              <a:rPr lang="it-IT" sz="2300" b="1" dirty="0" smtClean="0">
                <a:solidFill>
                  <a:schemeClr val="accent1"/>
                </a:solidFill>
              </a:rPr>
              <a:t>Prevenzione Selettiva</a:t>
            </a:r>
          </a:p>
          <a:p>
            <a:pPr algn="just"/>
            <a:r>
              <a:rPr lang="it-IT" sz="2300" dirty="0" smtClean="0"/>
              <a:t>Rivolta a categorie a maggior rischio: adolescenti, anziani, persone con disturbi psichici: interventi educativi-informativi in </a:t>
            </a:r>
            <a:r>
              <a:rPr lang="it-IT" sz="2300" dirty="0" err="1" smtClean="0"/>
              <a:t>setting</a:t>
            </a:r>
            <a:r>
              <a:rPr lang="it-IT" sz="2300" dirty="0" smtClean="0"/>
              <a:t> opportunistici sulla matematica dei giochi, sul calcolo probabilistico, sulle tendenze di bilancio specifiche per ogni gioco, sulle regole del caso, sulla proficuità dei giochi, sulle distorsioni cognitive </a:t>
            </a:r>
            <a:r>
              <a:rPr lang="it-IT" sz="2300" dirty="0" err="1" smtClean="0"/>
              <a:t>ecc</a:t>
            </a:r>
            <a:r>
              <a:rPr lang="it-IT" sz="2300" dirty="0" smtClean="0"/>
              <a:t>… </a:t>
            </a:r>
          </a:p>
          <a:p>
            <a:pPr marL="0" indent="0" algn="just">
              <a:buNone/>
            </a:pPr>
            <a:r>
              <a:rPr lang="it-IT" sz="2300" b="1" dirty="0">
                <a:solidFill>
                  <a:schemeClr val="accent1"/>
                </a:solidFill>
              </a:rPr>
              <a:t>Prevenzione </a:t>
            </a:r>
            <a:r>
              <a:rPr lang="it-IT" sz="2300" b="1" dirty="0" smtClean="0">
                <a:solidFill>
                  <a:schemeClr val="accent1"/>
                </a:solidFill>
              </a:rPr>
              <a:t>Indicata (trattamento)</a:t>
            </a:r>
            <a:endParaRPr lang="it-IT" sz="2300" b="1" dirty="0">
              <a:solidFill>
                <a:schemeClr val="accent1"/>
              </a:solidFill>
            </a:endParaRPr>
          </a:p>
          <a:p>
            <a:pPr algn="just"/>
            <a:r>
              <a:rPr lang="it-IT" sz="2300" dirty="0"/>
              <a:t>Rivolta a </a:t>
            </a:r>
            <a:r>
              <a:rPr lang="it-IT" sz="2300" dirty="0" smtClean="0"/>
              <a:t>giocatori già con comportamenti di gioco a rischio. </a:t>
            </a:r>
          </a:p>
          <a:p>
            <a:pPr algn="just"/>
            <a:endParaRPr lang="it-IT" sz="2300" dirty="0" smtClean="0"/>
          </a:p>
          <a:p>
            <a:pPr marL="0" indent="0" algn="just">
              <a:buNone/>
            </a:pPr>
            <a:endParaRPr lang="it-IT" sz="2400" dirty="0"/>
          </a:p>
        </p:txBody>
      </p:sp>
      <p:sp>
        <p:nvSpPr>
          <p:cNvPr id="4" name="Titolo 3"/>
          <p:cNvSpPr>
            <a:spLocks noGrp="1"/>
          </p:cNvSpPr>
          <p:nvPr>
            <p:ph type="title"/>
          </p:nvPr>
        </p:nvSpPr>
        <p:spPr>
          <a:xfrm>
            <a:off x="-36512" y="-27384"/>
            <a:ext cx="9144000" cy="648072"/>
          </a:xfrm>
          <a:solidFill>
            <a:srgbClr val="FFFF00"/>
          </a:solidFill>
        </p:spPr>
        <p:txBody>
          <a:bodyPr>
            <a:noAutofit/>
          </a:bodyPr>
          <a:lstStyle/>
          <a:p>
            <a:r>
              <a:rPr lang="it-IT" sz="2400" b="1" i="1" dirty="0" smtClean="0">
                <a:solidFill>
                  <a:schemeClr val="accent1"/>
                </a:solidFill>
              </a:rPr>
              <a:t>Piano d’Azione Nazionale per la prevenzione del gioco d’ azzardo del D.P.A. annualità 2013-2015- Prevenzione Ecologica-Selettiva-Indicata</a:t>
            </a:r>
            <a:endParaRPr lang="it-IT" sz="2400" b="1" i="1" dirty="0">
              <a:solidFill>
                <a:schemeClr val="accent1"/>
              </a:solidFill>
            </a:endParaRPr>
          </a:p>
        </p:txBody>
      </p:sp>
    </p:spTree>
    <p:extLst>
      <p:ext uri="{BB962C8B-B14F-4D97-AF65-F5344CB8AC3E}">
        <p14:creationId xmlns:p14="http://schemas.microsoft.com/office/powerpoint/2010/main" val="270201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620688"/>
            <a:ext cx="8964488" cy="5904656"/>
          </a:xfrm>
          <a:solidFill>
            <a:schemeClr val="tx2">
              <a:lumMod val="20000"/>
              <a:lumOff val="80000"/>
            </a:schemeClr>
          </a:solidFill>
        </p:spPr>
        <p:txBody>
          <a:bodyPr>
            <a:normAutofit fontScale="92500" lnSpcReduction="20000"/>
          </a:bodyPr>
          <a:lstStyle/>
          <a:p>
            <a:pPr marL="0" indent="0">
              <a:buNone/>
            </a:pPr>
            <a:r>
              <a:rPr lang="it-IT" sz="4900" dirty="0"/>
              <a:t/>
            </a:r>
            <a:br>
              <a:rPr lang="it-IT" sz="4900" dirty="0"/>
            </a:br>
            <a:r>
              <a:rPr lang="it-IT" sz="5600" dirty="0" smtClean="0"/>
              <a:t>dietro ogni gioco ci sono schiere di matematici ed esperti di comunicazione che usano la scarsa familiarità per i numeri per soffiare sul fuoco della irrazionalità </a:t>
            </a:r>
          </a:p>
          <a:p>
            <a:pPr marL="0" indent="0">
              <a:buNone/>
            </a:pPr>
            <a:r>
              <a:rPr lang="it-IT" sz="5600" dirty="0" smtClean="0"/>
              <a:t>La maggior parte non cade nel tranello</a:t>
            </a:r>
            <a:endParaRPr lang="it-IT" sz="7200" dirty="0"/>
          </a:p>
        </p:txBody>
      </p:sp>
      <p:sp>
        <p:nvSpPr>
          <p:cNvPr id="4" name="Titolo 3"/>
          <p:cNvSpPr>
            <a:spLocks noGrp="1"/>
          </p:cNvSpPr>
          <p:nvPr>
            <p:ph type="title"/>
          </p:nvPr>
        </p:nvSpPr>
        <p:spPr>
          <a:xfrm>
            <a:off x="971600" y="44624"/>
            <a:ext cx="7715200" cy="432048"/>
          </a:xfrm>
        </p:spPr>
        <p:txBody>
          <a:bodyPr>
            <a:normAutofit fontScale="90000"/>
          </a:bodyPr>
          <a:lstStyle/>
          <a:p>
            <a:r>
              <a:rPr lang="it-IT" dirty="0" smtClean="0"/>
              <a:t>La matematica dell’azzardo</a:t>
            </a:r>
            <a:endParaRPr lang="it-IT" dirty="0"/>
          </a:p>
        </p:txBody>
      </p:sp>
    </p:spTree>
    <p:extLst>
      <p:ext uri="{BB962C8B-B14F-4D97-AF65-F5344CB8AC3E}">
        <p14:creationId xmlns:p14="http://schemas.microsoft.com/office/powerpoint/2010/main" val="226421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548680"/>
            <a:ext cx="8964488" cy="5904656"/>
          </a:xfrm>
          <a:solidFill>
            <a:schemeClr val="tx2">
              <a:lumMod val="20000"/>
              <a:lumOff val="80000"/>
            </a:schemeClr>
          </a:solidFill>
        </p:spPr>
        <p:txBody>
          <a:bodyPr>
            <a:normAutofit/>
          </a:bodyPr>
          <a:lstStyle/>
          <a:p>
            <a:pPr marL="0" indent="0">
              <a:buNone/>
            </a:pPr>
            <a:r>
              <a:rPr lang="it-IT" sz="2400" dirty="0" smtClean="0"/>
              <a:t> Vincita?</a:t>
            </a:r>
          </a:p>
          <a:p>
            <a:pPr marL="457200" indent="-457200">
              <a:buFont typeface="+mj-lt"/>
              <a:buAutoNum type="alphaUcPeriod"/>
            </a:pPr>
            <a:r>
              <a:rPr lang="it-IT" sz="2400" dirty="0" smtClean="0"/>
              <a:t>Spesa!  il denaro dato </a:t>
            </a:r>
            <a:r>
              <a:rPr lang="it-IT" sz="2400" u="sng" dirty="0" smtClean="0"/>
              <a:t>irreversibilmente</a:t>
            </a:r>
          </a:p>
          <a:p>
            <a:pPr marL="457200" indent="-457200">
              <a:buFont typeface="+mj-lt"/>
              <a:buAutoNum type="alphaUcPeriod"/>
            </a:pPr>
            <a:r>
              <a:rPr lang="it-IT" sz="2400" dirty="0" smtClean="0"/>
              <a:t>Incasso!: denaro dato alla fine del ciclo di gioco; può essere inferiore, superiore o uguale alla spesa</a:t>
            </a:r>
            <a:r>
              <a:rPr lang="it-IT" sz="2400" u="sng" dirty="0" smtClean="0"/>
              <a:t> </a:t>
            </a:r>
          </a:p>
          <a:p>
            <a:pPr marL="457200" indent="-457200">
              <a:buFont typeface="+mj-lt"/>
              <a:buAutoNum type="alphaUcPeriod"/>
            </a:pPr>
            <a:r>
              <a:rPr lang="it-IT" sz="2400" dirty="0" smtClean="0"/>
              <a:t>Bilancio!: B-A</a:t>
            </a:r>
          </a:p>
          <a:p>
            <a:pPr marL="0" indent="0">
              <a:buNone/>
            </a:pPr>
            <a:endParaRPr lang="it-IT" sz="2400" dirty="0" smtClean="0"/>
          </a:p>
          <a:p>
            <a:pPr marL="0" indent="0" algn="ctr">
              <a:buNone/>
            </a:pPr>
            <a:r>
              <a:rPr lang="it-IT" sz="2400" dirty="0" smtClean="0"/>
              <a:t>Roulette e probabilità di bilancio negativo per n° di giocate*</a:t>
            </a:r>
            <a:r>
              <a:rPr lang="it-IT" sz="2400" dirty="0"/>
              <a:t/>
            </a:r>
            <a:br>
              <a:rPr lang="it-IT" sz="2400" dirty="0"/>
            </a:br>
            <a:endParaRPr lang="it-IT" sz="2400" dirty="0"/>
          </a:p>
          <a:p>
            <a:endParaRPr lang="it-IT" dirty="0"/>
          </a:p>
        </p:txBody>
      </p:sp>
      <p:sp>
        <p:nvSpPr>
          <p:cNvPr id="4" name="Titolo 3"/>
          <p:cNvSpPr>
            <a:spLocks noGrp="1"/>
          </p:cNvSpPr>
          <p:nvPr>
            <p:ph type="title"/>
          </p:nvPr>
        </p:nvSpPr>
        <p:spPr>
          <a:xfrm>
            <a:off x="971600" y="44624"/>
            <a:ext cx="7715200" cy="432048"/>
          </a:xfrm>
        </p:spPr>
        <p:txBody>
          <a:bodyPr>
            <a:normAutofit fontScale="90000"/>
          </a:bodyPr>
          <a:lstStyle/>
          <a:p>
            <a:r>
              <a:rPr lang="it-IT" dirty="0" smtClean="0"/>
              <a:t>Perdere è «matematico»</a:t>
            </a:r>
            <a:endParaRPr lang="it-IT" dirty="0"/>
          </a:p>
        </p:txBody>
      </p:sp>
      <p:graphicFrame>
        <p:nvGraphicFramePr>
          <p:cNvPr id="2" name="Tabella 1"/>
          <p:cNvGraphicFramePr>
            <a:graphicFrameLocks noGrp="1"/>
          </p:cNvGraphicFramePr>
          <p:nvPr>
            <p:extLst>
              <p:ext uri="{D42A27DB-BD31-4B8C-83A1-F6EECF244321}">
                <p14:modId xmlns:p14="http://schemas.microsoft.com/office/powerpoint/2010/main" val="2742012848"/>
              </p:ext>
            </p:extLst>
          </p:nvPr>
        </p:nvGraphicFramePr>
        <p:xfrm>
          <a:off x="1331640" y="3815040"/>
          <a:ext cx="6096000" cy="24942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it-IT" dirty="0" smtClean="0"/>
                        <a:t>Numero giocate</a:t>
                      </a:r>
                      <a:endParaRPr lang="it-IT" dirty="0"/>
                    </a:p>
                  </a:txBody>
                  <a:tcPr/>
                </a:tc>
                <a:tc>
                  <a:txBody>
                    <a:bodyPr/>
                    <a:lstStyle/>
                    <a:p>
                      <a:r>
                        <a:rPr lang="it-IT" dirty="0" smtClean="0"/>
                        <a:t>Probabilità di bilancio negativo</a:t>
                      </a:r>
                      <a:endParaRPr lang="it-IT" dirty="0"/>
                    </a:p>
                  </a:txBody>
                  <a:tcPr/>
                </a:tc>
              </a:tr>
              <a:tr h="370840">
                <a:tc>
                  <a:txBody>
                    <a:bodyPr/>
                    <a:lstStyle/>
                    <a:p>
                      <a:r>
                        <a:rPr lang="it-IT" dirty="0" smtClean="0"/>
                        <a:t>100</a:t>
                      </a:r>
                      <a:endParaRPr lang="it-IT" dirty="0"/>
                    </a:p>
                  </a:txBody>
                  <a:tcPr/>
                </a:tc>
                <a:tc>
                  <a:txBody>
                    <a:bodyPr/>
                    <a:lstStyle/>
                    <a:p>
                      <a:r>
                        <a:rPr lang="it-IT" dirty="0" smtClean="0"/>
                        <a:t>57%</a:t>
                      </a:r>
                      <a:endParaRPr lang="it-IT" dirty="0"/>
                    </a:p>
                  </a:txBody>
                  <a:tcPr/>
                </a:tc>
              </a:tr>
              <a:tr h="370840">
                <a:tc>
                  <a:txBody>
                    <a:bodyPr/>
                    <a:lstStyle/>
                    <a:p>
                      <a:r>
                        <a:rPr lang="it-IT" dirty="0" smtClean="0"/>
                        <a:t>1000</a:t>
                      </a:r>
                      <a:endParaRPr lang="it-IT" dirty="0"/>
                    </a:p>
                  </a:txBody>
                  <a:tcPr/>
                </a:tc>
                <a:tc>
                  <a:txBody>
                    <a:bodyPr/>
                    <a:lstStyle/>
                    <a:p>
                      <a:r>
                        <a:rPr lang="it-IT" dirty="0" smtClean="0"/>
                        <a:t>79%</a:t>
                      </a:r>
                      <a:endParaRPr lang="it-IT" dirty="0"/>
                    </a:p>
                  </a:txBody>
                  <a:tcPr/>
                </a:tc>
              </a:tr>
              <a:tr h="370840">
                <a:tc>
                  <a:txBody>
                    <a:bodyPr/>
                    <a:lstStyle/>
                    <a:p>
                      <a:r>
                        <a:rPr lang="it-IT" dirty="0" smtClean="0"/>
                        <a:t>10.000</a:t>
                      </a:r>
                      <a:endParaRPr lang="it-IT" dirty="0"/>
                    </a:p>
                  </a:txBody>
                  <a:tcPr/>
                </a:tc>
                <a:tc>
                  <a:txBody>
                    <a:bodyPr/>
                    <a:lstStyle/>
                    <a:p>
                      <a:r>
                        <a:rPr lang="it-IT" dirty="0" smtClean="0"/>
                        <a:t>99,7%</a:t>
                      </a:r>
                      <a:endParaRPr lang="it-IT" dirty="0"/>
                    </a:p>
                  </a:txBody>
                  <a:tcPr/>
                </a:tc>
              </a:tr>
              <a:tr h="370840">
                <a:tc>
                  <a:txBody>
                    <a:bodyPr/>
                    <a:lstStyle/>
                    <a:p>
                      <a:r>
                        <a:rPr lang="it-IT" dirty="0" smtClean="0"/>
                        <a:t>100.000</a:t>
                      </a:r>
                      <a:endParaRPr lang="it-IT" dirty="0"/>
                    </a:p>
                  </a:txBody>
                  <a:tcPr/>
                </a:tc>
                <a:tc>
                  <a:txBody>
                    <a:bodyPr/>
                    <a:lstStyle/>
                    <a:p>
                      <a:r>
                        <a:rPr lang="it-IT" dirty="0" smtClean="0"/>
                        <a:t>99,99999999999999994%</a:t>
                      </a:r>
                      <a:endParaRPr lang="it-IT" dirty="0"/>
                    </a:p>
                  </a:txBody>
                  <a:tcPr/>
                </a:tc>
              </a:tr>
              <a:tr h="370840">
                <a:tc>
                  <a:txBody>
                    <a:bodyPr/>
                    <a:lstStyle/>
                    <a:p>
                      <a:endParaRPr lang="it-IT" dirty="0"/>
                    </a:p>
                  </a:txBody>
                  <a:tcPr/>
                </a:tc>
                <a:tc>
                  <a:txBody>
                    <a:bodyPr/>
                    <a:lstStyle/>
                    <a:p>
                      <a:endParaRPr lang="it-IT" dirty="0"/>
                    </a:p>
                  </a:txBody>
                  <a:tcPr/>
                </a:tc>
              </a:tr>
            </a:tbl>
          </a:graphicData>
        </a:graphic>
      </p:graphicFrame>
    </p:spTree>
    <p:extLst>
      <p:ext uri="{BB962C8B-B14F-4D97-AF65-F5344CB8AC3E}">
        <p14:creationId xmlns:p14="http://schemas.microsoft.com/office/powerpoint/2010/main" val="321745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548680"/>
            <a:ext cx="8964488" cy="5904656"/>
          </a:xfrm>
          <a:solidFill>
            <a:schemeClr val="tx2">
              <a:lumMod val="20000"/>
              <a:lumOff val="80000"/>
            </a:schemeClr>
          </a:solidFill>
        </p:spPr>
        <p:txBody>
          <a:bodyPr>
            <a:normAutofit/>
          </a:bodyPr>
          <a:lstStyle/>
          <a:p>
            <a:pPr marL="0" indent="0">
              <a:buNone/>
            </a:pPr>
            <a:endParaRPr lang="it-IT" sz="2400" dirty="0" smtClean="0"/>
          </a:p>
          <a:p>
            <a:pPr marL="0" indent="0">
              <a:buNone/>
            </a:pPr>
            <a:r>
              <a:rPr lang="it-IT" sz="2400" dirty="0" smtClean="0"/>
              <a:t>La somma dei prodotti di  ogni possibile bilancio per la sua probabilità</a:t>
            </a:r>
          </a:p>
          <a:p>
            <a:pPr marL="0" indent="0">
              <a:buNone/>
            </a:pPr>
            <a:r>
              <a:rPr lang="it-IT" sz="2400" dirty="0" smtClean="0"/>
              <a:t>Per la roulette probabilità di vincita di 1 € per puntata su colore 18/37</a:t>
            </a:r>
          </a:p>
          <a:p>
            <a:pPr marL="0" indent="0">
              <a:buNone/>
            </a:pPr>
            <a:r>
              <a:rPr lang="it-IT" sz="2400" dirty="0" smtClean="0"/>
              <a:t>18/37 . 1€ + 19/37 . (-1€) = -1/37 €  (meno 2,7 centesimi di euro)</a:t>
            </a:r>
          </a:p>
          <a:p>
            <a:pPr marL="0" indent="0">
              <a:buNone/>
            </a:pPr>
            <a:endParaRPr lang="it-IT" sz="2400" dirty="0"/>
          </a:p>
          <a:p>
            <a:pPr marL="0" indent="0">
              <a:buNone/>
            </a:pPr>
            <a:r>
              <a:rPr lang="it-IT" sz="2400" dirty="0" smtClean="0"/>
              <a:t>Esiste quindi un destino di perdita con tanto di ritmo di perdita: 1 € ogni 37 eventi di gioco oppure  1 trentasettesimo di euro per ogni giocata, che corrisponde al «valore atteso del bilancio (negativo) di gioco». </a:t>
            </a:r>
            <a:endParaRPr lang="it-IT" sz="2400" dirty="0"/>
          </a:p>
          <a:p>
            <a:pPr marL="0" indent="0">
              <a:buNone/>
            </a:pPr>
            <a:r>
              <a:rPr lang="it-IT" sz="2400" dirty="0" smtClean="0"/>
              <a:t>Valore atteso del bilancio di gioco anche per le altre possibilità di puntata (comunque metta le mie </a:t>
            </a:r>
            <a:r>
              <a:rPr lang="it-IT" sz="2400" dirty="0" err="1" smtClean="0"/>
              <a:t>fiches</a:t>
            </a:r>
            <a:r>
              <a:rPr lang="it-IT" sz="2400" dirty="0" smtClean="0"/>
              <a:t> la aspettative di perdita restano le stesse . </a:t>
            </a:r>
          </a:p>
          <a:p>
            <a:pPr marL="0" indent="0">
              <a:buNone/>
            </a:pPr>
            <a:endParaRPr lang="it-IT" sz="2400" dirty="0"/>
          </a:p>
          <a:p>
            <a:pPr marL="0" indent="0">
              <a:buNone/>
            </a:pPr>
            <a:endParaRPr lang="it-IT" sz="2400" dirty="0" smtClean="0"/>
          </a:p>
        </p:txBody>
      </p:sp>
      <p:sp>
        <p:nvSpPr>
          <p:cNvPr id="4" name="Titolo 3"/>
          <p:cNvSpPr>
            <a:spLocks noGrp="1"/>
          </p:cNvSpPr>
          <p:nvPr>
            <p:ph type="title"/>
          </p:nvPr>
        </p:nvSpPr>
        <p:spPr>
          <a:xfrm>
            <a:off x="971600" y="44624"/>
            <a:ext cx="7715200" cy="432048"/>
          </a:xfrm>
        </p:spPr>
        <p:txBody>
          <a:bodyPr>
            <a:normAutofit fontScale="90000"/>
          </a:bodyPr>
          <a:lstStyle/>
          <a:p>
            <a:r>
              <a:rPr lang="it-IT" dirty="0" smtClean="0"/>
              <a:t>La formula della convenienza</a:t>
            </a:r>
            <a:endParaRPr lang="it-IT" dirty="0"/>
          </a:p>
        </p:txBody>
      </p:sp>
    </p:spTree>
    <p:extLst>
      <p:ext uri="{BB962C8B-B14F-4D97-AF65-F5344CB8AC3E}">
        <p14:creationId xmlns:p14="http://schemas.microsoft.com/office/powerpoint/2010/main" val="243080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548680"/>
            <a:ext cx="8964488" cy="5904656"/>
          </a:xfrm>
          <a:solidFill>
            <a:schemeClr val="tx2">
              <a:lumMod val="20000"/>
              <a:lumOff val="80000"/>
            </a:schemeClr>
          </a:solidFill>
        </p:spPr>
        <p:txBody>
          <a:bodyPr>
            <a:normAutofit/>
          </a:bodyPr>
          <a:lstStyle/>
          <a:p>
            <a:pPr marL="0" indent="0">
              <a:buNone/>
            </a:pPr>
            <a:endParaRPr lang="it-IT" sz="2400" dirty="0" smtClean="0"/>
          </a:p>
          <a:p>
            <a:pPr marL="0" indent="0">
              <a:buNone/>
            </a:pPr>
            <a:endParaRPr lang="it-IT" sz="2400" dirty="0" smtClean="0"/>
          </a:p>
          <a:p>
            <a:pPr marL="0" indent="0">
              <a:buNone/>
            </a:pPr>
            <a:endParaRPr lang="it-IT" sz="2400" dirty="0"/>
          </a:p>
          <a:p>
            <a:pPr marL="0" indent="0">
              <a:buNone/>
            </a:pPr>
            <a:r>
              <a:rPr lang="it-IT" sz="2400" dirty="0" smtClean="0"/>
              <a:t>Raramente il grafico del bilancio è </a:t>
            </a:r>
            <a:r>
              <a:rPr lang="it-IT" sz="2400" dirty="0" err="1" smtClean="0"/>
              <a:t>mentalizzato</a:t>
            </a:r>
            <a:endParaRPr lang="it-IT" sz="2400" dirty="0" smtClean="0"/>
          </a:p>
          <a:p>
            <a:pPr marL="0" indent="0">
              <a:buNone/>
            </a:pPr>
            <a:r>
              <a:rPr lang="it-IT" sz="2400" dirty="0" smtClean="0"/>
              <a:t>Memoria selettiva; maggiore salienza della «vincita»</a:t>
            </a:r>
          </a:p>
        </p:txBody>
      </p:sp>
      <p:sp>
        <p:nvSpPr>
          <p:cNvPr id="4" name="Titolo 3"/>
          <p:cNvSpPr>
            <a:spLocks noGrp="1"/>
          </p:cNvSpPr>
          <p:nvPr>
            <p:ph type="title"/>
          </p:nvPr>
        </p:nvSpPr>
        <p:spPr>
          <a:xfrm>
            <a:off x="971600" y="44624"/>
            <a:ext cx="7715200" cy="432048"/>
          </a:xfrm>
        </p:spPr>
        <p:txBody>
          <a:bodyPr>
            <a:normAutofit fontScale="90000"/>
          </a:bodyPr>
          <a:lstStyle/>
          <a:p>
            <a:r>
              <a:rPr lang="it-IT" dirty="0" smtClean="0"/>
              <a:t>La formula della convenienza</a:t>
            </a:r>
            <a:endParaRPr lang="it-IT" dirty="0"/>
          </a:p>
        </p:txBody>
      </p:sp>
    </p:spTree>
    <p:extLst>
      <p:ext uri="{BB962C8B-B14F-4D97-AF65-F5344CB8AC3E}">
        <p14:creationId xmlns:p14="http://schemas.microsoft.com/office/powerpoint/2010/main" val="186592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600200"/>
            <a:ext cx="8964488" cy="5069160"/>
          </a:xfrm>
          <a:solidFill>
            <a:schemeClr val="tx2">
              <a:lumMod val="20000"/>
              <a:lumOff val="80000"/>
            </a:schemeClr>
          </a:solidFill>
        </p:spPr>
        <p:txBody>
          <a:bodyPr>
            <a:normAutofit fontScale="55000" lnSpcReduction="20000"/>
          </a:bodyPr>
          <a:lstStyle/>
          <a:p>
            <a:pPr marL="0" indent="0">
              <a:buNone/>
            </a:pPr>
            <a:endParaRPr lang="it-IT" dirty="0" smtClean="0"/>
          </a:p>
          <a:p>
            <a:pPr marL="0" indent="0">
              <a:buNone/>
            </a:pPr>
            <a:r>
              <a:rPr lang="it-IT" dirty="0" smtClean="0"/>
              <a:t>a</a:t>
            </a:r>
            <a:r>
              <a:rPr lang="it-IT" dirty="0"/>
              <a:t>) accoglienza; b) valutazione diagnostica multidisciplinare; c) valutazione dello stato di dipendenza; d) certificazione dello stato di dipendenza patologica; e) definizione, attuazione e verifica del programma terapeutico e riabilitativo personalizzato in accordo con la persona e, per i minori, in collaborazione con la famiglia; f) somministrazione di terapie farmacologiche specifiche, sostitutive, sintomatiche e antagoniste, compreso il monitoraggio clinico e laboratoristico; g) gestione delle problematiche mediche specialistiche; h) interventi relativi alla prevenzione, diagnosi precoce e trattamento delle patologie correlate all’uso di sostanze; i) colloqui psicologico-clinici; j) colloqui di orientamento e sostegno alla famiglia; k) interventi di riduzione del danno; l) psicoterapia (individuale, di coppia, familiare, di gruppo); m) interventi socio-riabilitativi, </a:t>
            </a:r>
            <a:r>
              <a:rPr lang="it-IT" dirty="0" err="1"/>
              <a:t>psico</a:t>
            </a:r>
            <a:r>
              <a:rPr lang="it-IT" dirty="0"/>
              <a:t>-educativi e socio-educativi finalizzati al recupero dell’autonomia personale, sociale e lavorativa; n) promozione di gruppi di sostegno per soggetti affetti da dipendenza patologica; o) promozione di gruppi di sostegno per i familiari di soggetti affetti da dipendenza patologica; 3 p) consulenza specialistica e collaborazione con i reparti ospedalieri e gli altri servizi distrettuali territoriali, semiresidenziali e residenziali; q) collaborazione con i medici di medicina generale e i pediatri di libera scelta; r) interventi terapeutici e riabilitativi nei confronti di soggetti detenuti o con misure alternative alla detenzione, in collaborazione con l’amministrazione penitenziaria; s) collaborazione ed integrazione con i servizi di salute mentale con riferimento ai pazienti con </a:t>
            </a:r>
            <a:r>
              <a:rPr lang="it-IT" dirty="0" err="1"/>
              <a:t>comorbidità</a:t>
            </a:r>
            <a:r>
              <a:rPr lang="it-IT" dirty="0"/>
              <a:t>.” Il decreto precisa inoltre che “l’assistenza distrettuale alle persone con dipendenze patologiche è </a:t>
            </a:r>
            <a:endParaRPr lang="it-IT" dirty="0" smtClean="0"/>
          </a:p>
          <a:p>
            <a:endParaRPr lang="it-IT" dirty="0"/>
          </a:p>
          <a:p>
            <a:endParaRPr lang="it-IT" dirty="0"/>
          </a:p>
        </p:txBody>
      </p:sp>
      <p:sp>
        <p:nvSpPr>
          <p:cNvPr id="4" name="Titolo 3"/>
          <p:cNvSpPr>
            <a:spLocks noGrp="1"/>
          </p:cNvSpPr>
          <p:nvPr>
            <p:ph type="title"/>
          </p:nvPr>
        </p:nvSpPr>
        <p:spPr>
          <a:xfrm>
            <a:off x="0" y="188640"/>
            <a:ext cx="9144000" cy="648072"/>
          </a:xfrm>
        </p:spPr>
        <p:txBody>
          <a:bodyPr>
            <a:noAutofit/>
          </a:bodyPr>
          <a:lstStyle/>
          <a:p>
            <a:pPr algn="just"/>
            <a:r>
              <a:rPr lang="it-IT" sz="1200" dirty="0" smtClean="0"/>
              <a:t>DPCM (, </a:t>
            </a:r>
            <a:r>
              <a:rPr lang="it-IT" sz="1200" dirty="0"/>
              <a:t>di aggiornamento dei Livelli Essenziali di </a:t>
            </a:r>
            <a:r>
              <a:rPr lang="it-IT" sz="1200" dirty="0" smtClean="0"/>
              <a:t>Assistenza), </a:t>
            </a:r>
            <a:r>
              <a:rPr lang="it-IT" sz="1200" dirty="0"/>
              <a:t>la dipendenza da gioco d’azzardo è stata parificata alle altre dipendenze patologiche, riguardo alle quali il Servizio sanitario nazionale “garantisce la presa in carico multidisciplinare e lo svolgimento di un programma terapeutico individualizzato che include le prestazioni mediche specialistiche, diagnostiche e terapeutiche, psicologiche e psicoterapeutiche, e riabilitative mediante l’impiego di metodi e strumenti basati sulle più avanzate evidenze scientifiche, necessarie e appropriate nei seguenti ambiti di attività:</a:t>
            </a:r>
          </a:p>
        </p:txBody>
      </p:sp>
    </p:spTree>
    <p:extLst>
      <p:ext uri="{BB962C8B-B14F-4D97-AF65-F5344CB8AC3E}">
        <p14:creationId xmlns:p14="http://schemas.microsoft.com/office/powerpoint/2010/main" val="38567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4" descr="300px-The_Cardshar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549275"/>
            <a:ext cx="777557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4" name="Rectangle 6"/>
          <p:cNvSpPr>
            <a:spLocks noChangeArrowheads="1"/>
          </p:cNvSpPr>
          <p:nvPr/>
        </p:nvSpPr>
        <p:spPr bwMode="auto">
          <a:xfrm>
            <a:off x="2051050" y="2060575"/>
            <a:ext cx="511175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lgn="ctr">
              <a:defRPr/>
            </a:pPr>
            <a:r>
              <a:rPr lang="it-IT" altLang="it-IT" sz="2800" b="1" i="1">
                <a:solidFill>
                  <a:schemeClr val="bg1"/>
                </a:solidFill>
                <a:effectLst>
                  <a:outerShdw blurRad="38100" dist="38100" dir="2700000" algn="tl">
                    <a:srgbClr val="000000"/>
                  </a:outerShdw>
                </a:effectLst>
                <a:latin typeface="Adobe Caslon Pro Bold" pitchFamily="18" charset="0"/>
              </a:rPr>
              <a:t>IL PROGETTO della AZIENDA U.S.L. 9 di GROSSETO</a:t>
            </a:r>
          </a:p>
          <a:p>
            <a:pPr lvl="2" algn="ctr">
              <a:defRPr/>
            </a:pPr>
            <a:r>
              <a:rPr lang="it-IT" altLang="it-IT" sz="2800" b="1" i="1">
                <a:solidFill>
                  <a:schemeClr val="bg1"/>
                </a:solidFill>
                <a:effectLst>
                  <a:outerShdw blurRad="38100" dist="38100" dir="2700000" algn="tl">
                    <a:srgbClr val="000000"/>
                  </a:outerShdw>
                </a:effectLst>
                <a:latin typeface="Adobe Caslon Pro Bold" pitchFamily="18" charset="0"/>
              </a:rPr>
              <a:t>“Il Gioco d'Azzardo: quali rischi? Parliamone: la costruzione di una rete di ascolto, accoglienza e assistenza per il GAP”.</a:t>
            </a:r>
          </a:p>
        </p:txBody>
      </p:sp>
    </p:spTree>
    <p:extLst>
      <p:ext uri="{BB962C8B-B14F-4D97-AF65-F5344CB8AC3E}">
        <p14:creationId xmlns:p14="http://schemas.microsoft.com/office/powerpoint/2010/main" val="256104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42" name="Text Box 2"/>
          <p:cNvSpPr txBox="1">
            <a:spLocks noChangeArrowheads="1"/>
          </p:cNvSpPr>
          <p:nvPr/>
        </p:nvSpPr>
        <p:spPr bwMode="auto">
          <a:xfrm>
            <a:off x="684213" y="476250"/>
            <a:ext cx="7848600" cy="6119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lvl="2">
              <a:lnSpc>
                <a:spcPct val="160000"/>
              </a:lnSpc>
              <a:defRPr/>
            </a:pPr>
            <a:r>
              <a:rPr lang="it-IT" altLang="it-IT" sz="2000" b="1" smtClean="0">
                <a:effectLst>
                  <a:outerShdw blurRad="38100" dist="38100" dir="2700000" algn="tl">
                    <a:srgbClr val="C0C0C0"/>
                  </a:outerShdw>
                </a:effectLst>
                <a:latin typeface="Times New Roman" pitchFamily="18" charset="0"/>
              </a:rPr>
              <a:t>  </a:t>
            </a:r>
          </a:p>
          <a:p>
            <a:pPr lvl="2" algn="ctr">
              <a:lnSpc>
                <a:spcPct val="160000"/>
              </a:lnSpc>
              <a:defRPr/>
            </a:pPr>
            <a:endParaRPr lang="it-IT" altLang="it-IT" b="1" smtClean="0">
              <a:solidFill>
                <a:srgbClr val="FF0000"/>
              </a:solidFill>
              <a:effectLst>
                <a:outerShdw blurRad="38100" dist="38100" dir="2700000" algn="tl">
                  <a:srgbClr val="C0C0C0"/>
                </a:outerShdw>
              </a:effectLst>
            </a:endParaRPr>
          </a:p>
          <a:p>
            <a:pPr lvl="2" algn="ctr">
              <a:lnSpc>
                <a:spcPct val="160000"/>
              </a:lnSpc>
              <a:defRPr/>
            </a:pPr>
            <a:r>
              <a:rPr lang="it-IT" altLang="it-IT" b="1" smtClean="0">
                <a:solidFill>
                  <a:srgbClr val="FF0000"/>
                </a:solidFill>
                <a:effectLst>
                  <a:outerShdw blurRad="38100" dist="38100" dir="2700000" algn="tl">
                    <a:srgbClr val="C0C0C0"/>
                  </a:outerShdw>
                </a:effectLst>
              </a:rPr>
              <a:t>“Il Gioco d'Azzardo: quali rischi? Parliamone: la costruzione di una rete di ascolto, accoglienza e assistenza per il GAP”.</a:t>
            </a:r>
          </a:p>
          <a:p>
            <a:pPr lvl="2">
              <a:lnSpc>
                <a:spcPct val="225000"/>
              </a:lnSpc>
              <a:defRPr/>
            </a:pPr>
            <a:r>
              <a:rPr lang="it-IT" altLang="it-IT" sz="1600" b="1" i="1" smtClean="0">
                <a:solidFill>
                  <a:srgbClr val="FF0000"/>
                </a:solidFill>
                <a:effectLst>
                  <a:outerShdw blurRad="38100" dist="38100" dir="2700000" algn="tl">
                    <a:srgbClr val="C0C0C0"/>
                  </a:outerShdw>
                </a:effectLst>
                <a:latin typeface="Times New Roman" pitchFamily="18" charset="0"/>
              </a:rPr>
              <a:t>TITOLARE DEL PROGETTO:</a:t>
            </a:r>
            <a:r>
              <a:rPr lang="it-IT" altLang="it-IT" sz="1600" b="1" i="1" smtClean="0">
                <a:effectLst>
                  <a:outerShdw blurRad="38100" dist="38100" dir="2700000" algn="tl">
                    <a:srgbClr val="C0C0C0"/>
                  </a:outerShdw>
                </a:effectLst>
                <a:latin typeface="Times New Roman" pitchFamily="18" charset="0"/>
              </a:rPr>
              <a:t> </a:t>
            </a:r>
          </a:p>
          <a:p>
            <a:pPr lvl="2">
              <a:lnSpc>
                <a:spcPct val="225000"/>
              </a:lnSpc>
              <a:defRPr/>
            </a:pPr>
            <a:r>
              <a:rPr lang="it-IT" altLang="it-IT" sz="1600" b="1" i="1" smtClean="0">
                <a:effectLst>
                  <a:outerShdw blurRad="38100" dist="38100" dir="2700000" algn="tl">
                    <a:srgbClr val="C0C0C0"/>
                  </a:outerShdw>
                </a:effectLst>
                <a:latin typeface="Times New Roman" pitchFamily="18" charset="0"/>
              </a:rPr>
              <a:t>Servizio Dipendenze zona “Colline Metallifere”</a:t>
            </a:r>
          </a:p>
          <a:p>
            <a:pPr lvl="2">
              <a:lnSpc>
                <a:spcPct val="225000"/>
              </a:lnSpc>
              <a:defRPr/>
            </a:pPr>
            <a:r>
              <a:rPr lang="it-IT" altLang="it-IT" sz="1600" b="1" i="1" smtClean="0">
                <a:solidFill>
                  <a:srgbClr val="FF0000"/>
                </a:solidFill>
                <a:effectLst>
                  <a:outerShdw blurRad="38100" dist="38100" dir="2700000" algn="tl">
                    <a:srgbClr val="C0C0C0"/>
                  </a:outerShdw>
                </a:effectLst>
                <a:latin typeface="Times New Roman" pitchFamily="18" charset="0"/>
              </a:rPr>
              <a:t>RESPONSABILI DEL PROGETTO</a:t>
            </a:r>
          </a:p>
          <a:p>
            <a:pPr lvl="1">
              <a:lnSpc>
                <a:spcPct val="225000"/>
              </a:lnSpc>
              <a:buFontTx/>
              <a:buChar char="•"/>
              <a:defRPr/>
            </a:pPr>
            <a:r>
              <a:rPr lang="it-IT" altLang="it-IT" sz="1600" b="1" i="1" smtClean="0">
                <a:effectLst>
                  <a:outerShdw blurRad="38100" dist="38100" dir="2700000" algn="tl">
                    <a:srgbClr val="C0C0C0"/>
                  </a:outerShdw>
                </a:effectLst>
                <a:latin typeface="Times New Roman" pitchFamily="18" charset="0"/>
              </a:rPr>
              <a:t>Responsabile Servizio Dipendenze zona “Colline Metallifere”: Dr. Fabio Falorn</a:t>
            </a:r>
            <a:r>
              <a:rPr lang="it-IT" altLang="it-IT" sz="1600" b="1" i="1" smtClean="0">
                <a:latin typeface="Times New Roman" pitchFamily="18" charset="0"/>
              </a:rPr>
              <a:t>i</a:t>
            </a:r>
          </a:p>
          <a:p>
            <a:pPr lvl="1">
              <a:lnSpc>
                <a:spcPct val="225000"/>
              </a:lnSpc>
              <a:buFontTx/>
              <a:buChar char="•"/>
              <a:defRPr/>
            </a:pPr>
            <a:r>
              <a:rPr lang="it-IT" altLang="it-IT" sz="1600" b="1" i="1" smtClean="0">
                <a:effectLst>
                  <a:outerShdw blurRad="38100" dist="38100" dir="2700000" algn="tl">
                    <a:srgbClr val="C0C0C0"/>
                  </a:outerShdw>
                </a:effectLst>
                <a:latin typeface="Times New Roman" pitchFamily="18" charset="0"/>
              </a:rPr>
              <a:t>Referente per la Dipendenza dal Gioco d'azzardo: Dr.ssa Laura Masini</a:t>
            </a:r>
          </a:p>
          <a:p>
            <a:pPr lvl="4" algn="ctr">
              <a:lnSpc>
                <a:spcPct val="165000"/>
              </a:lnSpc>
              <a:defRPr/>
            </a:pPr>
            <a:r>
              <a:rPr lang="it-IT" altLang="it-IT" sz="1600" b="1" i="1" smtClean="0">
                <a:solidFill>
                  <a:srgbClr val="FF0000"/>
                </a:solidFill>
                <a:effectLst>
                  <a:outerShdw blurRad="38100" dist="38100" dir="2700000" algn="tl">
                    <a:srgbClr val="C0C0C0"/>
                  </a:outerShdw>
                </a:effectLst>
              </a:rPr>
              <a:t>Equipe GAP e Dipendenze Comportamentali</a:t>
            </a:r>
          </a:p>
          <a:p>
            <a:pPr lvl="4" algn="ctr">
              <a:lnSpc>
                <a:spcPct val="120000"/>
              </a:lnSpc>
              <a:defRPr/>
            </a:pPr>
            <a:r>
              <a:rPr lang="it-IT" altLang="it-IT" sz="1400" b="1" i="1" smtClean="0">
                <a:effectLst>
                  <a:outerShdw blurRad="38100" dist="38100" dir="2700000" algn="tl">
                    <a:srgbClr val="C0C0C0"/>
                  </a:outerShdw>
                </a:effectLst>
              </a:rPr>
              <a:t>	</a:t>
            </a:r>
            <a:r>
              <a:rPr lang="it-IT" altLang="it-IT" sz="1600" b="1" i="1" smtClean="0">
                <a:effectLst>
                  <a:outerShdw blurRad="38100" dist="38100" dir="2700000" algn="tl">
                    <a:srgbClr val="C0C0C0"/>
                  </a:outerShdw>
                </a:effectLst>
              </a:rPr>
              <a:t>F. Falorn</a:t>
            </a:r>
            <a:r>
              <a:rPr lang="it-IT" altLang="it-IT" sz="1600" b="1" i="1" smtClean="0"/>
              <a:t>i, </a:t>
            </a:r>
            <a:r>
              <a:rPr lang="it-IT" altLang="it-IT" b="1" i="1" smtClean="0"/>
              <a:t>G.Lambardi</a:t>
            </a:r>
            <a:r>
              <a:rPr lang="it-IT" altLang="it-IT" smtClean="0"/>
              <a:t> </a:t>
            </a:r>
            <a:r>
              <a:rPr lang="it-IT" altLang="it-IT" sz="1600" b="1" i="1" smtClean="0"/>
              <a:t>L. Masini, C.Petri, C.Picchioni, C.Rossi</a:t>
            </a:r>
          </a:p>
        </p:txBody>
      </p:sp>
      <p:pic>
        <p:nvPicPr>
          <p:cNvPr id="163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620713"/>
            <a:ext cx="95408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8" descr="logo_S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549275"/>
            <a:ext cx="9144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WordArt 9"/>
          <p:cNvSpPr>
            <a:spLocks noChangeArrowheads="1" noChangeShapeType="1" noTextEdit="1"/>
          </p:cNvSpPr>
          <p:nvPr/>
        </p:nvSpPr>
        <p:spPr bwMode="auto">
          <a:xfrm>
            <a:off x="5292725" y="549275"/>
            <a:ext cx="3048000" cy="590550"/>
          </a:xfrm>
          <a:prstGeom prst="rect">
            <a:avLst/>
          </a:prstGeom>
        </p:spPr>
        <p:txBody>
          <a:bodyPr wrap="none" fromWordArt="1">
            <a:prstTxWarp prst="textPlain">
              <a:avLst>
                <a:gd name="adj" fmla="val 50000"/>
              </a:avLst>
            </a:prstTxWarp>
          </a:bodyPr>
          <a:lstStyle/>
          <a:p>
            <a:pPr algn="ctr"/>
            <a:r>
              <a:rPr lang="it-IT" sz="20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Times New Roman"/>
                <a:cs typeface="Times New Roman"/>
              </a:rPr>
              <a:t>IL  DISTRETTO</a:t>
            </a:r>
          </a:p>
          <a:p>
            <a:pPr algn="ctr"/>
            <a:r>
              <a:rPr lang="it-IT" sz="20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Times New Roman"/>
                <a:cs typeface="Times New Roman"/>
              </a:rPr>
              <a:t>COLLINE METALLIFERE</a:t>
            </a:r>
          </a:p>
        </p:txBody>
      </p:sp>
    </p:spTree>
    <p:extLst>
      <p:ext uri="{BB962C8B-B14F-4D97-AF65-F5344CB8AC3E}">
        <p14:creationId xmlns:p14="http://schemas.microsoft.com/office/powerpoint/2010/main" val="234633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684213" y="1125538"/>
            <a:ext cx="7848600" cy="4454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lvl="2" algn="ctr">
              <a:defRPr/>
            </a:pPr>
            <a:r>
              <a:rPr lang="it-IT" altLang="it-IT" sz="2400" b="1" u="sng" smtClean="0">
                <a:effectLst>
                  <a:outerShdw blurRad="38100" dist="38100" dir="2700000" algn="tl">
                    <a:srgbClr val="C0C0C0"/>
                  </a:outerShdw>
                </a:effectLst>
                <a:latin typeface="Times New Roman" pitchFamily="18" charset="0"/>
              </a:rPr>
              <a:t>ANALISI DEL CONTESTO</a:t>
            </a:r>
            <a:r>
              <a:rPr lang="it-IT" altLang="it-IT" smtClean="0">
                <a:latin typeface="Times New Roman" pitchFamily="18" charset="0"/>
              </a:rPr>
              <a:t> </a:t>
            </a:r>
          </a:p>
          <a:p>
            <a:pPr lvl="2" algn="ctr">
              <a:defRPr/>
            </a:pPr>
            <a:r>
              <a:rPr lang="it-IT" altLang="it-IT" smtClean="0">
                <a:latin typeface="Times New Roman" pitchFamily="18" charset="0"/>
              </a:rPr>
              <a:t> </a:t>
            </a:r>
            <a:r>
              <a:rPr lang="it-IT" altLang="it-IT" b="1" smtClean="0">
                <a:solidFill>
                  <a:srgbClr val="FF0000"/>
                </a:solidFill>
                <a:latin typeface="Times New Roman" pitchFamily="18" charset="0"/>
              </a:rPr>
              <a:t>(verrà descritta più diffusamente in un intervento di Carla Petri)</a:t>
            </a:r>
            <a:endParaRPr lang="it-IT" altLang="it-IT" sz="2800" b="1" smtClean="0">
              <a:solidFill>
                <a:srgbClr val="FF0000"/>
              </a:solidFill>
              <a:effectLst>
                <a:outerShdw blurRad="38100" dist="38100" dir="2700000" algn="tl">
                  <a:srgbClr val="C0C0C0"/>
                </a:outerShdw>
              </a:effectLst>
              <a:latin typeface="Times New Roman" pitchFamily="18" charset="0"/>
            </a:endParaRPr>
          </a:p>
          <a:p>
            <a:pPr lvl="2" algn="ctr">
              <a:defRPr/>
            </a:pPr>
            <a:endParaRPr lang="it-IT" altLang="it-IT" sz="2800" b="1" smtClean="0">
              <a:solidFill>
                <a:srgbClr val="FF0000"/>
              </a:solidFill>
              <a:effectLst>
                <a:outerShdw blurRad="38100" dist="38100" dir="2700000" algn="tl">
                  <a:srgbClr val="C0C0C0"/>
                </a:outerShdw>
              </a:effectLst>
              <a:latin typeface="Times New Roman" pitchFamily="18" charset="0"/>
            </a:endParaRPr>
          </a:p>
          <a:p>
            <a:pPr algn="just">
              <a:lnSpc>
                <a:spcPct val="200000"/>
              </a:lnSpc>
              <a:buClr>
                <a:srgbClr val="FF0000"/>
              </a:buClr>
              <a:buFont typeface="Wingdings" pitchFamily="2" charset="2"/>
              <a:buChar char="q"/>
              <a:defRPr/>
            </a:pPr>
            <a:r>
              <a:rPr lang="it-IT" altLang="it-IT" u="sng" smtClean="0">
                <a:effectLst>
                  <a:outerShdw blurRad="38100" dist="38100" dir="2700000" algn="tl">
                    <a:srgbClr val="C0C0C0"/>
                  </a:outerShdw>
                </a:effectLst>
                <a:latin typeface="Times New Roman" pitchFamily="18" charset="0"/>
              </a:rPr>
              <a:t>occasioni di gioco </a:t>
            </a:r>
            <a:r>
              <a:rPr lang="it-IT" altLang="it-IT" smtClean="0">
                <a:effectLst>
                  <a:outerShdw blurRad="38100" dist="38100" dir="2700000" algn="tl">
                    <a:srgbClr val="C0C0C0"/>
                  </a:outerShdw>
                </a:effectLst>
                <a:latin typeface="Times New Roman" pitchFamily="18" charset="0"/>
              </a:rPr>
              <a:t>: </a:t>
            </a:r>
            <a:r>
              <a:rPr lang="it-IT" altLang="it-IT" smtClean="0">
                <a:solidFill>
                  <a:srgbClr val="FF0000"/>
                </a:solidFill>
                <a:effectLst>
                  <a:outerShdw blurRad="38100" dist="38100" dir="2700000" algn="tl">
                    <a:srgbClr val="C0C0C0"/>
                  </a:outerShdw>
                </a:effectLst>
                <a:latin typeface="Times New Roman" pitchFamily="18" charset="0"/>
                <a:sym typeface="Wingdings" pitchFamily="2" charset="2"/>
              </a:rPr>
              <a:t></a:t>
            </a:r>
            <a:r>
              <a:rPr lang="it-IT" altLang="it-IT" smtClean="0">
                <a:latin typeface="Times New Roman" pitchFamily="18" charset="0"/>
              </a:rPr>
              <a:t> </a:t>
            </a:r>
            <a:r>
              <a:rPr lang="it-IT" altLang="it-IT" smtClean="0">
                <a:effectLst>
                  <a:outerShdw blurRad="38100" dist="38100" dir="2700000" algn="tl">
                    <a:srgbClr val="C0C0C0"/>
                  </a:outerShdw>
                </a:effectLst>
                <a:latin typeface="Times New Roman" pitchFamily="18" charset="0"/>
              </a:rPr>
              <a:t>ricevitorie, sale scommesse e newslots, slot fruits un po’ ovunque; 2 ippodromi, a Follonica ed a Grosseto, 1 sala Bingo.</a:t>
            </a:r>
          </a:p>
          <a:p>
            <a:pPr algn="just">
              <a:lnSpc>
                <a:spcPct val="200000"/>
              </a:lnSpc>
              <a:buClr>
                <a:srgbClr val="FF0000"/>
              </a:buClr>
              <a:buFont typeface="Wingdings" pitchFamily="2" charset="2"/>
              <a:buChar char="q"/>
              <a:defRPr/>
            </a:pPr>
            <a:r>
              <a:rPr lang="it-IT" altLang="it-IT" smtClean="0">
                <a:effectLst>
                  <a:outerShdw blurRad="38100" dist="38100" dir="2700000" algn="tl">
                    <a:srgbClr val="C0C0C0"/>
                  </a:outerShdw>
                </a:effectLst>
                <a:latin typeface="Times New Roman" pitchFamily="18" charset="0"/>
              </a:rPr>
              <a:t>Grosseto al 23° posto nella classifica nazionale della spesa/ famiglia per il gioco d'azzardo legale (fascia medio/alta nella classifica delle province italiane; al 4° posto in Toscana, superando la spesa media annua toscana per famiglia </a:t>
            </a:r>
            <a:r>
              <a:rPr lang="it-IT" altLang="it-IT" b="1" smtClean="0">
                <a:effectLst>
                  <a:outerShdw blurRad="38100" dist="38100" dir="2700000" algn="tl">
                    <a:srgbClr val="C0C0C0"/>
                  </a:outerShdw>
                </a:effectLst>
                <a:latin typeface="Times New Roman" pitchFamily="18" charset="0"/>
              </a:rPr>
              <a:t>(870 euro</a:t>
            </a:r>
            <a:r>
              <a:rPr lang="it-IT" altLang="it-IT" b="1" smtClean="0">
                <a:latin typeface="Times New Roman" pitchFamily="18" charset="0"/>
              </a:rPr>
              <a:t> nel 2003; 1.066 nel 2007</a:t>
            </a:r>
            <a:r>
              <a:rPr lang="it-IT" altLang="it-IT" b="1" smtClean="0"/>
              <a:t>)</a:t>
            </a:r>
            <a:r>
              <a:rPr lang="it-IT" altLang="it-IT" smtClean="0"/>
              <a:t>. </a:t>
            </a:r>
            <a:endParaRPr lang="it-IT" altLang="it-IT" smtClean="0">
              <a:latin typeface="Times New Roman" pitchFamily="18" charset="0"/>
            </a:endParaRPr>
          </a:p>
        </p:txBody>
      </p:sp>
    </p:spTree>
    <p:extLst>
      <p:ext uri="{BB962C8B-B14F-4D97-AF65-F5344CB8AC3E}">
        <p14:creationId xmlns:p14="http://schemas.microsoft.com/office/powerpoint/2010/main" val="401391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1"/>
          <p:cNvSpPr/>
          <p:nvPr/>
        </p:nvSpPr>
        <p:spPr>
          <a:xfrm>
            <a:off x="4287240" y="6381328"/>
            <a:ext cx="284760" cy="361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fld id="{A332E559-60AF-4C09-AFDE-5E7CD0CEEADE}" type="slidenum">
              <a:rPr lang="it-IT" sz="1600" b="1" spc="-1">
                <a:solidFill>
                  <a:srgbClr val="5A5B5A"/>
                </a:solidFill>
                <a:latin typeface="Open Sans"/>
                <a:ea typeface="Open Sans"/>
              </a:rPr>
              <a:pPr algn="ctr"/>
              <a:t>6</a:t>
            </a:fld>
            <a:endParaRPr lang="it-IT" sz="1600" spc="-1" dirty="0">
              <a:solidFill>
                <a:prstClr val="black"/>
              </a:solidFill>
            </a:endParaRPr>
          </a:p>
        </p:txBody>
      </p:sp>
      <p:sp>
        <p:nvSpPr>
          <p:cNvPr id="62" name="CustomShape 3"/>
          <p:cNvSpPr/>
          <p:nvPr/>
        </p:nvSpPr>
        <p:spPr>
          <a:xfrm>
            <a:off x="2699792" y="116640"/>
            <a:ext cx="3482280" cy="57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r>
              <a:rPr lang="it-IT" sz="3200" b="1" spc="-1" dirty="0" smtClean="0">
                <a:solidFill>
                  <a:prstClr val="black"/>
                </a:solidFill>
                <a:latin typeface="Open Sans"/>
                <a:ea typeface="Open Sans"/>
              </a:rPr>
              <a:t>Italia 2010-2018</a:t>
            </a:r>
            <a:endParaRPr lang="it-IT" sz="3200" spc="-1" dirty="0">
              <a:solidFill>
                <a:prstClr val="black"/>
              </a:solidFill>
            </a:endParaRPr>
          </a:p>
        </p:txBody>
      </p:sp>
      <p:pic>
        <p:nvPicPr>
          <p:cNvPr id="42" name="Picture 3"/>
          <p:cNvPicPr>
            <a:picLocks noChangeAspect="1" noChangeArrowheads="1"/>
          </p:cNvPicPr>
          <p:nvPr/>
        </p:nvPicPr>
        <p:blipFill rotWithShape="1">
          <a:blip r:embed="rId3" cstate="print"/>
          <a:srcRect r="72000"/>
          <a:stretch/>
        </p:blipFill>
        <p:spPr bwMode="auto">
          <a:xfrm>
            <a:off x="195143" y="6309320"/>
            <a:ext cx="515709" cy="49612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179512" y="2289720"/>
            <a:ext cx="4423711" cy="2867472"/>
          </a:xfrm>
          <a:prstGeom prst="rect">
            <a:avLst/>
          </a:prstGeom>
          <a:noFill/>
          <a:ln w="9525">
            <a:noFill/>
            <a:miter lim="800000"/>
            <a:headEnd/>
            <a:tailEnd/>
          </a:ln>
          <a:effectLst/>
        </p:spPr>
      </p:pic>
      <p:grpSp>
        <p:nvGrpSpPr>
          <p:cNvPr id="94" name="Gruppo 93"/>
          <p:cNvGrpSpPr/>
          <p:nvPr/>
        </p:nvGrpSpPr>
        <p:grpSpPr>
          <a:xfrm>
            <a:off x="4283968" y="1124744"/>
            <a:ext cx="3857571" cy="2880320"/>
            <a:chOff x="4283968" y="1124744"/>
            <a:chExt cx="3857571" cy="2880320"/>
          </a:xfrm>
        </p:grpSpPr>
        <p:pic>
          <p:nvPicPr>
            <p:cNvPr id="3078" name="Picture 6"/>
            <p:cNvPicPr>
              <a:picLocks noChangeAspect="1" noChangeArrowheads="1"/>
            </p:cNvPicPr>
            <p:nvPr/>
          </p:nvPicPr>
          <p:blipFill>
            <a:blip r:embed="rId5" cstate="print"/>
            <a:srcRect l="26037" t="8631" r="20626" b="8683"/>
            <a:stretch>
              <a:fillRect/>
            </a:stretch>
          </p:blipFill>
          <p:spPr bwMode="auto">
            <a:xfrm>
              <a:off x="5868144" y="1124744"/>
              <a:ext cx="2273395" cy="2306343"/>
            </a:xfrm>
            <a:prstGeom prst="rect">
              <a:avLst/>
            </a:prstGeom>
            <a:noFill/>
            <a:ln w="9525">
              <a:noFill/>
              <a:miter lim="800000"/>
              <a:headEnd/>
              <a:tailEnd/>
            </a:ln>
            <a:effectLst/>
          </p:spPr>
        </p:pic>
        <p:cxnSp>
          <p:nvCxnSpPr>
            <p:cNvPr id="67" name="Connettore 2 66"/>
            <p:cNvCxnSpPr/>
            <p:nvPr/>
          </p:nvCxnSpPr>
          <p:spPr>
            <a:xfrm flipV="1">
              <a:off x="4283968" y="1916832"/>
              <a:ext cx="1656184" cy="122413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ttore 2 73"/>
            <p:cNvCxnSpPr/>
            <p:nvPr/>
          </p:nvCxnSpPr>
          <p:spPr>
            <a:xfrm flipV="1">
              <a:off x="4328036" y="3140968"/>
              <a:ext cx="1756132" cy="864096"/>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pic>
        <p:nvPicPr>
          <p:cNvPr id="98" name="Picture 4"/>
          <p:cNvPicPr>
            <a:picLocks noChangeAspect="1" noChangeArrowheads="1"/>
          </p:cNvPicPr>
          <p:nvPr/>
        </p:nvPicPr>
        <p:blipFill>
          <a:blip r:embed="rId6" cstate="print"/>
          <a:srcRect l="78637" t="73600" r="8392" b="6241"/>
          <a:stretch>
            <a:fillRect/>
          </a:stretch>
        </p:blipFill>
        <p:spPr bwMode="auto">
          <a:xfrm>
            <a:off x="8507932" y="6272937"/>
            <a:ext cx="564818" cy="548680"/>
          </a:xfrm>
          <a:prstGeom prst="rect">
            <a:avLst/>
          </a:prstGeom>
          <a:noFill/>
          <a:ln w="9525">
            <a:noFill/>
            <a:miter lim="800000"/>
            <a:headEnd/>
            <a:tailEnd/>
          </a:ln>
        </p:spPr>
      </p:pic>
      <p:pic>
        <p:nvPicPr>
          <p:cNvPr id="99" name="Picture 2" descr="Immagine correlata"/>
          <p:cNvPicPr>
            <a:picLocks noChangeAspect="1" noChangeArrowheads="1"/>
          </p:cNvPicPr>
          <p:nvPr/>
        </p:nvPicPr>
        <p:blipFill>
          <a:blip r:embed="rId7" cstate="print"/>
          <a:srcRect b="4167"/>
          <a:stretch>
            <a:fillRect/>
          </a:stretch>
        </p:blipFill>
        <p:spPr bwMode="auto">
          <a:xfrm>
            <a:off x="323528" y="980728"/>
            <a:ext cx="1014035" cy="936269"/>
          </a:xfrm>
          <a:prstGeom prst="rect">
            <a:avLst/>
          </a:prstGeom>
          <a:noFill/>
        </p:spPr>
      </p:pic>
      <p:sp>
        <p:nvSpPr>
          <p:cNvPr id="101" name="CasellaDiTesto 100"/>
          <p:cNvSpPr txBox="1"/>
          <p:nvPr/>
        </p:nvSpPr>
        <p:spPr>
          <a:xfrm>
            <a:off x="1331640" y="1052736"/>
            <a:ext cx="1601336" cy="523220"/>
          </a:xfrm>
          <a:prstGeom prst="rect">
            <a:avLst/>
          </a:prstGeom>
          <a:noFill/>
        </p:spPr>
        <p:txBody>
          <a:bodyPr wrap="none" rtlCol="0">
            <a:spAutoFit/>
          </a:bodyPr>
          <a:lstStyle/>
          <a:p>
            <a:r>
              <a:rPr lang="it-IT" sz="1400" b="1" dirty="0" smtClean="0">
                <a:solidFill>
                  <a:srgbClr val="C00000"/>
                </a:solidFill>
                <a:latin typeface="Open Sans" pitchFamily="34" charset="0"/>
                <a:ea typeface="Open Sans" pitchFamily="34" charset="0"/>
                <a:cs typeface="Open Sans" pitchFamily="34" charset="0"/>
              </a:rPr>
              <a:t>Miliardi di € </a:t>
            </a:r>
            <a:br>
              <a:rPr lang="it-IT" sz="1400" b="1" dirty="0" smtClean="0">
                <a:solidFill>
                  <a:srgbClr val="C00000"/>
                </a:solidFill>
                <a:latin typeface="Open Sans" pitchFamily="34" charset="0"/>
                <a:ea typeface="Open Sans" pitchFamily="34" charset="0"/>
                <a:cs typeface="Open Sans" pitchFamily="34" charset="0"/>
              </a:rPr>
            </a:br>
            <a:r>
              <a:rPr lang="it-IT" sz="1400" b="1" dirty="0" smtClean="0">
                <a:solidFill>
                  <a:srgbClr val="C00000"/>
                </a:solidFill>
                <a:latin typeface="Open Sans" pitchFamily="34" charset="0"/>
                <a:ea typeface="Open Sans" pitchFamily="34" charset="0"/>
                <a:cs typeface="Open Sans" pitchFamily="34" charset="0"/>
              </a:rPr>
              <a:t>spesi in azzardo</a:t>
            </a:r>
            <a:endParaRPr lang="it-IT" sz="1400" b="1" dirty="0">
              <a:solidFill>
                <a:srgbClr val="C00000"/>
              </a:solidFill>
              <a:latin typeface="Open Sans" pitchFamily="34" charset="0"/>
              <a:ea typeface="Open Sans" pitchFamily="34" charset="0"/>
              <a:cs typeface="Open Sans" pitchFamily="34" charset="0"/>
            </a:endParaRPr>
          </a:p>
        </p:txBody>
      </p:sp>
      <p:grpSp>
        <p:nvGrpSpPr>
          <p:cNvPr id="104" name="Gruppo 103"/>
          <p:cNvGrpSpPr/>
          <p:nvPr/>
        </p:nvGrpSpPr>
        <p:grpSpPr>
          <a:xfrm>
            <a:off x="4222399" y="2060847"/>
            <a:ext cx="4526065" cy="4392489"/>
            <a:chOff x="4222399" y="2060847"/>
            <a:chExt cx="4526065" cy="4392489"/>
          </a:xfrm>
        </p:grpSpPr>
        <p:grpSp>
          <p:nvGrpSpPr>
            <p:cNvPr id="96" name="Gruppo 95"/>
            <p:cNvGrpSpPr/>
            <p:nvPr/>
          </p:nvGrpSpPr>
          <p:grpSpPr>
            <a:xfrm>
              <a:off x="6300192" y="3212976"/>
              <a:ext cx="2448272" cy="3240360"/>
              <a:chOff x="6300192" y="3212976"/>
              <a:chExt cx="2448272" cy="3240360"/>
            </a:xfrm>
          </p:grpSpPr>
          <p:pic>
            <p:nvPicPr>
              <p:cNvPr id="3077" name="Picture 5"/>
              <p:cNvPicPr>
                <a:picLocks noChangeAspect="1" noChangeArrowheads="1"/>
              </p:cNvPicPr>
              <p:nvPr/>
            </p:nvPicPr>
            <p:blipFill>
              <a:blip r:embed="rId8" cstate="print"/>
              <a:srcRect l="25264" t="10993" r="20626" b="8683"/>
              <a:stretch>
                <a:fillRect/>
              </a:stretch>
            </p:blipFill>
            <p:spPr bwMode="auto">
              <a:xfrm>
                <a:off x="6300192" y="4075015"/>
                <a:ext cx="2448272" cy="2378321"/>
              </a:xfrm>
              <a:prstGeom prst="rect">
                <a:avLst/>
              </a:prstGeom>
              <a:noFill/>
              <a:ln w="9525">
                <a:noFill/>
                <a:miter lim="800000"/>
                <a:headEnd/>
                <a:tailEnd/>
              </a:ln>
              <a:effectLst/>
            </p:spPr>
          </p:pic>
          <p:cxnSp>
            <p:nvCxnSpPr>
              <p:cNvPr id="86" name="Connettore 2 85"/>
              <p:cNvCxnSpPr/>
              <p:nvPr/>
            </p:nvCxnSpPr>
            <p:spPr>
              <a:xfrm>
                <a:off x="7596336" y="3212976"/>
                <a:ext cx="72008" cy="86409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5" name="Gruppo 94"/>
            <p:cNvGrpSpPr/>
            <p:nvPr/>
          </p:nvGrpSpPr>
          <p:grpSpPr>
            <a:xfrm>
              <a:off x="4222399" y="2060847"/>
              <a:ext cx="2897821" cy="1585356"/>
              <a:chOff x="4222399" y="2060847"/>
              <a:chExt cx="2897821" cy="1585356"/>
            </a:xfrm>
          </p:grpSpPr>
          <p:sp>
            <p:nvSpPr>
              <p:cNvPr id="91" name="Figura a mano libera 90"/>
              <p:cNvSpPr/>
              <p:nvPr/>
            </p:nvSpPr>
            <p:spPr>
              <a:xfrm>
                <a:off x="5796136" y="2060847"/>
                <a:ext cx="1324084" cy="1486583"/>
              </a:xfrm>
              <a:custGeom>
                <a:avLst/>
                <a:gdLst>
                  <a:gd name="connsiteX0" fmla="*/ 0 w 1178804"/>
                  <a:gd name="connsiteY0" fmla="*/ 0 h 1421176"/>
                  <a:gd name="connsiteX1" fmla="*/ 1035585 w 1178804"/>
                  <a:gd name="connsiteY1" fmla="*/ 165253 h 1421176"/>
                  <a:gd name="connsiteX2" fmla="*/ 1178804 w 1178804"/>
                  <a:gd name="connsiteY2" fmla="*/ 1244906 h 1421176"/>
                  <a:gd name="connsiteX3" fmla="*/ 286438 w 1178804"/>
                  <a:gd name="connsiteY3" fmla="*/ 1421176 h 1421176"/>
                  <a:gd name="connsiteX4" fmla="*/ 0 w 1178804"/>
                  <a:gd name="connsiteY4" fmla="*/ 572878 h 1421176"/>
                  <a:gd name="connsiteX5" fmla="*/ 0 w 1178804"/>
                  <a:gd name="connsiteY5" fmla="*/ 0 h 1421176"/>
                  <a:gd name="connsiteX0" fmla="*/ 145280 w 1324084"/>
                  <a:gd name="connsiteY0" fmla="*/ 0 h 1421176"/>
                  <a:gd name="connsiteX1" fmla="*/ 1180865 w 1324084"/>
                  <a:gd name="connsiteY1" fmla="*/ 165253 h 1421176"/>
                  <a:gd name="connsiteX2" fmla="*/ 1324084 w 1324084"/>
                  <a:gd name="connsiteY2" fmla="*/ 1244906 h 1421176"/>
                  <a:gd name="connsiteX3" fmla="*/ 431718 w 1324084"/>
                  <a:gd name="connsiteY3" fmla="*/ 1421176 h 1421176"/>
                  <a:gd name="connsiteX4" fmla="*/ 0 w 1324084"/>
                  <a:gd name="connsiteY4" fmla="*/ 582665 h 1421176"/>
                  <a:gd name="connsiteX5" fmla="*/ 145280 w 1324084"/>
                  <a:gd name="connsiteY5" fmla="*/ 0 h 1421176"/>
                  <a:gd name="connsiteX0" fmla="*/ 144016 w 1324084"/>
                  <a:gd name="connsiteY0" fmla="*/ 0 h 1486583"/>
                  <a:gd name="connsiteX1" fmla="*/ 1180865 w 1324084"/>
                  <a:gd name="connsiteY1" fmla="*/ 230660 h 1486583"/>
                  <a:gd name="connsiteX2" fmla="*/ 1324084 w 1324084"/>
                  <a:gd name="connsiteY2" fmla="*/ 1310313 h 1486583"/>
                  <a:gd name="connsiteX3" fmla="*/ 431718 w 1324084"/>
                  <a:gd name="connsiteY3" fmla="*/ 1486583 h 1486583"/>
                  <a:gd name="connsiteX4" fmla="*/ 0 w 1324084"/>
                  <a:gd name="connsiteY4" fmla="*/ 648072 h 1486583"/>
                  <a:gd name="connsiteX5" fmla="*/ 144016 w 1324084"/>
                  <a:gd name="connsiteY5" fmla="*/ 0 h 1486583"/>
                  <a:gd name="connsiteX0" fmla="*/ 144016 w 1324084"/>
                  <a:gd name="connsiteY0" fmla="*/ 0 h 1486583"/>
                  <a:gd name="connsiteX1" fmla="*/ 1224136 w 1324084"/>
                  <a:gd name="connsiteY1" fmla="*/ 288033 h 1486583"/>
                  <a:gd name="connsiteX2" fmla="*/ 1324084 w 1324084"/>
                  <a:gd name="connsiteY2" fmla="*/ 1310313 h 1486583"/>
                  <a:gd name="connsiteX3" fmla="*/ 431718 w 1324084"/>
                  <a:gd name="connsiteY3" fmla="*/ 1486583 h 1486583"/>
                  <a:gd name="connsiteX4" fmla="*/ 0 w 1324084"/>
                  <a:gd name="connsiteY4" fmla="*/ 648072 h 1486583"/>
                  <a:gd name="connsiteX5" fmla="*/ 144016 w 1324084"/>
                  <a:gd name="connsiteY5" fmla="*/ 0 h 1486583"/>
                  <a:gd name="connsiteX0" fmla="*/ 144016 w 1324084"/>
                  <a:gd name="connsiteY0" fmla="*/ 0 h 1486583"/>
                  <a:gd name="connsiteX1" fmla="*/ 1224136 w 1324084"/>
                  <a:gd name="connsiteY1" fmla="*/ 288033 h 1486583"/>
                  <a:gd name="connsiteX2" fmla="*/ 1324084 w 1324084"/>
                  <a:gd name="connsiteY2" fmla="*/ 1310313 h 1486583"/>
                  <a:gd name="connsiteX3" fmla="*/ 431718 w 1324084"/>
                  <a:gd name="connsiteY3" fmla="*/ 1486583 h 1486583"/>
                  <a:gd name="connsiteX4" fmla="*/ 0 w 1324084"/>
                  <a:gd name="connsiteY4" fmla="*/ 648072 h 1486583"/>
                  <a:gd name="connsiteX5" fmla="*/ 144016 w 1324084"/>
                  <a:gd name="connsiteY5" fmla="*/ 0 h 1486583"/>
                  <a:gd name="connsiteX0" fmla="*/ 144016 w 1324084"/>
                  <a:gd name="connsiteY0" fmla="*/ 0 h 1486583"/>
                  <a:gd name="connsiteX1" fmla="*/ 1224136 w 1324084"/>
                  <a:gd name="connsiteY1" fmla="*/ 216025 h 1486583"/>
                  <a:gd name="connsiteX2" fmla="*/ 1324084 w 1324084"/>
                  <a:gd name="connsiteY2" fmla="*/ 1310313 h 1486583"/>
                  <a:gd name="connsiteX3" fmla="*/ 431718 w 1324084"/>
                  <a:gd name="connsiteY3" fmla="*/ 1486583 h 1486583"/>
                  <a:gd name="connsiteX4" fmla="*/ 0 w 1324084"/>
                  <a:gd name="connsiteY4" fmla="*/ 648072 h 1486583"/>
                  <a:gd name="connsiteX5" fmla="*/ 144016 w 1324084"/>
                  <a:gd name="connsiteY5" fmla="*/ 0 h 1486583"/>
                  <a:gd name="connsiteX0" fmla="*/ 144016 w 1324084"/>
                  <a:gd name="connsiteY0" fmla="*/ 0 h 1486583"/>
                  <a:gd name="connsiteX1" fmla="*/ 1224136 w 1324084"/>
                  <a:gd name="connsiteY1" fmla="*/ 216025 h 1486583"/>
                  <a:gd name="connsiteX2" fmla="*/ 1324084 w 1324084"/>
                  <a:gd name="connsiteY2" fmla="*/ 1310313 h 1486583"/>
                  <a:gd name="connsiteX3" fmla="*/ 431718 w 1324084"/>
                  <a:gd name="connsiteY3" fmla="*/ 1486583 h 1486583"/>
                  <a:gd name="connsiteX4" fmla="*/ 0 w 1324084"/>
                  <a:gd name="connsiteY4" fmla="*/ 648072 h 1486583"/>
                  <a:gd name="connsiteX5" fmla="*/ 144016 w 1324084"/>
                  <a:gd name="connsiteY5" fmla="*/ 0 h 14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084" h="1486583">
                    <a:moveTo>
                      <a:pt x="144016" y="0"/>
                    </a:moveTo>
                    <a:cubicBezTo>
                      <a:pt x="504056" y="96011"/>
                      <a:pt x="923219" y="139066"/>
                      <a:pt x="1224136" y="216025"/>
                    </a:cubicBezTo>
                    <a:lnTo>
                      <a:pt x="1324084" y="1310313"/>
                    </a:lnTo>
                    <a:lnTo>
                      <a:pt x="431718" y="1486583"/>
                    </a:lnTo>
                    <a:lnTo>
                      <a:pt x="0" y="648072"/>
                    </a:lnTo>
                    <a:lnTo>
                      <a:pt x="14401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92" name="Rettangolo 91"/>
              <p:cNvSpPr/>
              <p:nvPr/>
            </p:nvSpPr>
            <p:spPr>
              <a:xfrm rot="20197967">
                <a:off x="4222399" y="3358171"/>
                <a:ext cx="223224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grpSp>
        <p:pic>
          <p:nvPicPr>
            <p:cNvPr id="102" name="Picture 1" descr="Immagine correlata"/>
            <p:cNvPicPr>
              <a:picLocks noChangeAspect="1" noChangeArrowheads="1"/>
            </p:cNvPicPr>
            <p:nvPr/>
          </p:nvPicPr>
          <p:blipFill>
            <a:blip r:embed="rId9" cstate="print"/>
            <a:srcRect/>
            <a:stretch>
              <a:fillRect/>
            </a:stretch>
          </p:blipFill>
          <p:spPr bwMode="auto">
            <a:xfrm>
              <a:off x="4283968" y="5498630"/>
              <a:ext cx="720080" cy="720480"/>
            </a:xfrm>
            <a:prstGeom prst="rect">
              <a:avLst/>
            </a:prstGeom>
            <a:noFill/>
          </p:spPr>
        </p:pic>
        <p:sp>
          <p:nvSpPr>
            <p:cNvPr id="103" name="CasellaDiTesto 102"/>
            <p:cNvSpPr txBox="1"/>
            <p:nvPr/>
          </p:nvSpPr>
          <p:spPr>
            <a:xfrm>
              <a:off x="4932041" y="5570656"/>
              <a:ext cx="1440159" cy="738664"/>
            </a:xfrm>
            <a:prstGeom prst="rect">
              <a:avLst/>
            </a:prstGeom>
            <a:noFill/>
          </p:spPr>
          <p:txBody>
            <a:bodyPr wrap="square" rtlCol="0">
              <a:spAutoFit/>
            </a:bodyPr>
            <a:lstStyle/>
            <a:p>
              <a:pPr algn="ctr"/>
              <a:r>
                <a:rPr lang="it-IT" sz="1400" b="1" dirty="0" smtClean="0">
                  <a:solidFill>
                    <a:srgbClr val="C00000"/>
                  </a:solidFill>
                  <a:latin typeface="Open Sans" pitchFamily="34" charset="0"/>
                  <a:ea typeface="Open Sans" pitchFamily="34" charset="0"/>
                  <a:cs typeface="Open Sans" pitchFamily="34" charset="0"/>
                </a:rPr>
                <a:t>48,7 miliardi € in slot e </a:t>
              </a:r>
              <a:r>
                <a:rPr lang="it-IT" sz="1400" b="1" dirty="0" err="1" smtClean="0">
                  <a:solidFill>
                    <a:srgbClr val="C00000"/>
                  </a:solidFill>
                  <a:latin typeface="Open Sans" pitchFamily="34" charset="0"/>
                  <a:ea typeface="Open Sans" pitchFamily="34" charset="0"/>
                  <a:cs typeface="Open Sans" pitchFamily="34" charset="0"/>
                </a:rPr>
                <a:t>videolottery</a:t>
              </a:r>
              <a:endParaRPr lang="it-IT" sz="1400" b="1" dirty="0">
                <a:solidFill>
                  <a:srgbClr val="C00000"/>
                </a:solidFill>
                <a:latin typeface="Open Sans" pitchFamily="34" charset="0"/>
                <a:ea typeface="Open Sans" pitchFamily="34" charset="0"/>
                <a:cs typeface="Open Sans" pitchFamily="34" charset="0"/>
              </a:endParaRPr>
            </a:p>
          </p:txBody>
        </p:sp>
      </p:grpSp>
      <p:cxnSp>
        <p:nvCxnSpPr>
          <p:cNvPr id="22" name="Connettore 1 21"/>
          <p:cNvCxnSpPr/>
          <p:nvPr/>
        </p:nvCxnSpPr>
        <p:spPr>
          <a:xfrm>
            <a:off x="251520" y="764704"/>
            <a:ext cx="871296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3131840" y="2564904"/>
            <a:ext cx="441146" cy="369332"/>
          </a:xfrm>
          <a:prstGeom prst="rect">
            <a:avLst/>
          </a:prstGeom>
          <a:noFill/>
        </p:spPr>
        <p:txBody>
          <a:bodyPr wrap="none" rtlCol="0">
            <a:spAutoFit/>
          </a:bodyPr>
          <a:lstStyle/>
          <a:p>
            <a:r>
              <a:rPr lang="it-IT" dirty="0" smtClean="0">
                <a:solidFill>
                  <a:schemeClr val="tx2">
                    <a:lumMod val="50000"/>
                  </a:schemeClr>
                </a:solidFill>
              </a:rPr>
              <a:t>96</a:t>
            </a:r>
            <a:endParaRPr lang="it-IT" dirty="0">
              <a:solidFill>
                <a:schemeClr val="tx2">
                  <a:lumMod val="50000"/>
                </a:schemeClr>
              </a:solidFill>
            </a:endParaRPr>
          </a:p>
        </p:txBody>
      </p:sp>
      <p:sp>
        <p:nvSpPr>
          <p:cNvPr id="24" name="CasellaDiTesto 23"/>
          <p:cNvSpPr txBox="1"/>
          <p:nvPr/>
        </p:nvSpPr>
        <p:spPr>
          <a:xfrm>
            <a:off x="2771800" y="2717304"/>
            <a:ext cx="441146" cy="369332"/>
          </a:xfrm>
          <a:prstGeom prst="rect">
            <a:avLst/>
          </a:prstGeom>
          <a:noFill/>
        </p:spPr>
        <p:txBody>
          <a:bodyPr wrap="none" rtlCol="0">
            <a:spAutoFit/>
          </a:bodyPr>
          <a:lstStyle/>
          <a:p>
            <a:r>
              <a:rPr lang="it-IT" dirty="0" smtClean="0">
                <a:solidFill>
                  <a:schemeClr val="tx2">
                    <a:lumMod val="50000"/>
                  </a:schemeClr>
                </a:solidFill>
              </a:rPr>
              <a:t>88</a:t>
            </a:r>
            <a:endParaRPr lang="it-IT" dirty="0">
              <a:solidFill>
                <a:schemeClr val="tx2">
                  <a:lumMod val="50000"/>
                </a:schemeClr>
              </a:solidFill>
            </a:endParaRPr>
          </a:p>
        </p:txBody>
      </p:sp>
      <p:sp>
        <p:nvSpPr>
          <p:cNvPr id="25" name="CasellaDiTesto 24"/>
          <p:cNvSpPr txBox="1"/>
          <p:nvPr/>
        </p:nvSpPr>
        <p:spPr>
          <a:xfrm>
            <a:off x="3306197" y="1187460"/>
            <a:ext cx="761747" cy="369332"/>
          </a:xfrm>
          <a:prstGeom prst="rect">
            <a:avLst/>
          </a:prstGeom>
          <a:noFill/>
        </p:spPr>
        <p:txBody>
          <a:bodyPr wrap="none" rtlCol="0">
            <a:spAutoFit/>
          </a:bodyPr>
          <a:lstStyle/>
          <a:p>
            <a:r>
              <a:rPr lang="it-IT" dirty="0" smtClean="0">
                <a:solidFill>
                  <a:schemeClr val="tx2">
                    <a:lumMod val="50000"/>
                  </a:schemeClr>
                </a:solidFill>
              </a:rPr>
              <a:t>101,8</a:t>
            </a:r>
            <a:endParaRPr lang="it-IT" dirty="0">
              <a:solidFill>
                <a:schemeClr val="tx2">
                  <a:lumMod val="50000"/>
                </a:schemeClr>
              </a:solidFill>
            </a:endParaRPr>
          </a:p>
        </p:txBody>
      </p:sp>
      <p:cxnSp>
        <p:nvCxnSpPr>
          <p:cNvPr id="4" name="Connettore 1 3"/>
          <p:cNvCxnSpPr/>
          <p:nvPr/>
        </p:nvCxnSpPr>
        <p:spPr>
          <a:xfrm>
            <a:off x="3707904" y="1533582"/>
            <a:ext cx="0" cy="1319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03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dissolv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dissolve">
                                      <p:cBhvr>
                                        <p:cTn id="12"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2386" name="Text Box 2"/>
          <p:cNvSpPr txBox="1">
            <a:spLocks noChangeArrowheads="1"/>
          </p:cNvSpPr>
          <p:nvPr/>
        </p:nvSpPr>
        <p:spPr bwMode="auto">
          <a:xfrm>
            <a:off x="684213" y="476250"/>
            <a:ext cx="7848600" cy="5711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lvl="2" algn="ctr">
              <a:defRPr/>
            </a:pPr>
            <a:r>
              <a:rPr lang="it-IT" altLang="it-IT" sz="2400" b="1" u="sng" smtClean="0">
                <a:effectLst>
                  <a:outerShdw blurRad="38100" dist="38100" dir="2700000" algn="tl">
                    <a:srgbClr val="C0C0C0"/>
                  </a:outerShdw>
                </a:effectLst>
                <a:latin typeface="Times New Roman" pitchFamily="18" charset="0"/>
              </a:rPr>
              <a:t>ANALISI DEL CONTESTO</a:t>
            </a:r>
            <a:r>
              <a:rPr lang="it-IT" altLang="it-IT" smtClean="0">
                <a:latin typeface="Times New Roman" pitchFamily="18" charset="0"/>
              </a:rPr>
              <a:t> </a:t>
            </a:r>
          </a:p>
          <a:p>
            <a:pPr lvl="2" algn="ctr">
              <a:defRPr/>
            </a:pPr>
            <a:r>
              <a:rPr lang="it-IT" altLang="it-IT" b="1" smtClean="0">
                <a:solidFill>
                  <a:srgbClr val="FF0000"/>
                </a:solidFill>
                <a:latin typeface="Times New Roman" pitchFamily="18" charset="0"/>
              </a:rPr>
              <a:t>(verrà descritta più diffusamente in un intervento di Carla Petri)</a:t>
            </a:r>
            <a:endParaRPr lang="it-IT" altLang="it-IT" sz="2800" b="1" smtClean="0">
              <a:solidFill>
                <a:srgbClr val="FF0000"/>
              </a:solidFill>
              <a:effectLst>
                <a:outerShdw blurRad="38100" dist="38100" dir="2700000" algn="tl">
                  <a:srgbClr val="C0C0C0"/>
                </a:outerShdw>
              </a:effectLst>
              <a:latin typeface="Times New Roman" pitchFamily="18" charset="0"/>
            </a:endParaRPr>
          </a:p>
          <a:p>
            <a:pPr algn="just">
              <a:lnSpc>
                <a:spcPct val="150000"/>
              </a:lnSpc>
              <a:buClr>
                <a:srgbClr val="FF0000"/>
              </a:buClr>
              <a:buFont typeface="Wingdings" pitchFamily="2" charset="2"/>
              <a:buChar char="q"/>
              <a:defRPr/>
            </a:pPr>
            <a:r>
              <a:rPr lang="it-IT" altLang="it-IT" b="1" smtClean="0">
                <a:solidFill>
                  <a:srgbClr val="FF0000"/>
                </a:solidFill>
                <a:effectLst>
                  <a:outerShdw blurRad="38100" dist="38100" dir="2700000" algn="tl">
                    <a:srgbClr val="C0C0C0"/>
                  </a:outerShdw>
                </a:effectLst>
                <a:latin typeface="Times New Roman" pitchFamily="18" charset="0"/>
              </a:rPr>
              <a:t>Una nostra ricerca sui M.M.G</a:t>
            </a:r>
            <a:r>
              <a:rPr lang="it-IT" altLang="it-IT" smtClean="0">
                <a:effectLst>
                  <a:outerShdw blurRad="38100" dist="38100" dir="2700000" algn="tl">
                    <a:srgbClr val="C0C0C0"/>
                  </a:outerShdw>
                </a:effectLst>
                <a:latin typeface="Times New Roman" pitchFamily="18" charset="0"/>
              </a:rPr>
              <a:t>. della provincia ha indicato che, fra coloro che hanno risposto al questionario postale (67,4%), poco più di un terzo (36%) ritiene i problemi di gioco d’azzardo abbastanza o molto diffusi ed il 22,6% ha rilevato un problema di gioco fra i propri pazienti.</a:t>
            </a:r>
          </a:p>
          <a:p>
            <a:pPr algn="just">
              <a:lnSpc>
                <a:spcPct val="150000"/>
              </a:lnSpc>
              <a:buClr>
                <a:srgbClr val="FF0000"/>
              </a:buClr>
              <a:buFont typeface="Wingdings" pitchFamily="2" charset="2"/>
              <a:buChar char="q"/>
              <a:defRPr/>
            </a:pPr>
            <a:r>
              <a:rPr lang="it-IT" altLang="it-IT" b="1" smtClean="0">
                <a:solidFill>
                  <a:srgbClr val="FF0000"/>
                </a:solidFill>
                <a:effectLst>
                  <a:outerShdw blurRad="38100" dist="38100" dir="2700000" algn="tl">
                    <a:srgbClr val="C0C0C0"/>
                  </a:outerShdw>
                </a:effectLst>
                <a:latin typeface="Times New Roman" pitchFamily="18" charset="0"/>
              </a:rPr>
              <a:t>2002</a:t>
            </a:r>
            <a:r>
              <a:rPr lang="it-IT" altLang="it-IT" smtClean="0">
                <a:effectLst>
                  <a:outerShdw blurRad="38100" dist="38100" dir="2700000" algn="tl">
                    <a:srgbClr val="C0C0C0"/>
                  </a:outerShdw>
                </a:effectLst>
                <a:latin typeface="Times New Roman" pitchFamily="18" charset="0"/>
              </a:rPr>
              <a:t>: anno  inizio delle attività a favore giocatori e loro familiari presso il SerT di Follonica;</a:t>
            </a:r>
          </a:p>
          <a:p>
            <a:pPr algn="just">
              <a:lnSpc>
                <a:spcPct val="150000"/>
              </a:lnSpc>
              <a:buClr>
                <a:srgbClr val="FF0000"/>
              </a:buClr>
              <a:buFont typeface="Wingdings" pitchFamily="2" charset="2"/>
              <a:buChar char="q"/>
              <a:defRPr/>
            </a:pPr>
            <a:r>
              <a:rPr lang="it-IT" altLang="it-IT" b="1" smtClean="0">
                <a:solidFill>
                  <a:srgbClr val="FF0000"/>
                </a:solidFill>
                <a:effectLst>
                  <a:outerShdw blurRad="38100" dist="38100" dir="2700000" algn="tl">
                    <a:srgbClr val="C0C0C0"/>
                  </a:outerShdw>
                </a:effectLst>
                <a:latin typeface="Times New Roman" pitchFamily="18" charset="0"/>
              </a:rPr>
              <a:t>27 PG: n°</a:t>
            </a:r>
            <a:r>
              <a:rPr lang="it-IT" altLang="it-IT" smtClean="0">
                <a:effectLst>
                  <a:outerShdw blurRad="38100" dist="38100" dir="2700000" algn="tl">
                    <a:srgbClr val="C0C0C0"/>
                  </a:outerShdw>
                </a:effectLst>
                <a:latin typeface="Times New Roman" pitchFamily="18" charset="0"/>
              </a:rPr>
              <a:t> pazienti trattati nel quinquennio 2002/2007.</a:t>
            </a:r>
          </a:p>
          <a:p>
            <a:pPr algn="just">
              <a:lnSpc>
                <a:spcPct val="150000"/>
              </a:lnSpc>
              <a:buClr>
                <a:srgbClr val="FF0000"/>
              </a:buClr>
              <a:buFont typeface="Wingdings" pitchFamily="2" charset="2"/>
              <a:buChar char="q"/>
              <a:defRPr/>
            </a:pPr>
            <a:r>
              <a:rPr lang="it-IT" altLang="it-IT" b="1" smtClean="0">
                <a:solidFill>
                  <a:srgbClr val="FF0000"/>
                </a:solidFill>
                <a:effectLst>
                  <a:outerShdw blurRad="38100" dist="38100" dir="2700000" algn="tl">
                    <a:srgbClr val="C0C0C0"/>
                  </a:outerShdw>
                </a:effectLst>
                <a:latin typeface="Times New Roman" pitchFamily="18" charset="0"/>
              </a:rPr>
              <a:t>Servizio Dipendenze della zona 1 polo unico</a:t>
            </a:r>
            <a:r>
              <a:rPr lang="it-IT" altLang="it-IT" smtClean="0">
                <a:effectLst>
                  <a:outerShdw blurRad="38100" dist="38100" dir="2700000" algn="tl">
                    <a:srgbClr val="C0C0C0"/>
                  </a:outerShdw>
                </a:effectLst>
                <a:latin typeface="Times New Roman" pitchFamily="18" charset="0"/>
              </a:rPr>
              <a:t> </a:t>
            </a:r>
            <a:r>
              <a:rPr lang="it-IT" altLang="it-IT" b="1" smtClean="0">
                <a:solidFill>
                  <a:srgbClr val="FF0000"/>
                </a:solidFill>
                <a:effectLst>
                  <a:outerShdw blurRad="38100" dist="38100" dir="2700000" algn="tl">
                    <a:srgbClr val="C0C0C0"/>
                  </a:outerShdw>
                </a:effectLst>
                <a:latin typeface="Times New Roman" pitchFamily="18" charset="0"/>
              </a:rPr>
              <a:t>nella Provincia</a:t>
            </a:r>
            <a:r>
              <a:rPr lang="it-IT" altLang="it-IT" smtClean="0">
                <a:effectLst>
                  <a:outerShdw blurRad="38100" dist="38100" dir="2700000" algn="tl">
                    <a:srgbClr val="C0C0C0"/>
                  </a:outerShdw>
                </a:effectLst>
                <a:latin typeface="Times New Roman" pitchFamily="18" charset="0"/>
              </a:rPr>
              <a:t>, con offerta di consulenza, assessment, diagnosi, trattamento e riabilitazione del gioco d'azzardo problematico e patologico</a:t>
            </a:r>
            <a:r>
              <a:rPr lang="it-IT" altLang="it-IT" smtClean="0">
                <a:latin typeface="Times New Roman" pitchFamily="18" charset="0"/>
              </a:rPr>
              <a:t>. </a:t>
            </a:r>
            <a:r>
              <a:rPr lang="it-IT" altLang="it-IT" smtClean="0">
                <a:effectLst>
                  <a:outerShdw blurRad="38100" dist="38100" dir="2700000" algn="tl">
                    <a:srgbClr val="C0C0C0"/>
                  </a:outerShdw>
                </a:effectLst>
                <a:latin typeface="Times New Roman" pitchFamily="18" charset="0"/>
              </a:rPr>
              <a:t>L'Azione Programmata ha consentito la formazione di altri operatori delle dipendenze attraverso un corso di area vasta.</a:t>
            </a:r>
          </a:p>
          <a:p>
            <a:pPr lvl="2" algn="just">
              <a:lnSpc>
                <a:spcPct val="160000"/>
              </a:lnSpc>
              <a:buFontTx/>
              <a:buChar char="•"/>
              <a:defRPr/>
            </a:pPr>
            <a:endParaRPr lang="it-IT" altLang="it-IT" smtClean="0">
              <a:latin typeface="Times New Roman" pitchFamily="18" charset="0"/>
            </a:endParaRPr>
          </a:p>
        </p:txBody>
      </p:sp>
    </p:spTree>
    <p:extLst>
      <p:ext uri="{BB962C8B-B14F-4D97-AF65-F5344CB8AC3E}">
        <p14:creationId xmlns:p14="http://schemas.microsoft.com/office/powerpoint/2010/main" val="385743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4434" name="Text Box 2"/>
          <p:cNvSpPr txBox="1">
            <a:spLocks noChangeArrowheads="1"/>
          </p:cNvSpPr>
          <p:nvPr/>
        </p:nvSpPr>
        <p:spPr bwMode="auto">
          <a:xfrm>
            <a:off x="539750" y="333375"/>
            <a:ext cx="7848600" cy="5865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lvl="2" algn="ctr">
              <a:defRPr/>
            </a:pPr>
            <a:r>
              <a:rPr lang="it-IT" altLang="it-IT" sz="2400" b="1" u="sng" dirty="0" smtClean="0">
                <a:effectLst>
                  <a:outerShdw blurRad="38100" dist="38100" dir="2700000" algn="tl">
                    <a:srgbClr val="C0C0C0"/>
                  </a:outerShdw>
                </a:effectLst>
                <a:latin typeface="Times New Roman" pitchFamily="18" charset="0"/>
              </a:rPr>
              <a:t>BISOGNI EMERSI</a:t>
            </a:r>
            <a:endParaRPr lang="it-IT" altLang="it-IT" dirty="0" smtClean="0">
              <a:latin typeface="Times New Roman" pitchFamily="18" charset="0"/>
            </a:endParaRPr>
          </a:p>
          <a:p>
            <a:pPr lvl="2" algn="ctr">
              <a:defRPr/>
            </a:pPr>
            <a:r>
              <a:rPr lang="it-IT" altLang="it-IT" b="1" u="sng" dirty="0" smtClean="0">
                <a:solidFill>
                  <a:srgbClr val="FF0000"/>
                </a:solidFill>
                <a:latin typeface="Times New Roman" pitchFamily="18" charset="0"/>
              </a:rPr>
              <a:t>FONDAMENTALMENTE QUELLI DI</a:t>
            </a:r>
            <a:r>
              <a:rPr lang="it-IT" altLang="it-IT" b="1" u="sng" dirty="0" smtClean="0">
                <a:latin typeface="Times New Roman" pitchFamily="18" charset="0"/>
              </a:rPr>
              <a:t>:</a:t>
            </a:r>
            <a:endParaRPr lang="it-IT" altLang="it-IT" sz="2800" b="1" dirty="0" smtClean="0">
              <a:effectLst>
                <a:outerShdw blurRad="38100" dist="38100" dir="2700000" algn="tl">
                  <a:srgbClr val="C0C0C0"/>
                </a:outerShdw>
              </a:effectLst>
              <a:latin typeface="Times New Roman" pitchFamily="18" charset="0"/>
            </a:endParaRPr>
          </a:p>
          <a:p>
            <a:pPr algn="just">
              <a:lnSpc>
                <a:spcPct val="170000"/>
              </a:lnSpc>
              <a:buClr>
                <a:srgbClr val="FF0000"/>
              </a:buClr>
              <a:buFont typeface="Wingdings" pitchFamily="2" charset="2"/>
              <a:buChar char="q"/>
              <a:defRPr/>
            </a:pPr>
            <a:r>
              <a:rPr lang="it-IT" altLang="it-IT" dirty="0" smtClean="0">
                <a:effectLst>
                  <a:outerShdw blurRad="38100" dist="38100" dir="2700000" algn="tl">
                    <a:srgbClr val="C0C0C0"/>
                  </a:outerShdw>
                </a:effectLst>
                <a:latin typeface="Times New Roman" pitchFamily="18" charset="0"/>
              </a:rPr>
              <a:t>implementare e stabilizzare le azioni sul gioco eccessivo e dipendente, attraverso la sensibilizzazione, l’informazione, la formazione e con l’integrazione di esperienze, </a:t>
            </a:r>
            <a:r>
              <a:rPr lang="it-IT" altLang="it-IT" dirty="0" err="1" smtClean="0">
                <a:effectLst>
                  <a:outerShdw blurRad="38100" dist="38100" dir="2700000" algn="tl">
                    <a:srgbClr val="C0C0C0"/>
                  </a:outerShdw>
                </a:effectLst>
                <a:latin typeface="Times New Roman" pitchFamily="18" charset="0"/>
              </a:rPr>
              <a:t>saperi</a:t>
            </a:r>
            <a:r>
              <a:rPr lang="it-IT" altLang="it-IT" dirty="0" smtClean="0">
                <a:effectLst>
                  <a:outerShdw blurRad="38100" dist="38100" dir="2700000" algn="tl">
                    <a:srgbClr val="C0C0C0"/>
                  </a:outerShdw>
                </a:effectLst>
                <a:latin typeface="Times New Roman" pitchFamily="18" charset="0"/>
              </a:rPr>
              <a:t>, intelligenza di tutti coloro che a vario titolo ed in vario modo sono chiamati in causa: dagli operatori delle dipendenze e degli   altri servizi intra ed extraistituzionali agli operatori degli EA; ed ancora i gruppi di AMA, le direzioni scolastiche e gli insegnanti, le Forze di Polizia, l’industria del gioco con i providers dei prodotti di gioco e con i suoi lavoratori; i difensori civici, le associazioni e gruppi Antiusura ecc..,</a:t>
            </a:r>
            <a:r>
              <a:rPr lang="it-IT" altLang="it-IT" dirty="0" smtClean="0">
                <a:latin typeface="Times New Roman" pitchFamily="18" charset="0"/>
              </a:rPr>
              <a:t> </a:t>
            </a:r>
            <a:r>
              <a:rPr lang="it-IT" altLang="it-IT" dirty="0" smtClean="0">
                <a:effectLst>
                  <a:outerShdw blurRad="38100" dist="38100" dir="2700000" algn="tl">
                    <a:srgbClr val="C0C0C0"/>
                  </a:outerShdw>
                </a:effectLst>
                <a:latin typeface="Times New Roman" pitchFamily="18" charset="0"/>
              </a:rPr>
              <a:t>per costruire una rete territoriale di protezione dallo sconfinamento patologico del gioco di azzardo, condivisa, di facile accessibilità, e di adeguata offerta di servizi.</a:t>
            </a:r>
          </a:p>
          <a:p>
            <a:pPr algn="just">
              <a:lnSpc>
                <a:spcPct val="170000"/>
              </a:lnSpc>
              <a:buClr>
                <a:srgbClr val="FF0000"/>
              </a:buClr>
              <a:buFont typeface="Wingdings" pitchFamily="2" charset="2"/>
              <a:buChar char="q"/>
              <a:defRPr/>
            </a:pPr>
            <a:r>
              <a:rPr lang="it-IT" altLang="it-IT" dirty="0" smtClean="0">
                <a:effectLst>
                  <a:outerShdw blurRad="38100" dist="38100" dir="2700000" algn="tl">
                    <a:srgbClr val="C0C0C0"/>
                  </a:outerShdw>
                </a:effectLst>
                <a:latin typeface="Times New Roman" pitchFamily="18" charset="0"/>
              </a:rPr>
              <a:t>Coordinamento tra i Servizi per le Dipendenze (Vedi Ultimo P.S.R).</a:t>
            </a:r>
          </a:p>
        </p:txBody>
      </p:sp>
    </p:spTree>
    <p:extLst>
      <p:ext uri="{BB962C8B-B14F-4D97-AF65-F5344CB8AC3E}">
        <p14:creationId xmlns:p14="http://schemas.microsoft.com/office/powerpoint/2010/main" val="30287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611188" y="620713"/>
            <a:ext cx="7848600" cy="5451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lvl="2" algn="ctr">
              <a:defRPr/>
            </a:pPr>
            <a:r>
              <a:rPr lang="it-IT" altLang="it-IT" sz="2400" b="1" u="sng" smtClean="0">
                <a:effectLst>
                  <a:outerShdw blurRad="38100" dist="38100" dir="2700000" algn="tl">
                    <a:srgbClr val="C0C0C0"/>
                  </a:outerShdw>
                </a:effectLst>
                <a:latin typeface="Times New Roman" pitchFamily="18" charset="0"/>
              </a:rPr>
              <a:t>DESCRIZIONE e TEMPI DEL PROGETTO</a:t>
            </a:r>
            <a:r>
              <a:rPr lang="it-IT" altLang="it-IT" smtClean="0">
                <a:latin typeface="Times New Roman" pitchFamily="18" charset="0"/>
              </a:rPr>
              <a:t> </a:t>
            </a:r>
            <a:endParaRPr lang="it-IT" altLang="it-IT" sz="2800" b="1" smtClean="0">
              <a:effectLst>
                <a:outerShdw blurRad="38100" dist="38100" dir="2700000" algn="tl">
                  <a:srgbClr val="C0C0C0"/>
                </a:outerShdw>
              </a:effectLst>
              <a:latin typeface="Times New Roman" pitchFamily="18" charset="0"/>
            </a:endParaRPr>
          </a:p>
          <a:p>
            <a:pPr algn="just">
              <a:lnSpc>
                <a:spcPct val="140000"/>
              </a:lnSpc>
              <a:buFont typeface="Wingdings" pitchFamily="2" charset="2"/>
              <a:buChar char="q"/>
              <a:defRPr/>
            </a:pPr>
            <a:r>
              <a:rPr lang="it-IT" altLang="it-IT" b="1" smtClean="0">
                <a:solidFill>
                  <a:srgbClr val="FF0000"/>
                </a:solidFill>
                <a:effectLst>
                  <a:outerShdw blurRad="38100" dist="38100" dir="2700000" algn="tl">
                    <a:srgbClr val="C0C0C0"/>
                  </a:outerShdw>
                </a:effectLst>
                <a:latin typeface="Times New Roman" pitchFamily="18" charset="0"/>
              </a:rPr>
              <a:t>fase 1 (gennaio-aprile 2008)</a:t>
            </a:r>
            <a:r>
              <a:rPr lang="it-IT" altLang="it-IT" smtClean="0">
                <a:solidFill>
                  <a:srgbClr val="FF0000"/>
                </a:solidFill>
                <a:effectLst>
                  <a:outerShdw blurRad="38100" dist="38100" dir="2700000" algn="tl">
                    <a:srgbClr val="C0C0C0"/>
                  </a:outerShdw>
                </a:effectLst>
                <a:latin typeface="Times New Roman" pitchFamily="18" charset="0"/>
              </a:rPr>
              <a:t>: </a:t>
            </a:r>
            <a:r>
              <a:rPr lang="it-IT" altLang="it-IT" smtClean="0">
                <a:effectLst>
                  <a:outerShdw blurRad="38100" dist="38100" dir="2700000" algn="tl">
                    <a:srgbClr val="C0C0C0"/>
                  </a:outerShdw>
                </a:effectLst>
                <a:latin typeface="Times New Roman" pitchFamily="18" charset="0"/>
              </a:rPr>
              <a:t>contatto con tutti gli attori della costruenda rete, infra ed interistituzionale</a:t>
            </a:r>
            <a:r>
              <a:rPr lang="it-IT" altLang="it-IT" baseline="30000" smtClean="0">
                <a:effectLst>
                  <a:outerShdw blurRad="38100" dist="38100" dir="2700000" algn="tl">
                    <a:srgbClr val="C0C0C0"/>
                  </a:outerShdw>
                </a:effectLst>
                <a:latin typeface="Times New Roman" pitchFamily="18" charset="0"/>
              </a:rPr>
              <a:t>1</a:t>
            </a:r>
            <a:r>
              <a:rPr lang="it-IT" altLang="it-IT" smtClean="0">
                <a:effectLst>
                  <a:outerShdw blurRad="38100" dist="38100" dir="2700000" algn="tl">
                    <a:srgbClr val="C0C0C0"/>
                  </a:outerShdw>
                </a:effectLst>
                <a:latin typeface="Times New Roman" pitchFamily="18" charset="0"/>
              </a:rPr>
              <a:t>, per realizzare la mappatura dei luoghi di gioco e per la partecipazione alle giornate di studio (</a:t>
            </a:r>
            <a:r>
              <a:rPr lang="it-IT" altLang="it-IT" smtClean="0">
                <a:solidFill>
                  <a:srgbClr val="FF0000"/>
                </a:solidFill>
                <a:effectLst>
                  <a:outerShdw blurRad="38100" dist="38100" dir="2700000" algn="tl">
                    <a:srgbClr val="C0C0C0"/>
                  </a:outerShdw>
                </a:effectLst>
                <a:latin typeface="Times New Roman" pitchFamily="18" charset="0"/>
              </a:rPr>
              <a:t>vedi intervento di Sonia Cerulli</a:t>
            </a:r>
            <a:r>
              <a:rPr lang="it-IT" altLang="it-IT" smtClean="0">
                <a:effectLst>
                  <a:outerShdw blurRad="38100" dist="38100" dir="2700000" algn="tl">
                    <a:srgbClr val="C0C0C0"/>
                  </a:outerShdw>
                </a:effectLst>
                <a:latin typeface="Times New Roman" pitchFamily="18" charset="0"/>
              </a:rPr>
              <a:t>).</a:t>
            </a:r>
          </a:p>
          <a:p>
            <a:pPr algn="just">
              <a:lnSpc>
                <a:spcPct val="140000"/>
              </a:lnSpc>
              <a:buFont typeface="Wingdings" pitchFamily="2" charset="2"/>
              <a:buChar char="q"/>
              <a:defRPr/>
            </a:pPr>
            <a:r>
              <a:rPr lang="it-IT" altLang="it-IT" b="1" smtClean="0">
                <a:solidFill>
                  <a:srgbClr val="FF0000"/>
                </a:solidFill>
                <a:effectLst>
                  <a:outerShdw blurRad="38100" dist="38100" dir="2700000" algn="tl">
                    <a:srgbClr val="C0C0C0"/>
                  </a:outerShdw>
                </a:effectLst>
                <a:latin typeface="Times New Roman" pitchFamily="18" charset="0"/>
              </a:rPr>
              <a:t>fase 2 (maggio-settembre 2008)</a:t>
            </a:r>
            <a:r>
              <a:rPr lang="it-IT" altLang="it-IT" smtClean="0">
                <a:effectLst>
                  <a:outerShdw blurRad="38100" dist="38100" dir="2700000" algn="tl">
                    <a:srgbClr val="C0C0C0"/>
                  </a:outerShdw>
                </a:effectLst>
                <a:latin typeface="Times New Roman" pitchFamily="18" charset="0"/>
              </a:rPr>
              <a:t>: Sensibilizzazione-Orientamento-Formazione degli operatori sociali e sanitari, volontariato e dei rappresentanti di altre istituzioni e categorie</a:t>
            </a:r>
            <a:r>
              <a:rPr lang="it-IT" altLang="it-IT" baseline="30000" smtClean="0">
                <a:effectLst>
                  <a:outerShdw blurRad="38100" dist="38100" dir="2700000" algn="tl">
                    <a:srgbClr val="C0C0C0"/>
                  </a:outerShdw>
                </a:effectLst>
                <a:latin typeface="Times New Roman" pitchFamily="18" charset="0"/>
              </a:rPr>
              <a:t>2</a:t>
            </a:r>
            <a:r>
              <a:rPr lang="it-IT" altLang="it-IT" smtClean="0">
                <a:effectLst>
                  <a:outerShdw blurRad="38100" dist="38100" dir="2700000" algn="tl">
                    <a:srgbClr val="C0C0C0"/>
                  </a:outerShdw>
                </a:effectLst>
                <a:latin typeface="Times New Roman" pitchFamily="18" charset="0"/>
              </a:rPr>
              <a:t>: 1 giornata di studio per ciascuna zona, con un programmi parzialmente differenziati a seconda in base alle peculiarità territoriali; condivisione di un protocollo operativo fra i soggetti della rete </a:t>
            </a:r>
            <a:r>
              <a:rPr lang="it-IT" altLang="it-IT" b="1" smtClean="0">
                <a:effectLst>
                  <a:outerShdw blurRad="38100" dist="38100" dir="2700000" algn="tl">
                    <a:srgbClr val="C0C0C0"/>
                  </a:outerShdw>
                </a:effectLst>
                <a:latin typeface="Times New Roman" pitchFamily="18" charset="0"/>
              </a:rPr>
              <a:t>(è la giornata odierna e quella del 6.10 a Grosseto)</a:t>
            </a:r>
            <a:r>
              <a:rPr lang="it-IT" altLang="it-IT" smtClean="0">
                <a:effectLst>
                  <a:outerShdw blurRad="38100" dist="38100" dir="2700000" algn="tl">
                    <a:srgbClr val="C0C0C0"/>
                  </a:outerShdw>
                </a:effectLst>
                <a:latin typeface="Times New Roman" pitchFamily="18" charset="0"/>
              </a:rPr>
              <a:t>.</a:t>
            </a:r>
            <a:endParaRPr lang="it-IT" altLang="it-IT" b="1" smtClean="0">
              <a:effectLst>
                <a:outerShdw blurRad="38100" dist="38100" dir="2700000" algn="tl">
                  <a:srgbClr val="C0C0C0"/>
                </a:outerShdw>
              </a:effectLst>
              <a:latin typeface="Times New Roman" pitchFamily="18" charset="0"/>
            </a:endParaRPr>
          </a:p>
          <a:p>
            <a:pPr algn="just">
              <a:lnSpc>
                <a:spcPct val="140000"/>
              </a:lnSpc>
              <a:buFont typeface="Wingdings" pitchFamily="2" charset="2"/>
              <a:buChar char="q"/>
              <a:defRPr/>
            </a:pPr>
            <a:r>
              <a:rPr lang="it-IT" altLang="it-IT" b="1" smtClean="0">
                <a:solidFill>
                  <a:srgbClr val="FF0000"/>
                </a:solidFill>
                <a:effectLst>
                  <a:outerShdw blurRad="38100" dist="38100" dir="2700000" algn="tl">
                    <a:srgbClr val="C0C0C0"/>
                  </a:outerShdw>
                </a:effectLst>
                <a:latin typeface="Times New Roman" pitchFamily="18" charset="0"/>
              </a:rPr>
              <a:t>fase 3 (ottobre-dicembre 2008</a:t>
            </a:r>
            <a:r>
              <a:rPr lang="it-IT" altLang="it-IT" b="1" smtClean="0">
                <a:latin typeface="Times New Roman" pitchFamily="18" charset="0"/>
              </a:rPr>
              <a:t>)</a:t>
            </a:r>
            <a:r>
              <a:rPr lang="it-IT" altLang="it-IT" b="1" smtClean="0">
                <a:effectLst>
                  <a:outerShdw blurRad="38100" dist="38100" dir="2700000" algn="tl">
                    <a:srgbClr val="C0C0C0"/>
                  </a:outerShdw>
                </a:effectLst>
                <a:latin typeface="Times New Roman" pitchFamily="18" charset="0"/>
              </a:rPr>
              <a:t>:</a:t>
            </a:r>
            <a:r>
              <a:rPr lang="it-IT" altLang="it-IT" smtClean="0">
                <a:effectLst>
                  <a:outerShdw blurRad="38100" dist="38100" dir="2700000" algn="tl">
                    <a:srgbClr val="C0C0C0"/>
                  </a:outerShdw>
                </a:effectLst>
                <a:latin typeface="Times New Roman" pitchFamily="18" charset="0"/>
              </a:rPr>
              <a:t> Realizzazione e Diffusione di 1 depliant e di 1 locandina informative</a:t>
            </a:r>
            <a:r>
              <a:rPr lang="it-IT" altLang="it-IT" baseline="30000" smtClean="0">
                <a:effectLst>
                  <a:outerShdw blurRad="38100" dist="38100" dir="2700000" algn="tl">
                    <a:srgbClr val="C0C0C0"/>
                  </a:outerShdw>
                </a:effectLst>
                <a:latin typeface="Times New Roman" pitchFamily="18" charset="0"/>
              </a:rPr>
              <a:t> </a:t>
            </a:r>
            <a:r>
              <a:rPr lang="it-IT" altLang="it-IT" smtClean="0">
                <a:latin typeface="Times New Roman" pitchFamily="18" charset="0"/>
              </a:rPr>
              <a:t>(</a:t>
            </a:r>
            <a:r>
              <a:rPr lang="it-IT" altLang="it-IT" b="1" i="1" smtClean="0">
                <a:effectLst>
                  <a:outerShdw blurRad="38100" dist="38100" dir="2700000" algn="tl">
                    <a:srgbClr val="C0C0C0"/>
                  </a:outerShdw>
                </a:effectLst>
                <a:latin typeface="Times New Roman" pitchFamily="18" charset="0"/>
              </a:rPr>
              <a:t>con indicazioni sul gioco d'azzardo eccessivo, sul come riconoscerlo e sui servizi territorialmente competenti</a:t>
            </a:r>
            <a:r>
              <a:rPr lang="it-IT" altLang="it-IT" smtClean="0">
                <a:latin typeface="Times New Roman" pitchFamily="18" charset="0"/>
              </a:rPr>
              <a:t>.</a:t>
            </a:r>
            <a:endParaRPr lang="it-IT" altLang="it-IT" baseline="30000" smtClean="0">
              <a:effectLst>
                <a:outerShdw blurRad="38100" dist="38100" dir="2700000" algn="tl">
                  <a:srgbClr val="C0C0C0"/>
                </a:outerShdw>
              </a:effectLst>
              <a:latin typeface="Times New Roman" pitchFamily="18" charset="0"/>
            </a:endParaRPr>
          </a:p>
          <a:p>
            <a:pPr algn="just">
              <a:lnSpc>
                <a:spcPct val="140000"/>
              </a:lnSpc>
              <a:buClr>
                <a:srgbClr val="FF0000"/>
              </a:buClr>
              <a:buFont typeface="Wingdings" pitchFamily="2" charset="2"/>
              <a:buChar char="q"/>
              <a:defRPr/>
            </a:pPr>
            <a:r>
              <a:rPr lang="it-IT" altLang="it-IT" smtClean="0">
                <a:latin typeface="Times New Roman" pitchFamily="18" charset="0"/>
              </a:rPr>
              <a:t>Consulta Interistituzionale sul GAP (</a:t>
            </a:r>
            <a:r>
              <a:rPr lang="it-IT" altLang="it-IT" b="1" smtClean="0">
                <a:latin typeface="Times New Roman" pitchFamily="18" charset="0"/>
              </a:rPr>
              <a:t>Azioni Futura</a:t>
            </a:r>
            <a:r>
              <a:rPr lang="it-IT" altLang="it-IT" smtClean="0">
                <a:latin typeface="Times New Roman" pitchFamily="18" charset="0"/>
              </a:rPr>
              <a:t>)</a:t>
            </a:r>
          </a:p>
        </p:txBody>
      </p:sp>
    </p:spTree>
    <p:extLst>
      <p:ext uri="{BB962C8B-B14F-4D97-AF65-F5344CB8AC3E}">
        <p14:creationId xmlns:p14="http://schemas.microsoft.com/office/powerpoint/2010/main" val="381282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330" name="Text Box 2"/>
          <p:cNvSpPr txBox="1">
            <a:spLocks noChangeArrowheads="1"/>
          </p:cNvSpPr>
          <p:nvPr/>
        </p:nvSpPr>
        <p:spPr bwMode="auto">
          <a:xfrm>
            <a:off x="539750" y="260350"/>
            <a:ext cx="7848600" cy="565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defRPr/>
            </a:pPr>
            <a:r>
              <a:rPr lang="it-IT" altLang="it-IT" sz="2400" b="1" smtClean="0">
                <a:solidFill>
                  <a:srgbClr val="FF0000"/>
                </a:solidFill>
                <a:effectLst>
                  <a:outerShdw blurRad="38100" dist="38100" dir="2700000" algn="tl">
                    <a:srgbClr val="C0C0C0"/>
                  </a:outerShdw>
                </a:effectLst>
                <a:latin typeface="Times New Roman" pitchFamily="18" charset="0"/>
              </a:rPr>
              <a:t>Tappe di Avvicinamento alla</a:t>
            </a:r>
          </a:p>
          <a:p>
            <a:pPr algn="ctr">
              <a:defRPr/>
            </a:pPr>
            <a:r>
              <a:rPr lang="it-IT" altLang="it-IT" sz="2400" b="1" smtClean="0">
                <a:solidFill>
                  <a:srgbClr val="FF0000"/>
                </a:solidFill>
                <a:effectLst>
                  <a:outerShdw blurRad="38100" dist="38100" dir="2700000" algn="tl">
                    <a:srgbClr val="C0C0C0"/>
                  </a:outerShdw>
                </a:effectLst>
                <a:latin typeface="Times New Roman" pitchFamily="18" charset="0"/>
              </a:rPr>
              <a:t> Azione Programmatica sul GAP.</a:t>
            </a:r>
            <a:endParaRPr lang="it-IT" altLang="it-IT" sz="2400" b="1" smtClean="0">
              <a:effectLst>
                <a:outerShdw blurRad="38100" dist="38100" dir="2700000" algn="tl">
                  <a:srgbClr val="C0C0C0"/>
                </a:outerShdw>
              </a:effectLst>
              <a:latin typeface="Times New Roman" pitchFamily="18" charset="0"/>
            </a:endParaRPr>
          </a:p>
          <a:p>
            <a:pPr algn="just">
              <a:lnSpc>
                <a:spcPct val="160000"/>
              </a:lnSpc>
              <a:buFontTx/>
              <a:buAutoNum type="arabicPeriod"/>
              <a:defRPr/>
            </a:pPr>
            <a:r>
              <a:rPr lang="it-IT" altLang="it-IT" b="1" smtClean="0">
                <a:effectLst>
                  <a:outerShdw blurRad="38100" dist="38100" dir="2700000" algn="tl">
                    <a:srgbClr val="C0C0C0"/>
                  </a:outerShdw>
                </a:effectLst>
                <a:latin typeface="Times New Roman" pitchFamily="18" charset="0"/>
              </a:rPr>
              <a:t>Deliberazione</a:t>
            </a:r>
            <a:r>
              <a:rPr lang="it-IT" altLang="it-IT" smtClean="0">
                <a:effectLst>
                  <a:outerShdw blurRad="38100" dist="38100" dir="2700000" algn="tl">
                    <a:srgbClr val="C0C0C0"/>
                  </a:outerShdw>
                </a:effectLst>
                <a:latin typeface="Times New Roman" pitchFamily="18" charset="0"/>
              </a:rPr>
              <a:t> </a:t>
            </a:r>
            <a:r>
              <a:rPr lang="it-IT" altLang="it-IT" b="1" smtClean="0">
                <a:effectLst>
                  <a:outerShdw blurRad="38100" dist="38100" dir="2700000" algn="tl">
                    <a:srgbClr val="C0C0C0"/>
                  </a:outerShdw>
                </a:effectLst>
                <a:latin typeface="Times New Roman" pitchFamily="18" charset="0"/>
              </a:rPr>
              <a:t>C.R.T.</a:t>
            </a:r>
            <a:r>
              <a:rPr lang="it-IT" altLang="it-IT" smtClean="0">
                <a:effectLst>
                  <a:outerShdw blurRad="38100" dist="38100" dir="2700000" algn="tl">
                    <a:srgbClr val="C0C0C0"/>
                  </a:outerShdw>
                </a:effectLst>
                <a:latin typeface="Times New Roman" pitchFamily="18" charset="0"/>
              </a:rPr>
              <a:t> </a:t>
            </a:r>
            <a:r>
              <a:rPr lang="it-IT" altLang="it-IT" b="1" smtClean="0">
                <a:effectLst>
                  <a:outerShdw blurRad="38100" dist="38100" dir="2700000" algn="tl">
                    <a:srgbClr val="C0C0C0"/>
                  </a:outerShdw>
                </a:effectLst>
                <a:latin typeface="Times New Roman" pitchFamily="18" charset="0"/>
              </a:rPr>
              <a:t>n° 159 del giorno </a:t>
            </a:r>
            <a:r>
              <a:rPr lang="it-IT" altLang="it-IT" b="1" smtClean="0">
                <a:solidFill>
                  <a:srgbClr val="FF0000"/>
                </a:solidFill>
                <a:effectLst>
                  <a:outerShdw blurRad="38100" dist="38100" dir="2700000" algn="tl">
                    <a:srgbClr val="C0C0C0"/>
                  </a:outerShdw>
                </a:effectLst>
                <a:latin typeface="Times New Roman" pitchFamily="18" charset="0"/>
              </a:rPr>
              <a:t>8/061999</a:t>
            </a:r>
            <a:r>
              <a:rPr lang="it-IT" altLang="it-IT" smtClean="0">
                <a:latin typeface="Times New Roman" pitchFamily="18" charset="0"/>
              </a:rPr>
              <a:t> di </a:t>
            </a:r>
            <a:r>
              <a:rPr lang="it-IT" altLang="it-IT" smtClean="0">
                <a:effectLst>
                  <a:outerShdw blurRad="38100" dist="38100" dir="2700000" algn="tl">
                    <a:srgbClr val="C0C0C0"/>
                  </a:outerShdw>
                </a:effectLst>
                <a:latin typeface="Times New Roman" pitchFamily="18" charset="0"/>
              </a:rPr>
              <a:t>indirizzo sulla "</a:t>
            </a:r>
            <a:r>
              <a:rPr lang="it-IT" altLang="it-IT" b="1" smtClean="0">
                <a:effectLst>
                  <a:outerShdw blurRad="38100" dist="38100" dir="2700000" algn="tl">
                    <a:srgbClr val="C0C0C0"/>
                  </a:outerShdw>
                </a:effectLst>
                <a:latin typeface="Times New Roman" pitchFamily="18" charset="0"/>
              </a:rPr>
              <a:t>modalità di uso del Fondo Nazionale per la Lotta alla Droga</a:t>
            </a:r>
            <a:r>
              <a:rPr lang="it-IT" altLang="it-IT" smtClean="0">
                <a:effectLst>
                  <a:outerShdw blurRad="38100" dist="38100" dir="2700000" algn="tl">
                    <a:srgbClr val="C0C0C0"/>
                  </a:outerShdw>
                </a:effectLst>
                <a:latin typeface="Times New Roman" pitchFamily="18" charset="0"/>
              </a:rPr>
              <a:t> (</a:t>
            </a:r>
            <a:r>
              <a:rPr lang="it-IT" altLang="it-IT" b="1" smtClean="0">
                <a:effectLst>
                  <a:outerShdw blurRad="38100" dist="38100" dir="2700000" algn="tl">
                    <a:srgbClr val="C0C0C0"/>
                  </a:outerShdw>
                </a:effectLst>
                <a:latin typeface="Times New Roman" pitchFamily="18" charset="0"/>
              </a:rPr>
              <a:t>triennio 97-99</a:t>
            </a:r>
            <a:r>
              <a:rPr lang="it-IT" altLang="it-IT" smtClean="0">
                <a:effectLst>
                  <a:outerShdw blurRad="38100" dist="38100" dir="2700000" algn="tl">
                    <a:srgbClr val="C0C0C0"/>
                  </a:outerShdw>
                </a:effectLst>
                <a:latin typeface="Times New Roman" pitchFamily="18" charset="0"/>
              </a:rPr>
              <a:t>), in attuazione della </a:t>
            </a:r>
            <a:r>
              <a:rPr lang="it-IT" altLang="it-IT" b="1" smtClean="0">
                <a:effectLst>
                  <a:outerShdw blurRad="38100" dist="38100" dir="2700000" algn="tl">
                    <a:srgbClr val="C0C0C0"/>
                  </a:outerShdw>
                </a:effectLst>
                <a:latin typeface="Times New Roman" pitchFamily="18" charset="0"/>
              </a:rPr>
              <a:t>Legge n. 45 del 18.2.1999</a:t>
            </a:r>
            <a:r>
              <a:rPr lang="it-IT" altLang="it-IT" smtClean="0">
                <a:effectLst>
                  <a:outerShdw blurRad="38100" dist="38100" dir="2700000" algn="tl">
                    <a:srgbClr val="C0C0C0"/>
                  </a:outerShdw>
                </a:effectLst>
                <a:latin typeface="Times New Roman" pitchFamily="18" charset="0"/>
              </a:rPr>
              <a:t>.</a:t>
            </a:r>
          </a:p>
          <a:p>
            <a:pPr algn="just">
              <a:lnSpc>
                <a:spcPct val="160000"/>
              </a:lnSpc>
              <a:buFontTx/>
              <a:buAutoNum type="arabicPeriod"/>
              <a:defRPr/>
            </a:pPr>
            <a:r>
              <a:rPr lang="it-IT" altLang="it-IT" b="1" smtClean="0">
                <a:effectLst>
                  <a:outerShdw blurRad="38100" dist="38100" dir="2700000" algn="tl">
                    <a:srgbClr val="C0C0C0"/>
                  </a:outerShdw>
                </a:effectLst>
                <a:latin typeface="Times New Roman" pitchFamily="18" charset="0"/>
              </a:rPr>
              <a:t>Deliberazione (n° 1327</a:t>
            </a:r>
            <a:r>
              <a:rPr lang="it-IT" altLang="it-IT" smtClean="0">
                <a:effectLst>
                  <a:outerShdw blurRad="38100" dist="38100" dir="2700000" algn="tl">
                    <a:srgbClr val="C0C0C0"/>
                  </a:outerShdw>
                </a:effectLst>
                <a:latin typeface="Times New Roman" pitchFamily="18" charset="0"/>
              </a:rPr>
              <a:t>)</a:t>
            </a:r>
            <a:r>
              <a:rPr lang="it-IT" altLang="it-IT" b="1" smtClean="0">
                <a:effectLst>
                  <a:outerShdw blurRad="38100" dist="38100" dir="2700000" algn="tl">
                    <a:srgbClr val="C0C0C0"/>
                  </a:outerShdw>
                </a:effectLst>
                <a:latin typeface="Times New Roman" pitchFamily="18" charset="0"/>
              </a:rPr>
              <a:t> del </a:t>
            </a:r>
            <a:r>
              <a:rPr lang="it-IT" altLang="it-IT" b="1" smtClean="0">
                <a:solidFill>
                  <a:srgbClr val="FF0000"/>
                </a:solidFill>
                <a:effectLst>
                  <a:outerShdw blurRad="38100" dist="38100" dir="2700000" algn="tl">
                    <a:srgbClr val="C0C0C0"/>
                  </a:outerShdw>
                </a:effectLst>
                <a:latin typeface="Times New Roman" pitchFamily="18" charset="0"/>
              </a:rPr>
              <a:t>22.11.1999</a:t>
            </a:r>
            <a:r>
              <a:rPr lang="it-IT" altLang="it-IT" b="1" smtClean="0">
                <a:effectLst>
                  <a:outerShdw blurRad="38100" dist="38100" dir="2700000" algn="tl">
                    <a:srgbClr val="C0C0C0"/>
                  </a:outerShdw>
                </a:effectLst>
                <a:latin typeface="Times New Roman" pitchFamily="18" charset="0"/>
              </a:rPr>
              <a:t> “</a:t>
            </a:r>
            <a:r>
              <a:rPr lang="it-IT" altLang="it-IT" smtClean="0">
                <a:effectLst>
                  <a:outerShdw blurRad="38100" dist="38100" dir="2700000" algn="tl">
                    <a:srgbClr val="C0C0C0"/>
                  </a:outerShdw>
                </a:effectLst>
                <a:latin typeface="Times New Roman" pitchFamily="18" charset="0"/>
              </a:rPr>
              <a:t>Programma regionale per l’utilizzo del Fondo Nazionale per la lotta alla droga 97/98/99”.  Con essa la Giunta</a:t>
            </a:r>
            <a:r>
              <a:rPr lang="it-IT" altLang="it-IT" smtClean="0">
                <a:latin typeface="Times New Roman" pitchFamily="18" charset="0"/>
              </a:rPr>
              <a:t> approva il </a:t>
            </a:r>
            <a:r>
              <a:rPr lang="it-IT" altLang="it-IT" b="1" smtClean="0">
                <a:latin typeface="Times New Roman" pitchFamily="18" charset="0"/>
              </a:rPr>
              <a:t>progetto di </a:t>
            </a:r>
            <a:r>
              <a:rPr lang="it-IT" altLang="it-IT" b="1" smtClean="0">
                <a:effectLst>
                  <a:outerShdw blurRad="38100" dist="38100" dir="2700000" algn="tl">
                    <a:srgbClr val="C0C0C0"/>
                  </a:outerShdw>
                </a:effectLst>
                <a:latin typeface="Times New Roman" pitchFamily="18" charset="0"/>
              </a:rPr>
              <a:t>corso teorico-pratico sul GAP</a:t>
            </a:r>
            <a:r>
              <a:rPr lang="it-IT" altLang="it-IT" smtClean="0">
                <a:effectLst>
                  <a:outerShdw blurRad="38100" dist="38100" dir="2700000" algn="tl">
                    <a:srgbClr val="C0C0C0"/>
                  </a:outerShdw>
                </a:effectLst>
                <a:latin typeface="Times New Roman" pitchFamily="18" charset="0"/>
              </a:rPr>
              <a:t> e sui comportamenti a rischio coordinato dall’ASL 2 di Lucca.</a:t>
            </a:r>
            <a:r>
              <a:rPr lang="it-IT" altLang="it-IT" smtClean="0">
                <a:latin typeface="Times New Roman" pitchFamily="18" charset="0"/>
              </a:rPr>
              <a:t> </a:t>
            </a:r>
          </a:p>
          <a:p>
            <a:pPr algn="just">
              <a:lnSpc>
                <a:spcPct val="160000"/>
              </a:lnSpc>
              <a:buFontTx/>
              <a:buAutoNum type="arabicPeriod"/>
              <a:defRPr/>
            </a:pPr>
            <a:r>
              <a:rPr lang="it-IT" altLang="it-IT" b="1" smtClean="0">
                <a:latin typeface="Times New Roman" pitchFamily="18" charset="0"/>
              </a:rPr>
              <a:t>Con Deliberazione del C.R.T n. 185/2000</a:t>
            </a:r>
            <a:r>
              <a:rPr lang="it-IT" altLang="it-IT" smtClean="0">
                <a:latin typeface="Times New Roman" pitchFamily="18" charset="0"/>
              </a:rPr>
              <a:t> sono approvati 2 progetti sul Gioco d’Azzardo Patologico </a:t>
            </a:r>
            <a:r>
              <a:rPr lang="it-IT" altLang="it-IT" smtClean="0">
                <a:effectLst>
                  <a:outerShdw blurRad="38100" dist="38100" dir="2700000" algn="tl">
                    <a:srgbClr val="C0C0C0"/>
                  </a:outerShdw>
                </a:effectLst>
                <a:latin typeface="Times New Roman" pitchFamily="18" charset="0"/>
              </a:rPr>
              <a:t>coordinati dall’ASL 4 di Prato e dall’ASL 3 di Pistoia.</a:t>
            </a:r>
          </a:p>
          <a:p>
            <a:pPr algn="just">
              <a:lnSpc>
                <a:spcPct val="160000"/>
              </a:lnSpc>
              <a:buFontTx/>
              <a:buAutoNum type="arabicPeriod"/>
              <a:defRPr/>
            </a:pPr>
            <a:r>
              <a:rPr lang="it-IT" altLang="it-IT" smtClean="0">
                <a:effectLst>
                  <a:outerShdw blurRad="38100" dist="38100" dir="2700000" algn="tl">
                    <a:srgbClr val="C0C0C0"/>
                  </a:outerShdw>
                </a:effectLst>
                <a:latin typeface="Times New Roman" pitchFamily="18" charset="0"/>
              </a:rPr>
              <a:t>Il </a:t>
            </a:r>
            <a:r>
              <a:rPr lang="it-IT" altLang="it-IT" b="1" smtClean="0">
                <a:effectLst>
                  <a:outerShdw blurRad="38100" dist="38100" dir="2700000" algn="tl">
                    <a:srgbClr val="C0C0C0"/>
                  </a:outerShdw>
                </a:effectLst>
                <a:latin typeface="Times New Roman" pitchFamily="18" charset="0"/>
              </a:rPr>
              <a:t>P.I.S.R. 2001</a:t>
            </a:r>
            <a:r>
              <a:rPr lang="it-IT" altLang="it-IT" smtClean="0">
                <a:effectLst>
                  <a:outerShdw blurRad="38100" dist="38100" dir="2700000" algn="tl">
                    <a:srgbClr val="C0C0C0"/>
                  </a:outerShdw>
                </a:effectLst>
                <a:latin typeface="Times New Roman" pitchFamily="18" charset="0"/>
              </a:rPr>
              <a:t> riapprova e rifinanzia il Progetto Regionale della ASL 2 ridenominandolo “Gambling”.</a:t>
            </a:r>
          </a:p>
        </p:txBody>
      </p:sp>
    </p:spTree>
    <p:extLst>
      <p:ext uri="{BB962C8B-B14F-4D97-AF65-F5344CB8AC3E}">
        <p14:creationId xmlns:p14="http://schemas.microsoft.com/office/powerpoint/2010/main" val="219580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250825" y="549275"/>
            <a:ext cx="8642350" cy="5543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defRPr/>
            </a:pPr>
            <a:r>
              <a:rPr lang="it-IT" altLang="it-IT" sz="2400" b="1" smtClean="0">
                <a:solidFill>
                  <a:srgbClr val="FF0000"/>
                </a:solidFill>
                <a:effectLst>
                  <a:outerShdw blurRad="38100" dist="38100" dir="2700000" algn="tl">
                    <a:srgbClr val="C0C0C0"/>
                  </a:outerShdw>
                </a:effectLst>
                <a:latin typeface="Times New Roman" pitchFamily="18" charset="0"/>
              </a:rPr>
              <a:t>Tappe di Avvicinamento alla</a:t>
            </a:r>
          </a:p>
          <a:p>
            <a:pPr algn="ctr">
              <a:defRPr/>
            </a:pPr>
            <a:r>
              <a:rPr lang="it-IT" altLang="it-IT" sz="2400" b="1" smtClean="0">
                <a:solidFill>
                  <a:srgbClr val="FF0000"/>
                </a:solidFill>
                <a:effectLst>
                  <a:outerShdw blurRad="38100" dist="38100" dir="2700000" algn="tl">
                    <a:srgbClr val="C0C0C0"/>
                  </a:outerShdw>
                </a:effectLst>
                <a:latin typeface="Times New Roman" pitchFamily="18" charset="0"/>
              </a:rPr>
              <a:t> Azione Programmatica sul GAP.</a:t>
            </a:r>
            <a:endParaRPr lang="it-IT" altLang="it-IT" sz="2400" b="1" smtClean="0">
              <a:effectLst>
                <a:outerShdw blurRad="38100" dist="38100" dir="2700000" algn="tl">
                  <a:srgbClr val="C0C0C0"/>
                </a:outerShdw>
              </a:effectLst>
              <a:latin typeface="Times New Roman" pitchFamily="18" charset="0"/>
            </a:endParaRPr>
          </a:p>
          <a:p>
            <a:pPr algn="just">
              <a:lnSpc>
                <a:spcPct val="225000"/>
              </a:lnSpc>
              <a:buFontTx/>
              <a:buAutoNum type="arabicPeriod" startAt="5"/>
              <a:defRPr/>
            </a:pPr>
            <a:r>
              <a:rPr lang="it-IT" altLang="it-IT" smtClean="0">
                <a:effectLst>
                  <a:outerShdw blurRad="38100" dist="38100" dir="2700000" algn="tl">
                    <a:srgbClr val="C0C0C0"/>
                  </a:outerShdw>
                </a:effectLst>
                <a:latin typeface="Times New Roman" pitchFamily="18" charset="0"/>
              </a:rPr>
              <a:t>Il </a:t>
            </a:r>
            <a:r>
              <a:rPr lang="it-IT" altLang="it-IT" b="1" smtClean="0">
                <a:effectLst>
                  <a:outerShdw blurRad="38100" dist="38100" dir="2700000" algn="tl">
                    <a:srgbClr val="C0C0C0"/>
                  </a:outerShdw>
                </a:effectLst>
                <a:latin typeface="Times New Roman" pitchFamily="18" charset="0"/>
              </a:rPr>
              <a:t>P.S.R. e il PISR 2002-2004 </a:t>
            </a:r>
            <a:r>
              <a:rPr lang="it-IT" altLang="it-IT" b="1" u="sng" smtClean="0">
                <a:effectLst>
                  <a:outerShdw blurRad="38100" dist="38100" dir="2700000" algn="tl">
                    <a:srgbClr val="C0C0C0"/>
                  </a:outerShdw>
                </a:effectLst>
                <a:latin typeface="Times New Roman" pitchFamily="18" charset="0"/>
              </a:rPr>
              <a:t>inseriscono il GAP</a:t>
            </a:r>
            <a:r>
              <a:rPr lang="it-IT" altLang="it-IT" u="sng" smtClean="0">
                <a:effectLst>
                  <a:outerShdw blurRad="38100" dist="38100" dir="2700000" algn="tl">
                    <a:srgbClr val="C0C0C0"/>
                  </a:outerShdw>
                </a:effectLst>
                <a:latin typeface="Times New Roman" pitchFamily="18" charset="0"/>
              </a:rPr>
              <a:t> nella sezione sulla “</a:t>
            </a:r>
            <a:r>
              <a:rPr lang="it-IT" altLang="it-IT" b="1" u="sng" smtClean="0">
                <a:effectLst>
                  <a:outerShdw blurRad="38100" dist="38100" dir="2700000" algn="tl">
                    <a:srgbClr val="C0C0C0"/>
                  </a:outerShdw>
                </a:effectLst>
                <a:latin typeface="Times New Roman" pitchFamily="18" charset="0"/>
              </a:rPr>
              <a:t>Prevenzione e Cura delle Dipendenze”</a:t>
            </a:r>
            <a:r>
              <a:rPr lang="it-IT" altLang="it-IT" b="1" u="sng" baseline="30000" smtClean="0">
                <a:effectLst>
                  <a:outerShdw blurRad="38100" dist="38100" dir="2700000" algn="tl">
                    <a:srgbClr val="C0C0C0"/>
                  </a:outerShdw>
                </a:effectLst>
                <a:latin typeface="Times New Roman" pitchFamily="18" charset="0"/>
              </a:rPr>
              <a:t>1</a:t>
            </a:r>
            <a:r>
              <a:rPr lang="it-IT" altLang="it-IT" b="1" smtClean="0">
                <a:effectLst>
                  <a:outerShdw blurRad="38100" dist="38100" dir="2700000" algn="tl">
                    <a:srgbClr val="C0C0C0"/>
                  </a:outerShdw>
                </a:effectLst>
                <a:latin typeface="Times New Roman" pitchFamily="18" charset="0"/>
              </a:rPr>
              <a:t> </a:t>
            </a:r>
            <a:r>
              <a:rPr lang="it-IT" altLang="it-IT" smtClean="0">
                <a:effectLst>
                  <a:outerShdw blurRad="38100" dist="38100" dir="2700000" algn="tl">
                    <a:srgbClr val="C0C0C0"/>
                  </a:outerShdw>
                </a:effectLst>
                <a:latin typeface="Times New Roman" pitchFamily="18" charset="0"/>
              </a:rPr>
              <a:t>ed</a:t>
            </a:r>
            <a:r>
              <a:rPr lang="it-IT" altLang="it-IT" b="1" smtClean="0">
                <a:effectLst>
                  <a:outerShdw blurRad="38100" dist="38100" dir="2700000" algn="tl">
                    <a:srgbClr val="C0C0C0"/>
                  </a:outerShdw>
                </a:effectLst>
                <a:latin typeface="Times New Roman" pitchFamily="18" charset="0"/>
              </a:rPr>
              <a:t> </a:t>
            </a:r>
            <a:r>
              <a:rPr lang="it-IT" altLang="it-IT" smtClean="0">
                <a:effectLst>
                  <a:outerShdw blurRad="38100" dist="38100" dir="2700000" algn="tl">
                    <a:srgbClr val="C0C0C0"/>
                  </a:outerShdw>
                </a:effectLst>
                <a:latin typeface="Times New Roman" pitchFamily="18" charset="0"/>
              </a:rPr>
              <a:t>approva e finanzia </a:t>
            </a:r>
            <a:r>
              <a:rPr lang="it-IT" altLang="it-IT" b="1" u="sng" smtClean="0">
                <a:effectLst>
                  <a:outerShdw blurRad="38100" dist="38100" dir="2700000" algn="tl">
                    <a:srgbClr val="C0C0C0"/>
                  </a:outerShdw>
                </a:effectLst>
                <a:latin typeface="Times New Roman" pitchFamily="18" charset="0"/>
              </a:rPr>
              <a:t>3</a:t>
            </a:r>
            <a:r>
              <a:rPr lang="it-IT" altLang="it-IT" u="sng" smtClean="0">
                <a:effectLst>
                  <a:outerShdw blurRad="38100" dist="38100" dir="2700000" algn="tl">
                    <a:srgbClr val="C0C0C0"/>
                  </a:outerShdw>
                </a:effectLst>
                <a:latin typeface="Times New Roman" pitchFamily="18" charset="0"/>
              </a:rPr>
              <a:t> </a:t>
            </a:r>
            <a:r>
              <a:rPr lang="it-IT" altLang="it-IT" b="1" u="sng" smtClean="0">
                <a:effectLst>
                  <a:outerShdw blurRad="38100" dist="38100" dir="2700000" algn="tl">
                    <a:srgbClr val="C0C0C0"/>
                  </a:outerShdw>
                </a:effectLst>
                <a:latin typeface="Times New Roman" pitchFamily="18" charset="0"/>
              </a:rPr>
              <a:t>Progetti di interesse regionale</a:t>
            </a:r>
            <a:r>
              <a:rPr lang="it-IT" altLang="it-IT" b="1" smtClean="0">
                <a:effectLst>
                  <a:outerShdw blurRad="38100" dist="38100" dir="2700000" algn="tl">
                    <a:srgbClr val="C0C0C0"/>
                  </a:outerShdw>
                </a:effectLst>
                <a:latin typeface="Times New Roman" pitchFamily="18" charset="0"/>
              </a:rPr>
              <a:t>: </a:t>
            </a:r>
            <a:r>
              <a:rPr lang="it-IT" altLang="it-IT" smtClean="0">
                <a:latin typeface="Times New Roman" pitchFamily="18" charset="0"/>
              </a:rPr>
              <a:t>di nuovo </a:t>
            </a:r>
            <a:r>
              <a:rPr lang="it-IT" altLang="it-IT" smtClean="0">
                <a:effectLst>
                  <a:outerShdw blurRad="38100" dist="38100" dir="2700000" algn="tl">
                    <a:srgbClr val="C0C0C0"/>
                  </a:outerShdw>
                </a:effectLst>
                <a:latin typeface="Times New Roman" pitchFamily="18" charset="0"/>
              </a:rPr>
              <a:t>il</a:t>
            </a:r>
            <a:r>
              <a:rPr lang="it-IT" altLang="it-IT" b="1" smtClean="0">
                <a:effectLst>
                  <a:outerShdw blurRad="38100" dist="38100" dir="2700000" algn="tl">
                    <a:srgbClr val="C0C0C0"/>
                  </a:outerShdw>
                </a:effectLst>
                <a:latin typeface="Times New Roman" pitchFamily="18" charset="0"/>
              </a:rPr>
              <a:t> </a:t>
            </a:r>
            <a:r>
              <a:rPr lang="it-IT" altLang="it-IT" smtClean="0">
                <a:effectLst>
                  <a:outerShdw blurRad="38100" dist="38100" dir="2700000" algn="tl">
                    <a:srgbClr val="C0C0C0"/>
                  </a:outerShdw>
                </a:effectLst>
                <a:latin typeface="Times New Roman" pitchFamily="18" charset="0"/>
              </a:rPr>
              <a:t>progetto della </a:t>
            </a:r>
            <a:r>
              <a:rPr lang="it-IT" altLang="it-IT" b="1" smtClean="0">
                <a:effectLst>
                  <a:outerShdw blurRad="38100" dist="38100" dir="2700000" algn="tl">
                    <a:srgbClr val="C0C0C0"/>
                  </a:outerShdw>
                </a:effectLst>
                <a:latin typeface="Times New Roman" pitchFamily="18" charset="0"/>
              </a:rPr>
              <a:t>ASL 2</a:t>
            </a:r>
            <a:r>
              <a:rPr lang="it-IT" altLang="it-IT" smtClean="0">
                <a:effectLst>
                  <a:outerShdw blurRad="38100" dist="38100" dir="2700000" algn="tl">
                    <a:srgbClr val="C0C0C0"/>
                  </a:outerShdw>
                </a:effectLst>
                <a:latin typeface="Times New Roman" pitchFamily="18" charset="0"/>
              </a:rPr>
              <a:t> di Lucca, uno dell’</a:t>
            </a:r>
            <a:r>
              <a:rPr lang="it-IT" altLang="it-IT" b="1" smtClean="0">
                <a:effectLst>
                  <a:outerShdw blurRad="38100" dist="38100" dir="2700000" algn="tl">
                    <a:srgbClr val="C0C0C0"/>
                  </a:outerShdw>
                </a:effectLst>
                <a:latin typeface="Times New Roman" pitchFamily="18" charset="0"/>
              </a:rPr>
              <a:t>ASL</a:t>
            </a:r>
            <a:r>
              <a:rPr lang="it-IT" altLang="it-IT" smtClean="0">
                <a:effectLst>
                  <a:outerShdw blurRad="38100" dist="38100" dir="2700000" algn="tl">
                    <a:srgbClr val="C0C0C0"/>
                  </a:outerShdw>
                </a:effectLst>
                <a:latin typeface="Times New Roman" pitchFamily="18" charset="0"/>
              </a:rPr>
              <a:t> </a:t>
            </a:r>
            <a:r>
              <a:rPr lang="it-IT" altLang="it-IT" b="1" smtClean="0">
                <a:effectLst>
                  <a:outerShdw blurRad="38100" dist="38100" dir="2700000" algn="tl">
                    <a:srgbClr val="C0C0C0"/>
                  </a:outerShdw>
                </a:effectLst>
                <a:latin typeface="Times New Roman" pitchFamily="18" charset="0"/>
              </a:rPr>
              <a:t>11</a:t>
            </a:r>
            <a:r>
              <a:rPr lang="it-IT" altLang="it-IT" smtClean="0">
                <a:effectLst>
                  <a:outerShdw blurRad="38100" dist="38100" dir="2700000" algn="tl">
                    <a:srgbClr val="C0C0C0"/>
                  </a:outerShdw>
                </a:effectLst>
                <a:latin typeface="Times New Roman" pitchFamily="18" charset="0"/>
              </a:rPr>
              <a:t> di Empoli ed un progetto per la prevenzione/trattamento del GAP e promozione di una cultura del “gioco responsabile”, articolato in alcuni sottoprogetti</a:t>
            </a:r>
            <a:r>
              <a:rPr lang="it-IT" altLang="it-IT" b="1" baseline="30000" smtClean="0">
                <a:effectLst>
                  <a:outerShdw blurRad="38100" dist="38100" dir="2700000" algn="tl">
                    <a:srgbClr val="C0C0C0"/>
                  </a:outerShdw>
                </a:effectLst>
                <a:latin typeface="Times New Roman" pitchFamily="18" charset="0"/>
              </a:rPr>
              <a:t>3</a:t>
            </a:r>
            <a:r>
              <a:rPr lang="it-IT" altLang="it-IT" smtClean="0">
                <a:effectLst>
                  <a:outerShdw blurRad="38100" dist="38100" dir="2700000" algn="tl">
                    <a:srgbClr val="C0C0C0"/>
                  </a:outerShdw>
                </a:effectLst>
                <a:latin typeface="Times New Roman" pitchFamily="18" charset="0"/>
              </a:rPr>
              <a:t> tra cui quello sull’apertura di un programma semiresidenziale per il trattamento del GAP ed altre dipendenze”(</a:t>
            </a:r>
            <a:r>
              <a:rPr lang="it-IT" altLang="it-IT" b="1" smtClean="0">
                <a:effectLst>
                  <a:outerShdw blurRad="38100" dist="38100" dir="2700000" algn="tl">
                    <a:srgbClr val="C0C0C0"/>
                  </a:outerShdw>
                </a:effectLst>
                <a:latin typeface="Times New Roman" pitchFamily="18" charset="0"/>
              </a:rPr>
              <a:t>Associazione ORTHOS di Siena)</a:t>
            </a:r>
            <a:r>
              <a:rPr lang="it-IT" altLang="it-IT" b="1" baseline="30000" smtClean="0">
                <a:effectLst>
                  <a:outerShdw blurRad="38100" dist="38100" dir="2700000" algn="tl">
                    <a:srgbClr val="C0C0C0"/>
                  </a:outerShdw>
                </a:effectLst>
                <a:latin typeface="Times New Roman" pitchFamily="18" charset="0"/>
              </a:rPr>
              <a:t>2.</a:t>
            </a:r>
          </a:p>
          <a:p>
            <a:pPr>
              <a:lnSpc>
                <a:spcPct val="145000"/>
              </a:lnSpc>
              <a:defRPr/>
            </a:pPr>
            <a:endParaRPr lang="it-IT" altLang="it-IT" smtClean="0">
              <a:latin typeface="Times New Roman" pitchFamily="18" charset="0"/>
            </a:endParaRPr>
          </a:p>
        </p:txBody>
      </p:sp>
    </p:spTree>
    <p:extLst>
      <p:ext uri="{BB962C8B-B14F-4D97-AF65-F5344CB8AC3E}">
        <p14:creationId xmlns:p14="http://schemas.microsoft.com/office/powerpoint/2010/main" val="290571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250825" y="260350"/>
            <a:ext cx="8640763" cy="6253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defRPr/>
            </a:pPr>
            <a:r>
              <a:rPr lang="it-IT" altLang="it-IT" sz="2400" b="1" smtClean="0">
                <a:solidFill>
                  <a:srgbClr val="FF0000"/>
                </a:solidFill>
                <a:effectLst>
                  <a:outerShdw blurRad="38100" dist="38100" dir="2700000" algn="tl">
                    <a:srgbClr val="C0C0C0"/>
                  </a:outerShdw>
                </a:effectLst>
                <a:latin typeface="Times New Roman" pitchFamily="18" charset="0"/>
              </a:rPr>
              <a:t>Atti Recenti di programmazione socio-sanitaria sul fenomeno del GAP</a:t>
            </a:r>
          </a:p>
          <a:p>
            <a:pPr algn="just">
              <a:lnSpc>
                <a:spcPct val="180000"/>
              </a:lnSpc>
              <a:buFont typeface="Wingdings" pitchFamily="2" charset="2"/>
              <a:buChar char="q"/>
              <a:defRPr/>
            </a:pPr>
            <a:r>
              <a:rPr lang="it-IT" altLang="it-IT" smtClean="0">
                <a:effectLst>
                  <a:outerShdw blurRad="38100" dist="38100" dir="2700000" algn="tl">
                    <a:srgbClr val="C0C0C0"/>
                  </a:outerShdw>
                </a:effectLst>
                <a:latin typeface="Times New Roman" pitchFamily="18" charset="0"/>
              </a:rPr>
              <a:t>Il percorso ha fatto emergere la necessità di maggiore organicità di azione nella prevenzione e costruzione di una rete di protezione socio-sanitaria rivolte alle persone con G.A.P. </a:t>
            </a:r>
          </a:p>
          <a:p>
            <a:pPr algn="just">
              <a:lnSpc>
                <a:spcPct val="180000"/>
              </a:lnSpc>
              <a:buClr>
                <a:schemeClr val="tx1"/>
              </a:buClr>
              <a:buFont typeface="Wingdings" pitchFamily="2" charset="2"/>
              <a:buChar char="q"/>
              <a:defRPr/>
            </a:pPr>
            <a:r>
              <a:rPr lang="it-IT" altLang="it-IT" b="1" smtClean="0">
                <a:effectLst>
                  <a:outerShdw blurRad="38100" dist="38100" dir="2700000" algn="tl">
                    <a:srgbClr val="C0C0C0"/>
                  </a:outerShdw>
                </a:effectLst>
                <a:latin typeface="Times New Roman" pitchFamily="18" charset="0"/>
              </a:rPr>
              <a:t>Col P.S.R. 2005-2007</a:t>
            </a:r>
            <a:r>
              <a:rPr lang="it-IT" altLang="it-IT" smtClean="0">
                <a:effectLst>
                  <a:outerShdw blurRad="38100" dist="38100" dir="2700000" algn="tl">
                    <a:srgbClr val="C0C0C0"/>
                  </a:outerShdw>
                </a:effectLst>
                <a:latin typeface="Times New Roman" pitchFamily="18" charset="0"/>
              </a:rPr>
              <a:t> la Regione si è impegnata</a:t>
            </a:r>
            <a:r>
              <a:rPr lang="it-IT" altLang="it-IT" smtClean="0">
                <a:latin typeface="Times New Roman" pitchFamily="18" charset="0"/>
              </a:rPr>
              <a:t> </a:t>
            </a:r>
            <a:r>
              <a:rPr lang="it-IT" altLang="it-IT" smtClean="0">
                <a:effectLst>
                  <a:outerShdw blurRad="38100" dist="38100" dir="2700000" algn="tl">
                    <a:srgbClr val="C0C0C0"/>
                  </a:outerShdw>
                </a:effectLst>
                <a:latin typeface="Times New Roman" pitchFamily="18" charset="0"/>
              </a:rPr>
              <a:t>a sviluppare, insieme ad altre “</a:t>
            </a:r>
            <a:r>
              <a:rPr lang="it-IT" altLang="it-IT" smtClean="0">
                <a:latin typeface="Times New Roman" pitchFamily="18" charset="0"/>
              </a:rPr>
              <a:t>Azioni Programmate</a:t>
            </a:r>
            <a:r>
              <a:rPr lang="it-IT" altLang="it-IT" smtClean="0">
                <a:effectLst>
                  <a:outerShdw blurRad="38100" dist="38100" dir="2700000" algn="tl">
                    <a:srgbClr val="C0C0C0"/>
                  </a:outerShdw>
                </a:effectLst>
                <a:latin typeface="Times New Roman" pitchFamily="18" charset="0"/>
              </a:rPr>
              <a:t>” oggetto di concertazione di Area Vasta, una “</a:t>
            </a:r>
            <a:r>
              <a:rPr lang="it-IT" altLang="it-IT" b="1" smtClean="0">
                <a:solidFill>
                  <a:srgbClr val="FF0000"/>
                </a:solidFill>
                <a:effectLst>
                  <a:outerShdw blurRad="38100" dist="38100" dir="2700000" algn="tl">
                    <a:srgbClr val="C0C0C0"/>
                  </a:outerShdw>
                </a:effectLst>
                <a:latin typeface="Times New Roman" pitchFamily="18" charset="0"/>
              </a:rPr>
              <a:t>Azione Programmata per l’individuazione dei percorsi assistenziali per il GAP”</a:t>
            </a:r>
            <a:r>
              <a:rPr lang="it-IT" altLang="it-IT" smtClean="0">
                <a:effectLst>
                  <a:outerShdw blurRad="38100" dist="38100" dir="2700000" algn="tl">
                    <a:srgbClr val="C0C0C0"/>
                  </a:outerShdw>
                </a:effectLst>
                <a:latin typeface="Times New Roman" pitchFamily="18" charset="0"/>
              </a:rPr>
              <a:t>. Il </a:t>
            </a:r>
            <a:r>
              <a:rPr lang="it-IT" altLang="it-IT" b="1" i="1" smtClean="0">
                <a:effectLst>
                  <a:outerShdw blurRad="38100" dist="38100" dir="2700000" algn="tl">
                    <a:srgbClr val="C0C0C0"/>
                  </a:outerShdw>
                </a:effectLst>
                <a:latin typeface="Times New Roman" pitchFamily="18" charset="0"/>
              </a:rPr>
              <a:t>Settore Integrazione Socio-Sanitaria e Progetti Obiettivo della Direzione Generale del Diritto alla Salute e delle Politiche di Solidarietà)</a:t>
            </a:r>
            <a:r>
              <a:rPr lang="it-IT" altLang="it-IT" smtClean="0">
                <a:effectLst>
                  <a:outerShdw blurRad="38100" dist="38100" dir="2700000" algn="tl">
                    <a:srgbClr val="C0C0C0"/>
                  </a:outerShdw>
                </a:effectLst>
                <a:latin typeface="Times New Roman" pitchFamily="18" charset="0"/>
              </a:rPr>
              <a:t> ha inoltre attivato un </a:t>
            </a:r>
            <a:r>
              <a:rPr lang="it-IT" altLang="it-IT" b="1" smtClean="0">
                <a:solidFill>
                  <a:srgbClr val="FF0000"/>
                </a:solidFill>
                <a:effectLst>
                  <a:outerShdw blurRad="38100" dist="38100" dir="2700000" algn="tl">
                    <a:srgbClr val="C0C0C0"/>
                  </a:outerShdw>
                </a:effectLst>
                <a:latin typeface="Times New Roman" pitchFamily="18" charset="0"/>
              </a:rPr>
              <a:t>Tavolo Regionale di Coordinamento sul G.A.P., </a:t>
            </a:r>
            <a:r>
              <a:rPr lang="it-IT" altLang="it-IT" smtClean="0">
                <a:effectLst>
                  <a:outerShdw blurRad="38100" dist="38100" dir="2700000" algn="tl">
                    <a:srgbClr val="C0C0C0"/>
                  </a:outerShdw>
                </a:effectLst>
                <a:latin typeface="Times New Roman" pitchFamily="18" charset="0"/>
              </a:rPr>
              <a:t>costituito da esperti di dipartimenti delle dipendenze, enti, associazioni con l’obiettivo finale di proporre alla Giunta regionale un programma di intervento organico, articolato e condiviso.</a:t>
            </a:r>
            <a:r>
              <a:rPr lang="it-IT" altLang="it-IT" smtClean="0">
                <a:latin typeface="Times New Roman" pitchFamily="18" charset="0"/>
              </a:rPr>
              <a:t> </a:t>
            </a:r>
          </a:p>
        </p:txBody>
      </p:sp>
    </p:spTree>
    <p:extLst>
      <p:ext uri="{BB962C8B-B14F-4D97-AF65-F5344CB8AC3E}">
        <p14:creationId xmlns:p14="http://schemas.microsoft.com/office/powerpoint/2010/main" val="147077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474" name="Text Box 2"/>
          <p:cNvSpPr txBox="1">
            <a:spLocks noChangeArrowheads="1"/>
          </p:cNvSpPr>
          <p:nvPr/>
        </p:nvSpPr>
        <p:spPr bwMode="auto">
          <a:xfrm>
            <a:off x="684213" y="260350"/>
            <a:ext cx="7848600" cy="5759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buFontTx/>
              <a:buChar char="-"/>
              <a:defRPr/>
            </a:pPr>
            <a:r>
              <a:rPr lang="it-IT" altLang="it-IT" sz="2400" b="1" smtClean="0">
                <a:solidFill>
                  <a:srgbClr val="FF0000"/>
                </a:solidFill>
                <a:effectLst>
                  <a:outerShdw blurRad="38100" dist="38100" dir="2700000" algn="tl">
                    <a:srgbClr val="C0C0C0"/>
                  </a:outerShdw>
                </a:effectLst>
                <a:latin typeface="Times New Roman" pitchFamily="18" charset="0"/>
              </a:rPr>
              <a:t>AZIONE PROGRAMMATA-</a:t>
            </a:r>
          </a:p>
          <a:p>
            <a:pPr lvl="1" algn="ctr">
              <a:defRPr/>
            </a:pPr>
            <a:r>
              <a:rPr lang="it-IT" altLang="it-IT" sz="2400" b="1" smtClean="0">
                <a:solidFill>
                  <a:srgbClr val="FF0000"/>
                </a:solidFill>
                <a:effectLst>
                  <a:outerShdw blurRad="38100" dist="38100" dir="2700000" algn="tl">
                    <a:srgbClr val="C0C0C0"/>
                  </a:outerShdw>
                </a:effectLst>
                <a:latin typeface="Times New Roman" pitchFamily="18" charset="0"/>
              </a:rPr>
              <a:t>Parte 1°- ricognizione (Servizi ed  Enti Ausiliari)-</a:t>
            </a:r>
          </a:p>
          <a:p>
            <a:pPr lvl="1">
              <a:lnSpc>
                <a:spcPct val="180000"/>
              </a:lnSpc>
              <a:buClr>
                <a:srgbClr val="FF0000"/>
              </a:buClr>
              <a:buFont typeface="Wingdings" pitchFamily="2" charset="2"/>
              <a:buChar char="q"/>
              <a:defRPr/>
            </a:pPr>
            <a:r>
              <a:rPr lang="it-IT" altLang="it-IT" b="1" smtClean="0">
                <a:effectLst>
                  <a:outerShdw blurRad="38100" dist="38100" dir="2700000" algn="tl">
                    <a:srgbClr val="C0C0C0"/>
                  </a:outerShdw>
                </a:effectLst>
                <a:latin typeface="Times New Roman" pitchFamily="18" charset="0"/>
              </a:rPr>
              <a:t>n° servizi che negli ultimi anni hanno preso in carico giocatori </a:t>
            </a:r>
            <a:r>
              <a:rPr lang="it-IT" altLang="it-IT" b="1" smtClean="0">
                <a:solidFill>
                  <a:srgbClr val="0000FF"/>
                </a:solidFill>
                <a:effectLst>
                  <a:outerShdw blurRad="38100" dist="38100" dir="2700000" algn="tl">
                    <a:srgbClr val="C0C0C0"/>
                  </a:outerShdw>
                </a:effectLst>
                <a:latin typeface="Times New Roman" pitchFamily="18" charset="0"/>
              </a:rPr>
              <a:t>(14/40 Ser.T toscani; 2/23 Enti Ausiliari</a:t>
            </a:r>
            <a:r>
              <a:rPr lang="it-IT" altLang="it-IT" b="1" baseline="30000" smtClean="0">
                <a:solidFill>
                  <a:srgbClr val="0000FF"/>
                </a:solidFill>
                <a:effectLst>
                  <a:outerShdw blurRad="38100" dist="38100" dir="2700000" algn="tl">
                    <a:srgbClr val="C0C0C0"/>
                  </a:outerShdw>
                </a:effectLst>
                <a:latin typeface="Times New Roman" pitchFamily="18" charset="0"/>
              </a:rPr>
              <a:t>1)</a:t>
            </a:r>
            <a:endParaRPr lang="it-IT" altLang="it-IT" b="1" smtClean="0">
              <a:effectLst>
                <a:outerShdw blurRad="38100" dist="38100" dir="2700000" algn="tl">
                  <a:srgbClr val="C0C0C0"/>
                </a:outerShdw>
              </a:effectLst>
              <a:latin typeface="Times New Roman" pitchFamily="18" charset="0"/>
            </a:endParaRPr>
          </a:p>
          <a:p>
            <a:pPr lvl="1">
              <a:lnSpc>
                <a:spcPct val="180000"/>
              </a:lnSpc>
              <a:buClr>
                <a:srgbClr val="FF0000"/>
              </a:buClr>
              <a:buFont typeface="Wingdings" pitchFamily="2" charset="2"/>
              <a:buChar char="q"/>
              <a:defRPr/>
            </a:pPr>
            <a:r>
              <a:rPr lang="it-IT" altLang="it-IT" b="1" smtClean="0">
                <a:effectLst>
                  <a:outerShdw blurRad="38100" dist="38100" dir="2700000" algn="tl">
                    <a:srgbClr val="C0C0C0"/>
                  </a:outerShdw>
                </a:effectLst>
                <a:latin typeface="Times New Roman" pitchFamily="18" charset="0"/>
              </a:rPr>
              <a:t>n°  giocatori assistiti </a:t>
            </a:r>
            <a:r>
              <a:rPr lang="it-IT" altLang="it-IT" b="1" smtClean="0">
                <a:solidFill>
                  <a:srgbClr val="0000FF"/>
                </a:solidFill>
                <a:effectLst>
                  <a:outerShdw blurRad="38100" dist="38100" dir="2700000" algn="tl">
                    <a:srgbClr val="C0C0C0"/>
                  </a:outerShdw>
                </a:effectLst>
                <a:latin typeface="Times New Roman" pitchFamily="18" charset="0"/>
              </a:rPr>
              <a:t>(300) </a:t>
            </a:r>
          </a:p>
          <a:p>
            <a:pPr lvl="1">
              <a:lnSpc>
                <a:spcPct val="180000"/>
              </a:lnSpc>
              <a:buClr>
                <a:srgbClr val="FF0000"/>
              </a:buClr>
              <a:buFont typeface="Wingdings" pitchFamily="2" charset="2"/>
              <a:buChar char="q"/>
              <a:defRPr/>
            </a:pPr>
            <a:r>
              <a:rPr lang="it-IT" altLang="it-IT" b="1" smtClean="0">
                <a:effectLst>
                  <a:outerShdw blurRad="38100" dist="38100" dir="2700000" algn="tl">
                    <a:srgbClr val="C0C0C0"/>
                  </a:outerShdw>
                </a:effectLst>
                <a:latin typeface="Times New Roman" pitchFamily="18" charset="0"/>
              </a:rPr>
              <a:t>n°giocatori primari </a:t>
            </a:r>
            <a:r>
              <a:rPr lang="it-IT" altLang="it-IT" smtClean="0">
                <a:latin typeface="Times New Roman" pitchFamily="18" charset="0"/>
              </a:rPr>
              <a:t> </a:t>
            </a:r>
            <a:r>
              <a:rPr lang="it-IT" altLang="it-IT" b="1" smtClean="0">
                <a:solidFill>
                  <a:srgbClr val="0000FF"/>
                </a:solidFill>
                <a:effectLst>
                  <a:outerShdw blurRad="38100" dist="38100" dir="2700000" algn="tl">
                    <a:srgbClr val="C0C0C0"/>
                  </a:outerShdw>
                </a:effectLst>
                <a:latin typeface="Times New Roman" pitchFamily="18" charset="0"/>
              </a:rPr>
              <a:t>(190 giocatori primari).</a:t>
            </a:r>
            <a:endParaRPr lang="it-IT" altLang="it-IT" b="1" smtClean="0">
              <a:effectLst>
                <a:outerShdw blurRad="38100" dist="38100" dir="2700000" algn="tl">
                  <a:srgbClr val="C0C0C0"/>
                </a:outerShdw>
              </a:effectLst>
              <a:latin typeface="Times New Roman" pitchFamily="18" charset="0"/>
            </a:endParaRPr>
          </a:p>
          <a:p>
            <a:pPr lvl="1">
              <a:lnSpc>
                <a:spcPct val="180000"/>
              </a:lnSpc>
              <a:buClr>
                <a:srgbClr val="FF0000"/>
              </a:buClr>
              <a:buFont typeface="Wingdings" pitchFamily="2" charset="2"/>
              <a:buChar char="q"/>
              <a:defRPr/>
            </a:pPr>
            <a:r>
              <a:rPr lang="it-IT" altLang="it-IT" b="1" smtClean="0">
                <a:effectLst>
                  <a:outerShdw blurRad="38100" dist="38100" dir="2700000" algn="tl">
                    <a:srgbClr val="C0C0C0"/>
                  </a:outerShdw>
                </a:effectLst>
                <a:latin typeface="Times New Roman" pitchFamily="18" charset="0"/>
              </a:rPr>
              <a:t>n°giocatori con DUS </a:t>
            </a:r>
            <a:r>
              <a:rPr lang="it-IT" altLang="it-IT" b="1" smtClean="0">
                <a:solidFill>
                  <a:srgbClr val="0000FF"/>
                </a:solidFill>
                <a:effectLst>
                  <a:outerShdw blurRad="38100" dist="38100" dir="2700000" algn="tl">
                    <a:srgbClr val="C0C0C0"/>
                  </a:outerShdw>
                </a:effectLst>
                <a:latin typeface="Times New Roman" pitchFamily="18" charset="0"/>
              </a:rPr>
              <a:t>(110).</a:t>
            </a:r>
            <a:endParaRPr lang="it-IT" altLang="it-IT" b="1" smtClean="0">
              <a:effectLst>
                <a:outerShdw blurRad="38100" dist="38100" dir="2700000" algn="tl">
                  <a:srgbClr val="C0C0C0"/>
                </a:outerShdw>
              </a:effectLst>
              <a:latin typeface="Times New Roman" pitchFamily="18" charset="0"/>
            </a:endParaRPr>
          </a:p>
          <a:p>
            <a:pPr lvl="1">
              <a:lnSpc>
                <a:spcPct val="180000"/>
              </a:lnSpc>
              <a:buClr>
                <a:srgbClr val="FF0000"/>
              </a:buClr>
              <a:buFont typeface="Wingdings" pitchFamily="2" charset="2"/>
              <a:buChar char="q"/>
              <a:defRPr/>
            </a:pPr>
            <a:r>
              <a:rPr lang="it-IT" altLang="it-IT" b="1" smtClean="0">
                <a:effectLst>
                  <a:outerShdw blurRad="38100" dist="38100" dir="2700000" algn="tl">
                    <a:srgbClr val="C0C0C0"/>
                  </a:outerShdw>
                </a:effectLst>
                <a:latin typeface="Times New Roman" pitchFamily="18" charset="0"/>
              </a:rPr>
              <a:t>Scarso numero di operatori esperti e di livello di formazione.</a:t>
            </a:r>
          </a:p>
          <a:p>
            <a:pPr lvl="1">
              <a:lnSpc>
                <a:spcPct val="180000"/>
              </a:lnSpc>
              <a:buClr>
                <a:srgbClr val="FF0000"/>
              </a:buClr>
              <a:buFont typeface="Wingdings" pitchFamily="2" charset="2"/>
              <a:buChar char="q"/>
              <a:defRPr/>
            </a:pPr>
            <a:r>
              <a:rPr lang="it-IT" altLang="it-IT" b="1" smtClean="0">
                <a:effectLst>
                  <a:outerShdw blurRad="38100" dist="38100" dir="2700000" algn="tl">
                    <a:srgbClr val="C0C0C0"/>
                  </a:outerShdw>
                </a:effectLst>
                <a:latin typeface="Times New Roman" pitchFamily="18" charset="0"/>
              </a:rPr>
              <a:t>Insufficiente capacità di accoglienza, sicurezza di offerta, livello di collaborazione con altri servizi</a:t>
            </a:r>
            <a:r>
              <a:rPr lang="it-IT" altLang="it-IT" b="1" baseline="30000" smtClean="0">
                <a:effectLst>
                  <a:outerShdw blurRad="38100" dist="38100" dir="2700000" algn="tl">
                    <a:srgbClr val="C0C0C0"/>
                  </a:outerShdw>
                </a:effectLst>
                <a:latin typeface="Times New Roman" pitchFamily="18" charset="0"/>
              </a:rPr>
              <a:t>2</a:t>
            </a:r>
          </a:p>
          <a:p>
            <a:pPr lvl="1">
              <a:lnSpc>
                <a:spcPct val="180000"/>
              </a:lnSpc>
              <a:buClr>
                <a:srgbClr val="FF0000"/>
              </a:buClr>
              <a:buFont typeface="Wingdings" pitchFamily="2" charset="2"/>
              <a:buChar char="q"/>
              <a:defRPr/>
            </a:pPr>
            <a:r>
              <a:rPr lang="it-IT" altLang="it-IT" b="1" smtClean="0">
                <a:effectLst>
                  <a:outerShdw blurRad="38100" dist="38100" dir="2700000" algn="tl">
                    <a:srgbClr val="C0C0C0"/>
                  </a:outerShdw>
                </a:effectLst>
                <a:latin typeface="Times New Roman" pitchFamily="18" charset="0"/>
              </a:rPr>
              <a:t>Notevole interesse dei servizi a tale problematica ed intenzione di soddisfare un bisogno di formazione specifica</a:t>
            </a:r>
            <a:r>
              <a:rPr lang="it-IT" altLang="it-IT" smtClean="0">
                <a:latin typeface="Times New Roman" pitchFamily="18" charset="0"/>
              </a:rPr>
              <a:t> </a:t>
            </a:r>
          </a:p>
        </p:txBody>
      </p:sp>
    </p:spTree>
    <p:extLst>
      <p:ext uri="{BB962C8B-B14F-4D97-AF65-F5344CB8AC3E}">
        <p14:creationId xmlns:p14="http://schemas.microsoft.com/office/powerpoint/2010/main" val="155376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7570" name="Text Box 2"/>
          <p:cNvSpPr txBox="1">
            <a:spLocks noChangeArrowheads="1"/>
          </p:cNvSpPr>
          <p:nvPr/>
        </p:nvSpPr>
        <p:spPr bwMode="auto">
          <a:xfrm>
            <a:off x="684213" y="476250"/>
            <a:ext cx="7848600" cy="5349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defRPr/>
            </a:pPr>
            <a:r>
              <a:rPr lang="it-IT" altLang="it-IT" sz="2400" b="1" smtClean="0">
                <a:solidFill>
                  <a:srgbClr val="FF0000"/>
                </a:solidFill>
                <a:effectLst>
                  <a:outerShdw blurRad="38100" dist="38100" dir="2700000" algn="tl">
                    <a:srgbClr val="C0C0C0"/>
                  </a:outerShdw>
                </a:effectLst>
                <a:latin typeface="Times New Roman" pitchFamily="18" charset="0"/>
              </a:rPr>
              <a:t>- AZIONE PROGRAMMATA-</a:t>
            </a:r>
          </a:p>
          <a:p>
            <a:pPr lvl="1" algn="ctr">
              <a:defRPr/>
            </a:pPr>
            <a:r>
              <a:rPr lang="it-IT" altLang="it-IT" sz="2400" b="1" smtClean="0">
                <a:solidFill>
                  <a:srgbClr val="FF0000"/>
                </a:solidFill>
                <a:effectLst>
                  <a:outerShdw blurRad="38100" dist="38100" dir="2700000" algn="tl">
                    <a:srgbClr val="C0C0C0"/>
                  </a:outerShdw>
                </a:effectLst>
                <a:latin typeface="Times New Roman" pitchFamily="18" charset="0"/>
              </a:rPr>
              <a:t>Parte 2 -  AZIONI PROPOSTE DAL TAVOLO REGIONALE -</a:t>
            </a:r>
            <a:endParaRPr lang="it-IT" altLang="it-IT" sz="2400" b="1" smtClean="0">
              <a:effectLst>
                <a:outerShdw blurRad="38100" dist="38100" dir="2700000" algn="tl">
                  <a:srgbClr val="C0C0C0"/>
                </a:outerShdw>
              </a:effectLst>
              <a:latin typeface="Times New Roman" pitchFamily="18" charset="0"/>
            </a:endParaRPr>
          </a:p>
          <a:p>
            <a:pPr lvl="2" algn="just">
              <a:lnSpc>
                <a:spcPct val="325000"/>
              </a:lnSpc>
              <a:buFontTx/>
              <a:buChar char="-"/>
              <a:defRPr/>
            </a:pPr>
            <a:r>
              <a:rPr lang="it-IT" altLang="it-IT" sz="2800" b="1" smtClean="0">
                <a:solidFill>
                  <a:srgbClr val="0000FF"/>
                </a:solidFill>
                <a:effectLst>
                  <a:outerShdw blurRad="38100" dist="38100" dir="2700000" algn="tl">
                    <a:srgbClr val="C0C0C0"/>
                  </a:outerShdw>
                </a:effectLst>
                <a:latin typeface="Times New Roman" pitchFamily="18" charset="0"/>
              </a:rPr>
              <a:t>Prevenzione (primaria e secondaria)</a:t>
            </a:r>
          </a:p>
          <a:p>
            <a:pPr lvl="2" algn="just">
              <a:lnSpc>
                <a:spcPct val="325000"/>
              </a:lnSpc>
              <a:buFontTx/>
              <a:buChar char="-"/>
              <a:defRPr/>
            </a:pPr>
            <a:r>
              <a:rPr lang="it-IT" altLang="it-IT" sz="2800" b="1" smtClean="0">
                <a:solidFill>
                  <a:srgbClr val="0000FF"/>
                </a:solidFill>
                <a:effectLst>
                  <a:outerShdw blurRad="38100" dist="38100" dir="2700000" algn="tl">
                    <a:srgbClr val="C0C0C0"/>
                  </a:outerShdw>
                </a:effectLst>
                <a:latin typeface="Times New Roman" pitchFamily="18" charset="0"/>
              </a:rPr>
              <a:t>Formazione</a:t>
            </a:r>
          </a:p>
          <a:p>
            <a:pPr lvl="2" algn="just">
              <a:lnSpc>
                <a:spcPct val="325000"/>
              </a:lnSpc>
              <a:buFontTx/>
              <a:buChar char="-"/>
              <a:defRPr/>
            </a:pPr>
            <a:r>
              <a:rPr lang="it-IT" altLang="it-IT" sz="2800" b="1" smtClean="0">
                <a:solidFill>
                  <a:srgbClr val="0000FF"/>
                </a:solidFill>
                <a:effectLst>
                  <a:outerShdw blurRad="38100" dist="38100" dir="2700000" algn="tl">
                    <a:srgbClr val="C0C0C0"/>
                  </a:outerShdw>
                </a:effectLst>
                <a:latin typeface="Times New Roman" pitchFamily="18" charset="0"/>
              </a:rPr>
              <a:t>Implementazione dei Trattamenti</a:t>
            </a:r>
          </a:p>
        </p:txBody>
      </p:sp>
    </p:spTree>
    <p:extLst>
      <p:ext uri="{BB962C8B-B14F-4D97-AF65-F5344CB8AC3E}">
        <p14:creationId xmlns:p14="http://schemas.microsoft.com/office/powerpoint/2010/main" val="35043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611188" y="476250"/>
            <a:ext cx="7848600" cy="5572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defRPr/>
            </a:pPr>
            <a:r>
              <a:rPr lang="it-IT" altLang="it-IT" sz="2400" b="1" smtClean="0">
                <a:solidFill>
                  <a:srgbClr val="FF0000"/>
                </a:solidFill>
                <a:effectLst>
                  <a:outerShdw blurRad="38100" dist="38100" dir="2700000" algn="tl">
                    <a:srgbClr val="C0C0C0"/>
                  </a:outerShdw>
                </a:effectLst>
                <a:latin typeface="Times New Roman" pitchFamily="18" charset="0"/>
              </a:rPr>
              <a:t>- AZIONE PROGRAMMATA-</a:t>
            </a:r>
          </a:p>
          <a:p>
            <a:pPr lvl="1" algn="ctr">
              <a:defRPr/>
            </a:pPr>
            <a:r>
              <a:rPr lang="it-IT" altLang="it-IT" sz="2400" b="1" smtClean="0">
                <a:solidFill>
                  <a:srgbClr val="FF0000"/>
                </a:solidFill>
                <a:effectLst>
                  <a:outerShdw blurRad="38100" dist="38100" dir="2700000" algn="tl">
                    <a:srgbClr val="C0C0C0"/>
                  </a:outerShdw>
                </a:effectLst>
                <a:latin typeface="Times New Roman" pitchFamily="18" charset="0"/>
              </a:rPr>
              <a:t>Fase 2a – Prevenzione-</a:t>
            </a:r>
            <a:endParaRPr lang="it-IT" altLang="it-IT" sz="2400" b="1" smtClean="0">
              <a:effectLst>
                <a:outerShdw blurRad="38100" dist="38100" dir="2700000" algn="tl">
                  <a:srgbClr val="C0C0C0"/>
                </a:outerShdw>
              </a:effectLst>
              <a:latin typeface="Times New Roman" pitchFamily="18" charset="0"/>
            </a:endParaRPr>
          </a:p>
          <a:p>
            <a:pPr>
              <a:lnSpc>
                <a:spcPct val="195000"/>
              </a:lnSpc>
              <a:buClr>
                <a:srgbClr val="FF0000"/>
              </a:buClr>
              <a:buFont typeface="Wingdings" pitchFamily="2" charset="2"/>
              <a:buChar char="q"/>
              <a:defRPr/>
            </a:pPr>
            <a:r>
              <a:rPr lang="it-IT" altLang="it-IT" sz="2000" b="1" u="sng" smtClean="0">
                <a:effectLst>
                  <a:outerShdw blurRad="38100" dist="38100" dir="2700000" algn="tl">
                    <a:srgbClr val="C0C0C0"/>
                  </a:outerShdw>
                </a:effectLst>
                <a:latin typeface="Times New Roman" pitchFamily="18" charset="0"/>
              </a:rPr>
              <a:t>Target Particolari della Prevenzione</a:t>
            </a:r>
            <a:endParaRPr lang="it-IT" altLang="it-IT" sz="2000" smtClean="0">
              <a:effectLst>
                <a:outerShdw blurRad="38100" dist="38100" dir="2700000" algn="tl">
                  <a:srgbClr val="C0C0C0"/>
                </a:outerShdw>
              </a:effectLst>
              <a:latin typeface="Times New Roman" pitchFamily="18" charset="0"/>
            </a:endParaRPr>
          </a:p>
          <a:p>
            <a:pPr lvl="1" algn="just">
              <a:lnSpc>
                <a:spcPct val="195000"/>
              </a:lnSpc>
              <a:buFontTx/>
              <a:buChar char="•"/>
              <a:defRPr/>
            </a:pPr>
            <a:r>
              <a:rPr lang="it-IT" altLang="it-IT" sz="2000" smtClean="0">
                <a:effectLst>
                  <a:outerShdw blurRad="38100" dist="38100" dir="2700000" algn="tl">
                    <a:srgbClr val="C0C0C0"/>
                  </a:outerShdw>
                </a:effectLst>
                <a:latin typeface="Times New Roman" pitchFamily="18" charset="0"/>
              </a:rPr>
              <a:t>Soggetti con disagio psichico (vedi i dati sulla comorbidità)</a:t>
            </a:r>
          </a:p>
          <a:p>
            <a:pPr lvl="1" algn="just">
              <a:lnSpc>
                <a:spcPct val="195000"/>
              </a:lnSpc>
              <a:buFontTx/>
              <a:buChar char="•"/>
              <a:defRPr/>
            </a:pPr>
            <a:r>
              <a:rPr lang="it-IT" altLang="it-IT" sz="2000" i="1" smtClean="0">
                <a:effectLst>
                  <a:outerShdw blurRad="38100" dist="38100" dir="2700000" algn="tl">
                    <a:srgbClr val="C0C0C0"/>
                  </a:outerShdw>
                </a:effectLst>
                <a:latin typeface="Times New Roman" pitchFamily="18" charset="0"/>
              </a:rPr>
              <a:t>S</a:t>
            </a:r>
            <a:r>
              <a:rPr lang="it-IT" altLang="it-IT" sz="2000" smtClean="0">
                <a:effectLst>
                  <a:outerShdw blurRad="38100" dist="38100" dir="2700000" algn="tl">
                    <a:srgbClr val="C0C0C0"/>
                  </a:outerShdw>
                </a:effectLst>
                <a:latin typeface="Times New Roman" pitchFamily="18" charset="0"/>
              </a:rPr>
              <a:t>oggetti in età evolutiva ed adolescenziale (precocità di iniziazione al gioco)</a:t>
            </a:r>
            <a:r>
              <a:rPr lang="it-IT" altLang="it-IT" sz="2000" smtClean="0">
                <a:latin typeface="Times New Roman" pitchFamily="18" charset="0"/>
              </a:rPr>
              <a:t>.</a:t>
            </a:r>
            <a:endParaRPr lang="it-IT" altLang="it-IT" sz="2000" b="1" smtClean="0">
              <a:effectLst>
                <a:outerShdw blurRad="38100" dist="38100" dir="2700000" algn="tl">
                  <a:srgbClr val="C0C0C0"/>
                </a:outerShdw>
              </a:effectLst>
              <a:latin typeface="Times New Roman" pitchFamily="18" charset="0"/>
            </a:endParaRPr>
          </a:p>
          <a:p>
            <a:pPr algn="just">
              <a:lnSpc>
                <a:spcPct val="195000"/>
              </a:lnSpc>
              <a:buClr>
                <a:srgbClr val="FF0000"/>
              </a:buClr>
              <a:buFont typeface="Wingdings" pitchFamily="2" charset="2"/>
              <a:buChar char="q"/>
              <a:defRPr/>
            </a:pPr>
            <a:r>
              <a:rPr lang="it-IT" altLang="it-IT" sz="2000" b="1" u="sng" smtClean="0">
                <a:effectLst>
                  <a:outerShdw blurRad="38100" dist="38100" dir="2700000" algn="tl">
                    <a:srgbClr val="C0C0C0"/>
                  </a:outerShdw>
                </a:effectLst>
                <a:latin typeface="Times New Roman" pitchFamily="18" charset="0"/>
              </a:rPr>
              <a:t>Obiettivo</a:t>
            </a:r>
            <a:r>
              <a:rPr lang="it-IT" altLang="it-IT" sz="2000" smtClean="0">
                <a:effectLst>
                  <a:outerShdw blurRad="38100" dist="38100" dir="2700000" algn="tl">
                    <a:srgbClr val="C0C0C0"/>
                  </a:outerShdw>
                </a:effectLst>
                <a:latin typeface="Times New Roman" pitchFamily="18" charset="0"/>
              </a:rPr>
              <a:t>:  </a:t>
            </a:r>
            <a:r>
              <a:rPr lang="it-IT" altLang="it-IT" sz="2000" u="sng" smtClean="0">
                <a:effectLst>
                  <a:outerShdw blurRad="38100" dist="38100" dir="2700000" algn="tl">
                    <a:srgbClr val="C0C0C0"/>
                  </a:outerShdw>
                </a:effectLst>
                <a:latin typeface="Times New Roman" pitchFamily="18" charset="0"/>
              </a:rPr>
              <a:t>Non il Non Gioco</a:t>
            </a:r>
            <a:r>
              <a:rPr lang="it-IT" altLang="it-IT" sz="2000" smtClean="0">
                <a:effectLst>
                  <a:outerShdw blurRad="38100" dist="38100" dir="2700000" algn="tl">
                    <a:srgbClr val="C0C0C0"/>
                  </a:outerShdw>
                </a:effectLst>
                <a:latin typeface="Times New Roman" pitchFamily="18" charset="0"/>
              </a:rPr>
              <a:t>, bensì una cultura  del </a:t>
            </a:r>
            <a:r>
              <a:rPr lang="it-IT" altLang="it-IT" sz="2000" u="sng" smtClean="0">
                <a:effectLst>
                  <a:outerShdw blurRad="38100" dist="38100" dir="2700000" algn="tl">
                    <a:srgbClr val="C0C0C0"/>
                  </a:outerShdw>
                </a:effectLst>
                <a:latin typeface="Times New Roman" pitchFamily="18" charset="0"/>
              </a:rPr>
              <a:t>“gioco responsabile”</a:t>
            </a:r>
            <a:r>
              <a:rPr lang="it-IT" altLang="it-IT" sz="2000" u="sng" baseline="30000" smtClean="0">
                <a:effectLst>
                  <a:outerShdw blurRad="38100" dist="38100" dir="2700000" algn="tl">
                    <a:srgbClr val="C0C0C0"/>
                  </a:outerShdw>
                </a:effectLst>
                <a:latin typeface="Times New Roman" pitchFamily="18" charset="0"/>
              </a:rPr>
              <a:t>1</a:t>
            </a:r>
            <a:r>
              <a:rPr lang="it-IT" altLang="it-IT" sz="2000" u="sng" smtClean="0">
                <a:effectLst>
                  <a:outerShdw blurRad="38100" dist="38100" dir="2700000" algn="tl">
                    <a:srgbClr val="C0C0C0"/>
                  </a:outerShdw>
                </a:effectLst>
                <a:latin typeface="Times New Roman" pitchFamily="18" charset="0"/>
              </a:rPr>
              <a:t>, giocoso e socializzante</a:t>
            </a:r>
            <a:r>
              <a:rPr lang="it-IT" altLang="it-IT" sz="2000" smtClean="0">
                <a:effectLst>
                  <a:outerShdw blurRad="38100" dist="38100" dir="2700000" algn="tl">
                    <a:srgbClr val="C0C0C0"/>
                  </a:outerShdw>
                </a:effectLst>
                <a:latin typeface="Times New Roman" pitchFamily="18" charset="0"/>
              </a:rPr>
              <a:t>, a partire dai </a:t>
            </a:r>
            <a:r>
              <a:rPr lang="it-IT" altLang="it-IT" sz="2000" b="1" u="sng" smtClean="0">
                <a:effectLst>
                  <a:outerShdw blurRad="38100" dist="38100" dir="2700000" algn="tl">
                    <a:srgbClr val="C0C0C0"/>
                  </a:outerShdw>
                </a:effectLst>
                <a:latin typeface="Times New Roman" pitchFamily="18" charset="0"/>
              </a:rPr>
              <a:t>luoghi di gioco</a:t>
            </a:r>
            <a:r>
              <a:rPr lang="it-IT" altLang="it-IT" sz="2000" smtClean="0">
                <a:effectLst>
                  <a:outerShdw blurRad="38100" dist="38100" dir="2700000" algn="tl">
                    <a:srgbClr val="C0C0C0"/>
                  </a:outerShdw>
                </a:effectLst>
                <a:latin typeface="Times New Roman" pitchFamily="18" charset="0"/>
              </a:rPr>
              <a:t>, (luoghi di prevenzione per eccellenza), oltre che dai </a:t>
            </a:r>
            <a:r>
              <a:rPr lang="it-IT" altLang="it-IT" sz="2000" b="1" u="sng" smtClean="0">
                <a:effectLst>
                  <a:outerShdw blurRad="38100" dist="38100" dir="2700000" algn="tl">
                    <a:srgbClr val="C0C0C0"/>
                  </a:outerShdw>
                </a:effectLst>
                <a:latin typeface="Times New Roman" pitchFamily="18" charset="0"/>
              </a:rPr>
              <a:t>classici ambiti</a:t>
            </a:r>
            <a:r>
              <a:rPr lang="it-IT" altLang="it-IT" sz="2000" smtClean="0">
                <a:effectLst>
                  <a:outerShdw blurRad="38100" dist="38100" dir="2700000" algn="tl">
                    <a:srgbClr val="C0C0C0"/>
                  </a:outerShdw>
                </a:effectLst>
                <a:latin typeface="Times New Roman" pitchFamily="18" charset="0"/>
              </a:rPr>
              <a:t> di intervento privilegiato</a:t>
            </a:r>
            <a:r>
              <a:rPr lang="it-IT" altLang="it-IT" sz="2000" baseline="30000" smtClean="0">
                <a:effectLst>
                  <a:outerShdw blurRad="38100" dist="38100" dir="2700000" algn="tl">
                    <a:srgbClr val="C0C0C0"/>
                  </a:outerShdw>
                </a:effectLst>
                <a:latin typeface="Times New Roman" pitchFamily="18" charset="0"/>
              </a:rPr>
              <a:t>2.</a:t>
            </a:r>
            <a:endParaRPr lang="it-IT" altLang="it-IT" sz="2000" smtClean="0">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22037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395288" y="323850"/>
            <a:ext cx="8497887" cy="5445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lnSpc>
                <a:spcPct val="120000"/>
              </a:lnSpc>
              <a:defRPr/>
            </a:pPr>
            <a:r>
              <a:rPr lang="it-IT" altLang="it-IT" sz="2400" b="1" smtClean="0">
                <a:solidFill>
                  <a:srgbClr val="FF0000"/>
                </a:solidFill>
                <a:effectLst>
                  <a:outerShdw blurRad="38100" dist="38100" dir="2700000" algn="tl">
                    <a:srgbClr val="C0C0C0"/>
                  </a:outerShdw>
                </a:effectLst>
                <a:latin typeface="Times New Roman" pitchFamily="18" charset="0"/>
              </a:rPr>
              <a:t>- AZIONE PROGRAMMATA-</a:t>
            </a:r>
          </a:p>
          <a:p>
            <a:pPr lvl="1" algn="ctr">
              <a:lnSpc>
                <a:spcPct val="120000"/>
              </a:lnSpc>
              <a:defRPr/>
            </a:pPr>
            <a:r>
              <a:rPr lang="it-IT" altLang="it-IT" sz="2400" b="1" smtClean="0">
                <a:solidFill>
                  <a:srgbClr val="FF0000"/>
                </a:solidFill>
                <a:effectLst>
                  <a:outerShdw blurRad="38100" dist="38100" dir="2700000" algn="tl">
                    <a:srgbClr val="C0C0C0"/>
                  </a:outerShdw>
                </a:effectLst>
                <a:latin typeface="Times New Roman" pitchFamily="18" charset="0"/>
              </a:rPr>
              <a:t>Parte 2b – Prevenzione Primaria°-</a:t>
            </a:r>
            <a:endParaRPr lang="it-IT" altLang="it-IT" sz="2400" b="1" smtClean="0">
              <a:effectLst>
                <a:outerShdw blurRad="38100" dist="38100" dir="2700000" algn="tl">
                  <a:srgbClr val="C0C0C0"/>
                </a:outerShdw>
              </a:effectLst>
              <a:latin typeface="Times New Roman" pitchFamily="18" charset="0"/>
            </a:endParaRPr>
          </a:p>
          <a:p>
            <a:pPr algn="just">
              <a:lnSpc>
                <a:spcPct val="135000"/>
              </a:lnSpc>
              <a:buClr>
                <a:srgbClr val="FF0000"/>
              </a:buClr>
              <a:buFont typeface="Wingdings" pitchFamily="2" charset="2"/>
              <a:buChar char="q"/>
              <a:defRPr/>
            </a:pPr>
            <a:r>
              <a:rPr lang="it-IT" altLang="it-IT" sz="2000" smtClean="0">
                <a:effectLst>
                  <a:outerShdw blurRad="38100" dist="38100" dir="2700000" algn="tl">
                    <a:srgbClr val="C0C0C0"/>
                  </a:outerShdw>
                </a:effectLst>
                <a:latin typeface="Times New Roman" pitchFamily="18" charset="0"/>
              </a:rPr>
              <a:t>Ricerca-azione sui fattori di rischio</a:t>
            </a:r>
            <a:r>
              <a:rPr lang="it-IT" altLang="it-IT" sz="2000" baseline="30000" smtClean="0">
                <a:effectLst>
                  <a:outerShdw blurRad="38100" dist="38100" dir="2700000" algn="tl">
                    <a:srgbClr val="C0C0C0"/>
                  </a:outerShdw>
                </a:effectLst>
                <a:latin typeface="Times New Roman" pitchFamily="18" charset="0"/>
              </a:rPr>
              <a:t>1 </a:t>
            </a:r>
            <a:r>
              <a:rPr lang="it-IT" altLang="it-IT" sz="2000" smtClean="0">
                <a:effectLst>
                  <a:outerShdw blurRad="38100" dist="38100" dir="2700000" algn="tl">
                    <a:srgbClr val="C0C0C0"/>
                  </a:outerShdw>
                </a:effectLst>
                <a:latin typeface="Times New Roman" pitchFamily="18" charset="0"/>
              </a:rPr>
              <a:t>e </a:t>
            </a:r>
            <a:r>
              <a:rPr lang="it-IT" altLang="it-IT" sz="2000" smtClean="0">
                <a:latin typeface="Times New Roman" pitchFamily="18" charset="0"/>
              </a:rPr>
              <a:t>sui </a:t>
            </a:r>
            <a:r>
              <a:rPr lang="it-IT" altLang="it-IT" sz="2000" smtClean="0">
                <a:effectLst>
                  <a:outerShdw blurRad="38100" dist="38100" dir="2700000" algn="tl">
                    <a:srgbClr val="C0C0C0"/>
                  </a:outerShdw>
                </a:effectLst>
                <a:latin typeface="Times New Roman" pitchFamily="18" charset="0"/>
              </a:rPr>
              <a:t>fattori protettivi</a:t>
            </a:r>
            <a:r>
              <a:rPr lang="it-IT" altLang="it-IT" sz="2000" baseline="30000" smtClean="0">
                <a:effectLst>
                  <a:outerShdw blurRad="38100" dist="38100" dir="2700000" algn="tl">
                    <a:srgbClr val="C0C0C0"/>
                  </a:outerShdw>
                </a:effectLst>
                <a:latin typeface="Times New Roman" pitchFamily="18" charset="0"/>
              </a:rPr>
              <a:t>2.</a:t>
            </a:r>
            <a:r>
              <a:rPr lang="it-IT" altLang="it-IT" sz="2000" smtClean="0">
                <a:effectLst>
                  <a:outerShdw blurRad="38100" dist="38100" dir="2700000" algn="tl">
                    <a:srgbClr val="C0C0C0"/>
                  </a:outerShdw>
                </a:effectLst>
                <a:latin typeface="Times New Roman" pitchFamily="18" charset="0"/>
              </a:rPr>
              <a:t> </a:t>
            </a:r>
          </a:p>
          <a:p>
            <a:pPr algn="just">
              <a:lnSpc>
                <a:spcPct val="135000"/>
              </a:lnSpc>
              <a:buClr>
                <a:srgbClr val="FF0000"/>
              </a:buClr>
              <a:buFont typeface="Wingdings" pitchFamily="2" charset="2"/>
              <a:buChar char="q"/>
              <a:defRPr/>
            </a:pPr>
            <a:r>
              <a:rPr lang="it-IT" altLang="it-IT" sz="2000" smtClean="0">
                <a:effectLst>
                  <a:outerShdw blurRad="38100" dist="38100" dir="2700000" algn="tl">
                    <a:srgbClr val="C0C0C0"/>
                  </a:outerShdw>
                </a:effectLst>
                <a:latin typeface="Times New Roman" pitchFamily="18" charset="0"/>
              </a:rPr>
              <a:t>Sensibilizzare, informare, coinvolgere la comunità di vita</a:t>
            </a:r>
            <a:r>
              <a:rPr lang="it-IT" altLang="it-IT" sz="2000" baseline="30000" smtClean="0">
                <a:effectLst>
                  <a:outerShdw blurRad="38100" dist="38100" dir="2700000" algn="tl">
                    <a:srgbClr val="C0C0C0"/>
                  </a:outerShdw>
                </a:effectLst>
                <a:latin typeface="Times New Roman" pitchFamily="18" charset="0"/>
              </a:rPr>
              <a:t>3</a:t>
            </a:r>
            <a:r>
              <a:rPr lang="it-IT" altLang="it-IT" sz="2000" smtClean="0">
                <a:effectLst>
                  <a:outerShdw blurRad="38100" dist="38100" dir="2700000" algn="tl">
                    <a:srgbClr val="C0C0C0"/>
                  </a:outerShdw>
                </a:effectLst>
                <a:latin typeface="Times New Roman" pitchFamily="18" charset="0"/>
              </a:rPr>
              <a:t>, promuovendo la cooperazione di amministratori, imprenditori, servizi pubblici e privato sociale, scuola per implementare comportamenti ludici non problematici.</a:t>
            </a:r>
          </a:p>
          <a:p>
            <a:pPr algn="just">
              <a:lnSpc>
                <a:spcPct val="135000"/>
              </a:lnSpc>
              <a:buClr>
                <a:srgbClr val="FF0000"/>
              </a:buClr>
              <a:buFont typeface="Wingdings" pitchFamily="2" charset="2"/>
              <a:buChar char="q"/>
              <a:defRPr/>
            </a:pPr>
            <a:r>
              <a:rPr lang="it-IT" altLang="it-IT" sz="2000" smtClean="0">
                <a:effectLst>
                  <a:outerShdw blurRad="38100" dist="38100" dir="2700000" algn="tl">
                    <a:srgbClr val="C0C0C0"/>
                  </a:outerShdw>
                </a:effectLst>
                <a:latin typeface="Times New Roman" pitchFamily="18" charset="0"/>
              </a:rPr>
              <a:t>Formazione dei lavoratori</a:t>
            </a:r>
            <a:r>
              <a:rPr lang="it-IT" altLang="it-IT" sz="2000" smtClean="0">
                <a:latin typeface="Times New Roman" pitchFamily="18" charset="0"/>
              </a:rPr>
              <a:t> </a:t>
            </a:r>
            <a:r>
              <a:rPr lang="it-IT" altLang="it-IT" sz="2000" smtClean="0">
                <a:effectLst>
                  <a:outerShdw blurRad="38100" dist="38100" dir="2700000" algn="tl">
                    <a:srgbClr val="C0C0C0"/>
                  </a:outerShdw>
                </a:effectLst>
                <a:latin typeface="Times New Roman" pitchFamily="18" charset="0"/>
              </a:rPr>
              <a:t>dell’industria del gioco al “</a:t>
            </a:r>
            <a:r>
              <a:rPr lang="it-IT" altLang="it-IT" sz="2000" b="1" smtClean="0">
                <a:effectLst>
                  <a:outerShdw blurRad="38100" dist="38100" dir="2700000" algn="tl">
                    <a:srgbClr val="C0C0C0"/>
                  </a:outerShdw>
                </a:effectLst>
                <a:latin typeface="Times New Roman" pitchFamily="18" charset="0"/>
              </a:rPr>
              <a:t>Riconoscimento Precoce del Gioco Problematico”</a:t>
            </a:r>
            <a:r>
              <a:rPr lang="it-IT" altLang="it-IT" sz="2000" smtClean="0">
                <a:effectLst>
                  <a:outerShdw blurRad="38100" dist="38100" dir="2700000" algn="tl">
                    <a:srgbClr val="C0C0C0"/>
                  </a:outerShdw>
                </a:effectLst>
                <a:latin typeface="Times New Roman" pitchFamily="18" charset="0"/>
              </a:rPr>
              <a:t>.</a:t>
            </a:r>
          </a:p>
          <a:p>
            <a:pPr algn="just">
              <a:lnSpc>
                <a:spcPct val="135000"/>
              </a:lnSpc>
              <a:buClr>
                <a:srgbClr val="FF0000"/>
              </a:buClr>
              <a:buFont typeface="Wingdings" pitchFamily="2" charset="2"/>
              <a:buChar char="q"/>
              <a:defRPr/>
            </a:pPr>
            <a:r>
              <a:rPr lang="it-IT" altLang="it-IT" sz="2000" smtClean="0">
                <a:effectLst>
                  <a:outerShdw blurRad="38100" dist="38100" dir="2700000" algn="tl">
                    <a:srgbClr val="C0C0C0"/>
                  </a:outerShdw>
                </a:effectLst>
                <a:latin typeface="Times New Roman" pitchFamily="18" charset="0"/>
              </a:rPr>
              <a:t>Cooperazione con le Forze dell’Ordine con l’obiettivo di facilitare una cultura delle prevenzione che abbia tra i propri principi, la necessaria repressione del gioco clandestino, ma anche il rispetto  delle regole nei contesti  di gioco legale.</a:t>
            </a:r>
          </a:p>
          <a:p>
            <a:pPr algn="just">
              <a:lnSpc>
                <a:spcPct val="120000"/>
              </a:lnSpc>
              <a:buClr>
                <a:srgbClr val="FF0000"/>
              </a:buClr>
              <a:buFont typeface="Wingdings" pitchFamily="2" charset="2"/>
              <a:buChar char="q"/>
              <a:defRPr/>
            </a:pPr>
            <a:endParaRPr lang="it-IT" altLang="it-IT" sz="2000" smtClean="0">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263407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1"/>
          <p:cNvSpPr/>
          <p:nvPr/>
        </p:nvSpPr>
        <p:spPr>
          <a:xfrm>
            <a:off x="4287240" y="6381328"/>
            <a:ext cx="284760" cy="361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fld id="{A332E559-60AF-4C09-AFDE-5E7CD0CEEADE}" type="slidenum">
              <a:rPr lang="it-IT" sz="1600" b="1" spc="-1">
                <a:solidFill>
                  <a:srgbClr val="5A5B5A"/>
                </a:solidFill>
                <a:latin typeface="Open Sans"/>
                <a:ea typeface="Open Sans"/>
              </a:rPr>
              <a:pPr algn="ctr"/>
              <a:t>7</a:t>
            </a:fld>
            <a:endParaRPr lang="it-IT" sz="1600" spc="-1" dirty="0">
              <a:solidFill>
                <a:prstClr val="black"/>
              </a:solidFill>
            </a:endParaRPr>
          </a:p>
        </p:txBody>
      </p:sp>
      <p:pic>
        <p:nvPicPr>
          <p:cNvPr id="42" name="Picture 3"/>
          <p:cNvPicPr>
            <a:picLocks noChangeAspect="1" noChangeArrowheads="1"/>
          </p:cNvPicPr>
          <p:nvPr/>
        </p:nvPicPr>
        <p:blipFill rotWithShape="1">
          <a:blip r:embed="rId3" cstate="print"/>
          <a:srcRect r="72000"/>
          <a:stretch/>
        </p:blipFill>
        <p:spPr bwMode="auto">
          <a:xfrm>
            <a:off x="195143" y="6309320"/>
            <a:ext cx="515709" cy="496120"/>
          </a:xfrm>
          <a:prstGeom prst="rect">
            <a:avLst/>
          </a:prstGeom>
          <a:noFill/>
          <a:ln w="9525">
            <a:noFill/>
            <a:miter lim="800000"/>
            <a:headEnd/>
            <a:tailEnd/>
          </a:ln>
        </p:spPr>
      </p:pic>
      <p:cxnSp>
        <p:nvCxnSpPr>
          <p:cNvPr id="67" name="Connettore 2 66"/>
          <p:cNvCxnSpPr/>
          <p:nvPr/>
        </p:nvCxnSpPr>
        <p:spPr>
          <a:xfrm>
            <a:off x="4283968" y="2780928"/>
            <a:ext cx="1224136" cy="50405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98" name="Picture 4"/>
          <p:cNvPicPr>
            <a:picLocks noChangeAspect="1" noChangeArrowheads="1"/>
          </p:cNvPicPr>
          <p:nvPr/>
        </p:nvPicPr>
        <p:blipFill>
          <a:blip r:embed="rId4" cstate="print"/>
          <a:srcRect l="78637" t="73600" r="8392" b="6241"/>
          <a:stretch>
            <a:fillRect/>
          </a:stretch>
        </p:blipFill>
        <p:spPr bwMode="auto">
          <a:xfrm>
            <a:off x="8507932" y="6272937"/>
            <a:ext cx="564818" cy="548680"/>
          </a:xfrm>
          <a:prstGeom prst="rect">
            <a:avLst/>
          </a:prstGeom>
          <a:noFill/>
          <a:ln w="9525">
            <a:noFill/>
            <a:miter lim="800000"/>
            <a:headEnd/>
            <a:tailEnd/>
          </a:ln>
        </p:spPr>
      </p:pic>
      <p:pic>
        <p:nvPicPr>
          <p:cNvPr id="99" name="Picture 2" descr="Immagine correlata"/>
          <p:cNvPicPr>
            <a:picLocks noChangeAspect="1" noChangeArrowheads="1"/>
          </p:cNvPicPr>
          <p:nvPr/>
        </p:nvPicPr>
        <p:blipFill>
          <a:blip r:embed="rId5" cstate="print"/>
          <a:srcRect b="4167"/>
          <a:stretch>
            <a:fillRect/>
          </a:stretch>
        </p:blipFill>
        <p:spPr bwMode="auto">
          <a:xfrm>
            <a:off x="323528" y="1124744"/>
            <a:ext cx="1014035" cy="936269"/>
          </a:xfrm>
          <a:prstGeom prst="rect">
            <a:avLst/>
          </a:prstGeom>
          <a:noFill/>
        </p:spPr>
      </p:pic>
      <p:sp>
        <p:nvSpPr>
          <p:cNvPr id="101" name="CasellaDiTesto 100"/>
          <p:cNvSpPr txBox="1"/>
          <p:nvPr/>
        </p:nvSpPr>
        <p:spPr>
          <a:xfrm>
            <a:off x="1331640" y="1537628"/>
            <a:ext cx="1601336" cy="523220"/>
          </a:xfrm>
          <a:prstGeom prst="rect">
            <a:avLst/>
          </a:prstGeom>
          <a:noFill/>
        </p:spPr>
        <p:txBody>
          <a:bodyPr wrap="none" rtlCol="0">
            <a:spAutoFit/>
          </a:bodyPr>
          <a:lstStyle/>
          <a:p>
            <a:r>
              <a:rPr lang="it-IT" sz="1400" b="1" dirty="0" smtClean="0">
                <a:solidFill>
                  <a:srgbClr val="C00000"/>
                </a:solidFill>
                <a:latin typeface="Open Sans" pitchFamily="34" charset="0"/>
                <a:ea typeface="Open Sans" pitchFamily="34" charset="0"/>
                <a:cs typeface="Open Sans" pitchFamily="34" charset="0"/>
              </a:rPr>
              <a:t>Miliardi di € </a:t>
            </a:r>
            <a:br>
              <a:rPr lang="it-IT" sz="1400" b="1" dirty="0" smtClean="0">
                <a:solidFill>
                  <a:srgbClr val="C00000"/>
                </a:solidFill>
                <a:latin typeface="Open Sans" pitchFamily="34" charset="0"/>
                <a:ea typeface="Open Sans" pitchFamily="34" charset="0"/>
                <a:cs typeface="Open Sans" pitchFamily="34" charset="0"/>
              </a:rPr>
            </a:br>
            <a:r>
              <a:rPr lang="it-IT" sz="1400" b="1" dirty="0" smtClean="0">
                <a:solidFill>
                  <a:srgbClr val="C00000"/>
                </a:solidFill>
                <a:latin typeface="Open Sans" pitchFamily="34" charset="0"/>
                <a:ea typeface="Open Sans" pitchFamily="34" charset="0"/>
                <a:cs typeface="Open Sans" pitchFamily="34" charset="0"/>
              </a:rPr>
              <a:t>spesi in azzardo</a:t>
            </a:r>
            <a:endParaRPr lang="it-IT" sz="1400" b="1" dirty="0">
              <a:solidFill>
                <a:srgbClr val="C00000"/>
              </a:solidFill>
              <a:latin typeface="Open Sans" pitchFamily="34" charset="0"/>
              <a:ea typeface="Open Sans" pitchFamily="34" charset="0"/>
              <a:cs typeface="Open Sans" pitchFamily="34" charset="0"/>
            </a:endParaRPr>
          </a:p>
        </p:txBody>
      </p:sp>
      <p:pic>
        <p:nvPicPr>
          <p:cNvPr id="4098" name="Picture 2"/>
          <p:cNvPicPr>
            <a:picLocks noChangeAspect="1" noChangeArrowheads="1"/>
          </p:cNvPicPr>
          <p:nvPr/>
        </p:nvPicPr>
        <p:blipFill>
          <a:blip r:embed="rId6" cstate="print"/>
          <a:srcRect/>
          <a:stretch>
            <a:fillRect/>
          </a:stretch>
        </p:blipFill>
        <p:spPr bwMode="auto">
          <a:xfrm>
            <a:off x="0" y="2492896"/>
            <a:ext cx="4426158" cy="2869058"/>
          </a:xfrm>
          <a:prstGeom prst="rect">
            <a:avLst/>
          </a:prstGeom>
          <a:noFill/>
          <a:ln w="9525">
            <a:noFill/>
            <a:miter lim="800000"/>
            <a:headEnd/>
            <a:tailEnd/>
          </a:ln>
          <a:effectLst/>
        </p:spPr>
      </p:pic>
      <p:pic>
        <p:nvPicPr>
          <p:cNvPr id="4099" name="Picture 3"/>
          <p:cNvPicPr>
            <a:picLocks noChangeAspect="1" noChangeArrowheads="1"/>
          </p:cNvPicPr>
          <p:nvPr/>
        </p:nvPicPr>
        <p:blipFill>
          <a:blip r:embed="rId7" cstate="print"/>
          <a:srcRect l="26037" t="9786" r="21399" b="8709"/>
          <a:stretch>
            <a:fillRect/>
          </a:stretch>
        </p:blipFill>
        <p:spPr bwMode="auto">
          <a:xfrm>
            <a:off x="5508104" y="1700808"/>
            <a:ext cx="3122434" cy="3168352"/>
          </a:xfrm>
          <a:prstGeom prst="rect">
            <a:avLst/>
          </a:prstGeom>
          <a:noFill/>
          <a:ln w="9525">
            <a:noFill/>
            <a:miter lim="800000"/>
            <a:headEnd/>
            <a:tailEnd/>
          </a:ln>
          <a:effectLst/>
        </p:spPr>
      </p:pic>
      <p:pic>
        <p:nvPicPr>
          <p:cNvPr id="11" name="Picture 1" descr="Immagine correlata"/>
          <p:cNvPicPr>
            <a:picLocks noChangeAspect="1" noChangeArrowheads="1"/>
          </p:cNvPicPr>
          <p:nvPr/>
        </p:nvPicPr>
        <p:blipFill>
          <a:blip r:embed="rId8" cstate="print"/>
          <a:srcRect/>
          <a:stretch>
            <a:fillRect/>
          </a:stretch>
        </p:blipFill>
        <p:spPr bwMode="auto">
          <a:xfrm>
            <a:off x="5076056" y="4941168"/>
            <a:ext cx="1133296" cy="1133926"/>
          </a:xfrm>
          <a:prstGeom prst="rect">
            <a:avLst/>
          </a:prstGeom>
          <a:noFill/>
        </p:spPr>
      </p:pic>
      <p:sp>
        <p:nvSpPr>
          <p:cNvPr id="12" name="CasellaDiTesto 11"/>
          <p:cNvSpPr txBox="1"/>
          <p:nvPr/>
        </p:nvSpPr>
        <p:spPr>
          <a:xfrm>
            <a:off x="6228184" y="5229200"/>
            <a:ext cx="1440159" cy="738664"/>
          </a:xfrm>
          <a:prstGeom prst="rect">
            <a:avLst/>
          </a:prstGeom>
          <a:noFill/>
        </p:spPr>
        <p:txBody>
          <a:bodyPr wrap="square" rtlCol="0">
            <a:spAutoFit/>
          </a:bodyPr>
          <a:lstStyle/>
          <a:p>
            <a:pPr algn="ctr"/>
            <a:r>
              <a:rPr lang="it-IT" sz="1400" b="1" dirty="0" smtClean="0">
                <a:solidFill>
                  <a:srgbClr val="C00000"/>
                </a:solidFill>
                <a:latin typeface="Open Sans" pitchFamily="34" charset="0"/>
                <a:ea typeface="Open Sans" pitchFamily="34" charset="0"/>
                <a:cs typeface="Open Sans" pitchFamily="34" charset="0"/>
              </a:rPr>
              <a:t>3,5 miliardi € in slot e </a:t>
            </a:r>
            <a:r>
              <a:rPr lang="it-IT" sz="1400" b="1" dirty="0" err="1" smtClean="0">
                <a:solidFill>
                  <a:srgbClr val="C00000"/>
                </a:solidFill>
                <a:latin typeface="Open Sans" pitchFamily="34" charset="0"/>
                <a:ea typeface="Open Sans" pitchFamily="34" charset="0"/>
                <a:cs typeface="Open Sans" pitchFamily="34" charset="0"/>
              </a:rPr>
              <a:t>videolottery</a:t>
            </a:r>
            <a:endParaRPr lang="it-IT" sz="1400" b="1" dirty="0">
              <a:solidFill>
                <a:srgbClr val="C00000"/>
              </a:solidFill>
              <a:latin typeface="Open Sans" pitchFamily="34" charset="0"/>
              <a:ea typeface="Open Sans" pitchFamily="34" charset="0"/>
              <a:cs typeface="Open Sans" pitchFamily="34" charset="0"/>
            </a:endParaRPr>
          </a:p>
        </p:txBody>
      </p:sp>
      <p:sp>
        <p:nvSpPr>
          <p:cNvPr id="13" name="CustomShape 3"/>
          <p:cNvSpPr/>
          <p:nvPr/>
        </p:nvSpPr>
        <p:spPr>
          <a:xfrm>
            <a:off x="2852192" y="116632"/>
            <a:ext cx="3482280" cy="57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r>
              <a:rPr lang="it-IT" sz="3200" b="1" spc="-1" dirty="0" err="1" smtClean="0">
                <a:solidFill>
                  <a:prstClr val="black"/>
                </a:solidFill>
                <a:latin typeface="Open Sans"/>
                <a:ea typeface="Open Sans"/>
              </a:rPr>
              <a:t>…in</a:t>
            </a:r>
            <a:r>
              <a:rPr lang="it-IT" sz="3200" b="1" spc="-1" dirty="0" smtClean="0">
                <a:solidFill>
                  <a:prstClr val="black"/>
                </a:solidFill>
                <a:latin typeface="Open Sans"/>
                <a:ea typeface="Open Sans"/>
              </a:rPr>
              <a:t> Toscana</a:t>
            </a:r>
            <a:endParaRPr lang="it-IT" sz="3200" spc="-1" dirty="0">
              <a:solidFill>
                <a:prstClr val="black"/>
              </a:solidFill>
            </a:endParaRPr>
          </a:p>
        </p:txBody>
      </p:sp>
      <p:cxnSp>
        <p:nvCxnSpPr>
          <p:cNvPr id="14" name="Connettore 1 13"/>
          <p:cNvCxnSpPr/>
          <p:nvPr/>
        </p:nvCxnSpPr>
        <p:spPr>
          <a:xfrm>
            <a:off x="251520" y="764704"/>
            <a:ext cx="871296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72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par>
                                <p:cTn id="8" presetID="9"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dissolve">
                                      <p:cBhvr>
                                        <p:cTn id="10" dur="500"/>
                                        <p:tgtEl>
                                          <p:spTgt spid="409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7810" name="Text Box 2"/>
          <p:cNvSpPr txBox="1">
            <a:spLocks noChangeArrowheads="1"/>
          </p:cNvSpPr>
          <p:nvPr/>
        </p:nvSpPr>
        <p:spPr bwMode="auto">
          <a:xfrm>
            <a:off x="611188" y="620713"/>
            <a:ext cx="7848600" cy="5937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defRPr/>
            </a:pPr>
            <a:r>
              <a:rPr lang="it-IT" altLang="it-IT" sz="2400" b="1" smtClean="0">
                <a:solidFill>
                  <a:srgbClr val="FF0000"/>
                </a:solidFill>
                <a:effectLst>
                  <a:outerShdw blurRad="38100" dist="38100" dir="2700000" algn="tl">
                    <a:srgbClr val="C0C0C0"/>
                  </a:outerShdw>
                </a:effectLst>
                <a:latin typeface="Times New Roman" pitchFamily="18" charset="0"/>
              </a:rPr>
              <a:t>- AZIONE PROGRAMMATA-</a:t>
            </a:r>
          </a:p>
          <a:p>
            <a:pPr lvl="1" algn="ctr">
              <a:defRPr/>
            </a:pPr>
            <a:r>
              <a:rPr lang="it-IT" altLang="it-IT" sz="2400" b="1" smtClean="0">
                <a:solidFill>
                  <a:srgbClr val="FF0000"/>
                </a:solidFill>
                <a:effectLst>
                  <a:outerShdw blurRad="38100" dist="38100" dir="2700000" algn="tl">
                    <a:srgbClr val="C0C0C0"/>
                  </a:outerShdw>
                </a:effectLst>
                <a:latin typeface="Times New Roman" pitchFamily="18" charset="0"/>
              </a:rPr>
              <a:t>Parte 2c - Prevenzione Secondaria</a:t>
            </a:r>
            <a:r>
              <a:rPr lang="it-IT" altLang="it-IT" sz="2400" b="1" baseline="30000" smtClean="0">
                <a:solidFill>
                  <a:srgbClr val="FF0000"/>
                </a:solidFill>
                <a:effectLst>
                  <a:outerShdw blurRad="38100" dist="38100" dir="2700000" algn="tl">
                    <a:srgbClr val="C0C0C0"/>
                  </a:outerShdw>
                </a:effectLst>
                <a:latin typeface="Times New Roman" pitchFamily="18" charset="0"/>
              </a:rPr>
              <a:t>1</a:t>
            </a:r>
            <a:r>
              <a:rPr lang="it-IT" altLang="it-IT" sz="2400" b="1" smtClean="0">
                <a:solidFill>
                  <a:srgbClr val="FF0000"/>
                </a:solidFill>
                <a:effectLst>
                  <a:outerShdw blurRad="38100" dist="38100" dir="2700000" algn="tl">
                    <a:srgbClr val="C0C0C0"/>
                  </a:outerShdw>
                </a:effectLst>
                <a:latin typeface="Times New Roman" pitchFamily="18" charset="0"/>
              </a:rPr>
              <a:t>–</a:t>
            </a:r>
            <a:endParaRPr lang="it-IT" altLang="it-IT" sz="2400" b="1" smtClean="0">
              <a:effectLst>
                <a:outerShdw blurRad="38100" dist="38100" dir="2700000" algn="tl">
                  <a:srgbClr val="C0C0C0"/>
                </a:outerShdw>
              </a:effectLst>
              <a:latin typeface="Times New Roman" pitchFamily="18" charset="0"/>
            </a:endParaRPr>
          </a:p>
          <a:p>
            <a:pPr lvl="1" algn="ctr">
              <a:defRPr/>
            </a:pPr>
            <a:endParaRPr lang="it-IT" altLang="it-IT" sz="2400" b="1" smtClean="0">
              <a:solidFill>
                <a:srgbClr val="FF0000"/>
              </a:solidFill>
              <a:effectLst>
                <a:outerShdw blurRad="38100" dist="38100" dir="2700000" algn="tl">
                  <a:srgbClr val="C0C0C0"/>
                </a:outerShdw>
              </a:effectLst>
              <a:latin typeface="Times New Roman" pitchFamily="18" charset="0"/>
            </a:endParaRPr>
          </a:p>
          <a:p>
            <a:pPr algn="just">
              <a:lnSpc>
                <a:spcPct val="195000"/>
              </a:lnSpc>
              <a:buClr>
                <a:srgbClr val="FF0000"/>
              </a:buClr>
              <a:buFont typeface="Wingdings" pitchFamily="2" charset="2"/>
              <a:buChar char="q"/>
              <a:defRPr/>
            </a:pPr>
            <a:r>
              <a:rPr lang="it-IT" altLang="it-IT" sz="2000" smtClean="0">
                <a:latin typeface="Times New Roman" pitchFamily="18" charset="0"/>
              </a:rPr>
              <a:t>Proporre e favorire forme di  pubblicità del gioco che implementino e facilitino (valorizzandolo) il mantenimento o il recupero (se perduto) di atteggiamenti e comportamenti ludici consapevoli e razionali (</a:t>
            </a:r>
            <a:r>
              <a:rPr lang="it-IT" altLang="it-IT" sz="2000" smtClean="0">
                <a:solidFill>
                  <a:srgbClr val="FF0000"/>
                </a:solidFill>
                <a:latin typeface="Times New Roman" pitchFamily="18" charset="0"/>
              </a:rPr>
              <a:t>liberi</a:t>
            </a:r>
            <a:r>
              <a:rPr lang="it-IT" altLang="it-IT" sz="2000" smtClean="0">
                <a:latin typeface="Times New Roman" pitchFamily="18" charset="0"/>
              </a:rPr>
              <a:t> da false credenze</a:t>
            </a:r>
            <a:r>
              <a:rPr lang="it-IT" altLang="it-IT" sz="2000" baseline="30000" smtClean="0">
                <a:latin typeface="Times New Roman" pitchFamily="18" charset="0"/>
              </a:rPr>
              <a:t>2)</a:t>
            </a:r>
            <a:r>
              <a:rPr lang="it-IT" altLang="it-IT" sz="2000" smtClean="0">
                <a:latin typeface="Times New Roman" pitchFamily="18" charset="0"/>
              </a:rPr>
              <a:t>.</a:t>
            </a:r>
          </a:p>
          <a:p>
            <a:pPr algn="just">
              <a:lnSpc>
                <a:spcPct val="195000"/>
              </a:lnSpc>
              <a:buClr>
                <a:srgbClr val="FF0000"/>
              </a:buClr>
              <a:buFont typeface="Wingdings" pitchFamily="2" charset="2"/>
              <a:buChar char="q"/>
              <a:defRPr/>
            </a:pPr>
            <a:r>
              <a:rPr lang="it-IT" altLang="it-IT" sz="2000" smtClean="0">
                <a:latin typeface="Times New Roman" pitchFamily="18" charset="0"/>
              </a:rPr>
              <a:t>Analisi della prevalenza, e tipologia dei comportamenti di gioco d’azzardo patologico all’interno dei diversi gruppi sociali e culturali per  favorire interventi mirati sui soggetti a maggior rischio</a:t>
            </a:r>
            <a:r>
              <a:rPr lang="it-IT" altLang="it-IT" sz="2000" baseline="30000" smtClean="0">
                <a:latin typeface="Times New Roman" pitchFamily="18" charset="0"/>
              </a:rPr>
              <a:t>3</a:t>
            </a:r>
            <a:r>
              <a:rPr lang="it-IT" altLang="it-IT" sz="2000" smtClean="0">
                <a:latin typeface="Times New Roman" pitchFamily="18" charset="0"/>
              </a:rPr>
              <a:t>.</a:t>
            </a:r>
          </a:p>
          <a:p>
            <a:pPr algn="just">
              <a:lnSpc>
                <a:spcPct val="195000"/>
              </a:lnSpc>
              <a:buFont typeface="Wingdings" pitchFamily="2" charset="2"/>
              <a:buNone/>
              <a:defRPr/>
            </a:pPr>
            <a:endParaRPr lang="it-IT" altLang="it-IT" sz="2000" smtClean="0">
              <a:latin typeface="Times New Roman" pitchFamily="18" charset="0"/>
            </a:endParaRPr>
          </a:p>
        </p:txBody>
      </p:sp>
    </p:spTree>
    <p:extLst>
      <p:ext uri="{BB962C8B-B14F-4D97-AF65-F5344CB8AC3E}">
        <p14:creationId xmlns:p14="http://schemas.microsoft.com/office/powerpoint/2010/main" val="199493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611188" y="836613"/>
            <a:ext cx="7848600" cy="5026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defRPr/>
            </a:pPr>
            <a:r>
              <a:rPr lang="it-IT" altLang="it-IT" sz="2400" b="1" smtClean="0">
                <a:solidFill>
                  <a:srgbClr val="FF0000"/>
                </a:solidFill>
                <a:effectLst>
                  <a:outerShdw blurRad="38100" dist="38100" dir="2700000" algn="tl">
                    <a:srgbClr val="C0C0C0"/>
                  </a:outerShdw>
                </a:effectLst>
                <a:latin typeface="Times New Roman" pitchFamily="18" charset="0"/>
              </a:rPr>
              <a:t>- AZIONE PROGRAMMATA-</a:t>
            </a:r>
          </a:p>
          <a:p>
            <a:pPr lvl="1" algn="ctr">
              <a:defRPr/>
            </a:pPr>
            <a:r>
              <a:rPr lang="it-IT" altLang="it-IT" b="1" smtClean="0">
                <a:solidFill>
                  <a:srgbClr val="FF0000"/>
                </a:solidFill>
                <a:effectLst>
                  <a:outerShdw blurRad="38100" dist="38100" dir="2700000" algn="tl">
                    <a:srgbClr val="C0C0C0"/>
                  </a:outerShdw>
                </a:effectLst>
                <a:latin typeface="Times New Roman" pitchFamily="18" charset="0"/>
              </a:rPr>
              <a:t>Parte</a:t>
            </a:r>
            <a:r>
              <a:rPr lang="it-IT" altLang="it-IT" sz="2400" b="1" smtClean="0">
                <a:solidFill>
                  <a:srgbClr val="FF0000"/>
                </a:solidFill>
                <a:effectLst>
                  <a:outerShdw blurRad="38100" dist="38100" dir="2700000" algn="tl">
                    <a:srgbClr val="C0C0C0"/>
                  </a:outerShdw>
                </a:effectLst>
                <a:latin typeface="Times New Roman" pitchFamily="18" charset="0"/>
              </a:rPr>
              <a:t> 3 – Formazione tri-livellare</a:t>
            </a:r>
            <a:r>
              <a:rPr lang="it-IT" altLang="it-IT" sz="2400" b="1" i="1" smtClean="0">
                <a:solidFill>
                  <a:srgbClr val="FF0000"/>
                </a:solidFill>
                <a:effectLst>
                  <a:outerShdw blurRad="38100" dist="38100" dir="2700000" algn="tl">
                    <a:srgbClr val="C0C0C0"/>
                  </a:outerShdw>
                </a:effectLst>
                <a:latin typeface="Times New Roman" pitchFamily="18" charset="0"/>
              </a:rPr>
              <a:t>:</a:t>
            </a:r>
          </a:p>
          <a:p>
            <a:pPr lvl="1" algn="ctr">
              <a:defRPr/>
            </a:pPr>
            <a:endParaRPr lang="it-IT" altLang="it-IT" sz="2400" b="1" smtClean="0">
              <a:solidFill>
                <a:srgbClr val="FF0000"/>
              </a:solidFill>
              <a:effectLst>
                <a:outerShdw blurRad="38100" dist="38100" dir="2700000" algn="tl">
                  <a:srgbClr val="C0C0C0"/>
                </a:outerShdw>
              </a:effectLst>
              <a:latin typeface="Times New Roman" pitchFamily="18" charset="0"/>
            </a:endParaRPr>
          </a:p>
          <a:p>
            <a:pPr algn="just">
              <a:lnSpc>
                <a:spcPct val="210000"/>
              </a:lnSpc>
              <a:buClr>
                <a:srgbClr val="FF0000"/>
              </a:buClr>
              <a:buFont typeface="Wingdings" pitchFamily="2" charset="2"/>
              <a:buAutoNum type="arabicPeriod"/>
              <a:defRPr/>
            </a:pPr>
            <a:r>
              <a:rPr lang="it-IT" altLang="it-IT" sz="2000" u="sng" smtClean="0">
                <a:latin typeface="Times New Roman" pitchFamily="18" charset="0"/>
              </a:rPr>
              <a:t>Un livello</a:t>
            </a:r>
            <a:r>
              <a:rPr lang="it-IT" altLang="it-IT" sz="2000" smtClean="0">
                <a:latin typeface="Times New Roman" pitchFamily="18" charset="0"/>
              </a:rPr>
              <a:t> “generalistico”;</a:t>
            </a:r>
          </a:p>
          <a:p>
            <a:pPr algn="just">
              <a:lnSpc>
                <a:spcPct val="210000"/>
              </a:lnSpc>
              <a:buClr>
                <a:srgbClr val="FF0000"/>
              </a:buClr>
              <a:buFont typeface="Wingdings" pitchFamily="2" charset="2"/>
              <a:buAutoNum type="arabicPeriod"/>
              <a:defRPr/>
            </a:pPr>
            <a:r>
              <a:rPr lang="it-IT" altLang="it-IT" sz="2000" u="sng" smtClean="0">
                <a:latin typeface="Times New Roman" pitchFamily="18" charset="0"/>
              </a:rPr>
              <a:t>Un livello</a:t>
            </a:r>
            <a:r>
              <a:rPr lang="it-IT" altLang="it-IT" sz="2000" smtClean="0">
                <a:latin typeface="Times New Roman" pitchFamily="18" charset="0"/>
              </a:rPr>
              <a:t> “specialistico”</a:t>
            </a:r>
            <a:r>
              <a:rPr lang="it-IT" altLang="it-IT" sz="2000" baseline="30000" smtClean="0">
                <a:latin typeface="Times New Roman" pitchFamily="18" charset="0"/>
              </a:rPr>
              <a:t>1</a:t>
            </a:r>
            <a:r>
              <a:rPr lang="it-IT" altLang="it-IT" sz="2000" smtClean="0">
                <a:latin typeface="Times New Roman" pitchFamily="18" charset="0"/>
              </a:rPr>
              <a:t>;</a:t>
            </a:r>
          </a:p>
          <a:p>
            <a:pPr algn="just">
              <a:lnSpc>
                <a:spcPct val="210000"/>
              </a:lnSpc>
              <a:buClr>
                <a:srgbClr val="FF0000"/>
              </a:buClr>
              <a:buFont typeface="Wingdings" pitchFamily="2" charset="2"/>
              <a:buAutoNum type="arabicPeriod"/>
              <a:defRPr/>
            </a:pPr>
            <a:r>
              <a:rPr lang="it-IT" altLang="it-IT" sz="2000" u="sng" smtClean="0">
                <a:latin typeface="Times New Roman" pitchFamily="18" charset="0"/>
              </a:rPr>
              <a:t>Un terzo livello</a:t>
            </a:r>
            <a:r>
              <a:rPr lang="it-IT" altLang="it-IT" sz="2000" smtClean="0">
                <a:latin typeface="Times New Roman" pitchFamily="18" charset="0"/>
              </a:rPr>
              <a:t> rivolto ad operatori di altre istituzioni (Forze dell’Ordine, C.S.S.A, Servizi sociali del territorio ecc…) finalizzato alla costituzione di Gruppi/Consulte Interistituzionali, in un’ottica quindi di rete.</a:t>
            </a:r>
          </a:p>
        </p:txBody>
      </p:sp>
    </p:spTree>
    <p:extLst>
      <p:ext uri="{BB962C8B-B14F-4D97-AF65-F5344CB8AC3E}">
        <p14:creationId xmlns:p14="http://schemas.microsoft.com/office/powerpoint/2010/main" val="22022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611188" y="836613"/>
            <a:ext cx="7848600" cy="5245100"/>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defRPr/>
            </a:pPr>
            <a:r>
              <a:rPr lang="it-IT" altLang="it-IT" sz="2400" b="1" smtClean="0">
                <a:solidFill>
                  <a:srgbClr val="FF0000"/>
                </a:solidFill>
                <a:effectLst>
                  <a:outerShdw blurRad="38100" dist="38100" dir="2700000" algn="tl">
                    <a:srgbClr val="C0C0C0"/>
                  </a:outerShdw>
                </a:effectLst>
                <a:latin typeface="Times New Roman" pitchFamily="18" charset="0"/>
              </a:rPr>
              <a:t>- AZIONE PROGRAMMATA-</a:t>
            </a:r>
          </a:p>
          <a:p>
            <a:pPr lvl="1" algn="ctr">
              <a:defRPr/>
            </a:pPr>
            <a:r>
              <a:rPr lang="it-IT" altLang="it-IT" sz="2400" b="1" smtClean="0">
                <a:solidFill>
                  <a:srgbClr val="FF0000"/>
                </a:solidFill>
                <a:effectLst>
                  <a:outerShdw blurRad="38100" dist="38100" dir="2700000" algn="tl">
                    <a:srgbClr val="C0C0C0"/>
                  </a:outerShdw>
                </a:effectLst>
                <a:latin typeface="Times New Roman" pitchFamily="18" charset="0"/>
              </a:rPr>
              <a:t>Parte 4 - Trattamento -</a:t>
            </a:r>
            <a:r>
              <a:rPr lang="it-IT" altLang="it-IT" sz="2400" b="1" smtClean="0">
                <a:effectLst>
                  <a:outerShdw blurRad="38100" dist="38100" dir="2700000" algn="tl">
                    <a:srgbClr val="C0C0C0"/>
                  </a:outerShdw>
                </a:effectLst>
                <a:latin typeface="Times New Roman" pitchFamily="18" charset="0"/>
              </a:rPr>
              <a:t> </a:t>
            </a:r>
          </a:p>
          <a:p>
            <a:pPr algn="just">
              <a:lnSpc>
                <a:spcPct val="145000"/>
              </a:lnSpc>
              <a:buClr>
                <a:srgbClr val="FF0000"/>
              </a:buClr>
              <a:buFont typeface="Wingdings" pitchFamily="2" charset="2"/>
              <a:buChar char="q"/>
              <a:defRPr/>
            </a:pPr>
            <a:r>
              <a:rPr lang="it-IT" altLang="it-IT" sz="2000" smtClean="0">
                <a:latin typeface="Times New Roman" pitchFamily="18" charset="0"/>
              </a:rPr>
              <a:t>Il Modello assistenziale è quello dei Servizi per le dipendenze,  con le modalità operative tipiche del Trattamento Multi-modale Integrato da parte di equipes multi-professionali.</a:t>
            </a:r>
          </a:p>
          <a:p>
            <a:pPr algn="just">
              <a:lnSpc>
                <a:spcPct val="145000"/>
              </a:lnSpc>
              <a:buClr>
                <a:srgbClr val="FF0000"/>
              </a:buClr>
              <a:buFont typeface="Wingdings" pitchFamily="2" charset="2"/>
              <a:buChar char="q"/>
              <a:defRPr/>
            </a:pPr>
            <a:r>
              <a:rPr lang="it-IT" altLang="it-IT" sz="2000" smtClean="0">
                <a:latin typeface="Times New Roman" pitchFamily="18" charset="0"/>
              </a:rPr>
              <a:t>Si enfatizzano il gruppo come risorsa terapeutico-riabilitativa centrale</a:t>
            </a:r>
            <a:r>
              <a:rPr lang="it-IT" altLang="it-IT" sz="2000" baseline="30000" smtClean="0">
                <a:latin typeface="Times New Roman" pitchFamily="18" charset="0"/>
              </a:rPr>
              <a:t>1</a:t>
            </a:r>
            <a:r>
              <a:rPr lang="it-IT" altLang="it-IT" sz="2000" smtClean="0">
                <a:latin typeface="Times New Roman" pitchFamily="18" charset="0"/>
              </a:rPr>
              <a:t>, la necessità di interventi multidimensionali, la disponibilità di percorsi residenziali in strutture dedicate (una per Area Vasta)</a:t>
            </a:r>
            <a:r>
              <a:rPr lang="it-IT" altLang="it-IT" sz="2000" baseline="30000" smtClean="0">
                <a:latin typeface="Times New Roman" pitchFamily="18" charset="0"/>
              </a:rPr>
              <a:t>2</a:t>
            </a:r>
            <a:r>
              <a:rPr lang="it-IT" altLang="it-IT" sz="2000" smtClean="0">
                <a:latin typeface="Times New Roman" pitchFamily="18" charset="0"/>
              </a:rPr>
              <a:t>.</a:t>
            </a:r>
          </a:p>
          <a:p>
            <a:pPr algn="just">
              <a:lnSpc>
                <a:spcPct val="145000"/>
              </a:lnSpc>
              <a:buClr>
                <a:srgbClr val="FF0000"/>
              </a:buClr>
              <a:buFont typeface="Wingdings" pitchFamily="2" charset="2"/>
              <a:buChar char="q"/>
              <a:defRPr/>
            </a:pPr>
            <a:r>
              <a:rPr lang="it-IT" altLang="it-IT" sz="2000" smtClean="0">
                <a:latin typeface="Times New Roman" pitchFamily="18" charset="0"/>
              </a:rPr>
              <a:t>Si dispone l’attivazione di un numero </a:t>
            </a:r>
            <a:r>
              <a:rPr lang="it-IT" altLang="it-IT" sz="2000" b="1" smtClean="0">
                <a:solidFill>
                  <a:srgbClr val="009900"/>
                </a:solidFill>
                <a:effectLst>
                  <a:outerShdw blurRad="38100" dist="38100" dir="2700000" algn="tl">
                    <a:srgbClr val="C0C0C0"/>
                  </a:outerShdw>
                </a:effectLst>
                <a:latin typeface="Times New Roman" pitchFamily="18" charset="0"/>
              </a:rPr>
              <a:t>verde regionale (800.39.40.88)</a:t>
            </a:r>
            <a:r>
              <a:rPr lang="it-IT" altLang="it-IT" sz="2000" smtClean="0">
                <a:latin typeface="Times New Roman" pitchFamily="18" charset="0"/>
              </a:rPr>
              <a:t> gestito dal Coordinamento Enti Ausiliari della Regione Toscana (CEART) per le nuove forme di dipendenza da sostanze, nuovi consumi, gioco d’azzardo e disturbi alimentari.</a:t>
            </a:r>
            <a:endParaRPr lang="it-IT" altLang="it-IT" sz="2000" b="1" smtClean="0">
              <a:latin typeface="Times New Roman" pitchFamily="18" charset="0"/>
            </a:endParaRPr>
          </a:p>
        </p:txBody>
      </p:sp>
    </p:spTree>
    <p:extLst>
      <p:ext uri="{BB962C8B-B14F-4D97-AF65-F5344CB8AC3E}">
        <p14:creationId xmlns:p14="http://schemas.microsoft.com/office/powerpoint/2010/main" val="386834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2565400"/>
            <a:ext cx="9144000" cy="1150938"/>
          </a:xfrm>
          <a:solidFill>
            <a:schemeClr val="bg1"/>
          </a:solidFill>
        </p:spPr>
        <p:txBody>
          <a:bodyPr/>
          <a:lstStyle/>
          <a:p>
            <a:pPr eaLnBrk="1" hangingPunct="1">
              <a:defRPr/>
            </a:pPr>
            <a:r>
              <a:rPr lang="it-IT" altLang="it-IT" sz="2800" b="1" smtClean="0">
                <a:solidFill>
                  <a:schemeClr val="tx1"/>
                </a:solidFill>
                <a:effectLst>
                  <a:outerShdw blurRad="38100" dist="38100" dir="2700000" algn="tl">
                    <a:srgbClr val="C0C0C0"/>
                  </a:outerShdw>
                </a:effectLst>
              </a:rPr>
              <a:t>Trattamento farmacologico</a:t>
            </a:r>
          </a:p>
        </p:txBody>
      </p:sp>
    </p:spTree>
    <p:extLst>
      <p:ext uri="{BB962C8B-B14F-4D97-AF65-F5344CB8AC3E}">
        <p14:creationId xmlns:p14="http://schemas.microsoft.com/office/powerpoint/2010/main" val="399559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28600"/>
            <a:ext cx="8229600" cy="914400"/>
          </a:xfrm>
          <a:solidFill>
            <a:schemeClr val="accent2"/>
          </a:solidFill>
        </p:spPr>
        <p:txBody>
          <a:bodyPr/>
          <a:lstStyle/>
          <a:p>
            <a:pPr eaLnBrk="1" hangingPunct="1">
              <a:defRPr/>
            </a:pPr>
            <a:r>
              <a:rPr lang="it-IT" altLang="it-IT" sz="2400" b="1" dirty="0" smtClean="0">
                <a:solidFill>
                  <a:srgbClr val="FFFF00"/>
                </a:solidFill>
                <a:effectLst>
                  <a:outerShdw blurRad="38100" dist="38100" dir="2700000" algn="tl">
                    <a:srgbClr val="000000"/>
                  </a:outerShdw>
                </a:effectLst>
              </a:rPr>
              <a:t>Classi di farmaci psicotropi utilizzati nel trattamento del Gioco d’azzardo patologico</a:t>
            </a:r>
          </a:p>
        </p:txBody>
      </p:sp>
      <p:sp>
        <p:nvSpPr>
          <p:cNvPr id="52227" name="Text Box 3"/>
          <p:cNvSpPr txBox="1">
            <a:spLocks noChangeArrowheads="1"/>
          </p:cNvSpPr>
          <p:nvPr/>
        </p:nvSpPr>
        <p:spPr bwMode="auto">
          <a:xfrm>
            <a:off x="990600" y="2362200"/>
            <a:ext cx="7010400" cy="2638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imes New Roman" pitchFamily="18" charset="0"/>
              </a:defRPr>
            </a:lvl1pPr>
            <a:lvl2pPr marL="800100" indent="-342900" eaLnBrk="0" hangingPunct="0">
              <a:defRPr>
                <a:solidFill>
                  <a:schemeClr val="tx1"/>
                </a:solidFill>
                <a:latin typeface="Times New Roman" pitchFamily="18" charset="0"/>
              </a:defRPr>
            </a:lvl2pPr>
            <a:lvl3pPr marL="1257300" indent="-342900" eaLnBrk="0" hangingPunct="0">
              <a:defRPr>
                <a:solidFill>
                  <a:schemeClr val="tx1"/>
                </a:solidFill>
                <a:latin typeface="Times New Roman" pitchFamily="18" charset="0"/>
              </a:defRPr>
            </a:lvl3pPr>
            <a:lvl4pPr marL="1714500" indent="-342900" eaLnBrk="0" hangingPunct="0">
              <a:defRPr>
                <a:solidFill>
                  <a:schemeClr val="tx1"/>
                </a:solidFill>
                <a:latin typeface="Times New Roman" pitchFamily="18" charset="0"/>
              </a:defRPr>
            </a:lvl4pPr>
            <a:lvl5pPr marL="2171700" indent="-342900" eaLnBrk="0" hangingPunct="0">
              <a:defRPr>
                <a:solidFill>
                  <a:schemeClr val="tx1"/>
                </a:solidFill>
                <a:latin typeface="Times New Roman" pitchFamily="18" charset="0"/>
              </a:defRPr>
            </a:lvl5pPr>
            <a:lvl6pPr marL="2628900" indent="-342900" eaLnBrk="0" fontAlgn="base" hangingPunct="0">
              <a:spcBef>
                <a:spcPct val="0"/>
              </a:spcBef>
              <a:spcAft>
                <a:spcPct val="0"/>
              </a:spcAft>
              <a:defRPr>
                <a:solidFill>
                  <a:schemeClr val="tx1"/>
                </a:solidFill>
                <a:latin typeface="Times New Roman" pitchFamily="18" charset="0"/>
              </a:defRPr>
            </a:lvl6pPr>
            <a:lvl7pPr marL="3086100" indent="-342900" eaLnBrk="0" fontAlgn="base" hangingPunct="0">
              <a:spcBef>
                <a:spcPct val="0"/>
              </a:spcBef>
              <a:spcAft>
                <a:spcPct val="0"/>
              </a:spcAft>
              <a:defRPr>
                <a:solidFill>
                  <a:schemeClr val="tx1"/>
                </a:solidFill>
                <a:latin typeface="Times New Roman" pitchFamily="18" charset="0"/>
              </a:defRPr>
            </a:lvl7pPr>
            <a:lvl8pPr marL="3543300" indent="-342900" eaLnBrk="0" fontAlgn="base" hangingPunct="0">
              <a:spcBef>
                <a:spcPct val="0"/>
              </a:spcBef>
              <a:spcAft>
                <a:spcPct val="0"/>
              </a:spcAft>
              <a:defRPr>
                <a:solidFill>
                  <a:schemeClr val="tx1"/>
                </a:solidFill>
                <a:latin typeface="Times New Roman" pitchFamily="18" charset="0"/>
              </a:defRPr>
            </a:lvl8pPr>
            <a:lvl9pPr marL="4000500" indent="-342900" eaLnBrk="0" fontAlgn="base" hangingPunct="0">
              <a:spcBef>
                <a:spcPct val="0"/>
              </a:spcBef>
              <a:spcAft>
                <a:spcPct val="0"/>
              </a:spcAft>
              <a:defRPr>
                <a:solidFill>
                  <a:schemeClr val="tx1"/>
                </a:solidFill>
                <a:latin typeface="Times New Roman" pitchFamily="18" charset="0"/>
              </a:defRPr>
            </a:lvl9pPr>
          </a:lstStyle>
          <a:p>
            <a:pPr algn="ctr" eaLnBrk="1" hangingPunct="1">
              <a:buClr>
                <a:srgbClr val="FF0000"/>
              </a:buClr>
              <a:buFont typeface="Wingdings" pitchFamily="2" charset="2"/>
              <a:buAutoNum type="alphaUcPeriod"/>
            </a:pPr>
            <a:r>
              <a:rPr lang="it-IT" altLang="it-IT" sz="2000">
                <a:latin typeface="Arial" charset="0"/>
              </a:rPr>
              <a:t> Antidepressivi</a:t>
            </a:r>
          </a:p>
          <a:p>
            <a:pPr algn="ctr" eaLnBrk="1" hangingPunct="1">
              <a:buClr>
                <a:srgbClr val="FF0000"/>
              </a:buClr>
              <a:buFont typeface="Wingdings" pitchFamily="2" charset="2"/>
              <a:buAutoNum type="alphaUcPeriod"/>
            </a:pPr>
            <a:endParaRPr lang="it-IT" altLang="it-IT" sz="2000">
              <a:latin typeface="Arial" charset="0"/>
            </a:endParaRPr>
          </a:p>
          <a:p>
            <a:pPr algn="ctr" eaLnBrk="1" hangingPunct="1">
              <a:buClr>
                <a:srgbClr val="FF0000"/>
              </a:buClr>
              <a:buFont typeface="Wingdings" pitchFamily="2" charset="2"/>
              <a:buAutoNum type="alphaUcPeriod"/>
            </a:pPr>
            <a:r>
              <a:rPr lang="it-IT" altLang="it-IT" sz="2000">
                <a:latin typeface="Arial" charset="0"/>
              </a:rPr>
              <a:t> Stabilizzatori dell’umore</a:t>
            </a:r>
          </a:p>
          <a:p>
            <a:pPr algn="ctr" eaLnBrk="1" hangingPunct="1">
              <a:buClr>
                <a:srgbClr val="FF0000"/>
              </a:buClr>
              <a:buFont typeface="Wingdings" pitchFamily="2" charset="2"/>
              <a:buAutoNum type="alphaUcPeriod"/>
            </a:pPr>
            <a:endParaRPr lang="it-IT" altLang="it-IT" sz="2000">
              <a:latin typeface="Arial" charset="0"/>
            </a:endParaRPr>
          </a:p>
          <a:p>
            <a:pPr algn="ctr" eaLnBrk="1" hangingPunct="1">
              <a:buClr>
                <a:srgbClr val="FF0000"/>
              </a:buClr>
              <a:buFont typeface="Wingdings" pitchFamily="2" charset="2"/>
              <a:buAutoNum type="alphaUcPeriod"/>
            </a:pPr>
            <a:r>
              <a:rPr lang="it-IT" altLang="it-IT" sz="2000">
                <a:latin typeface="Arial" charset="0"/>
              </a:rPr>
              <a:t> Antagonisti degli oppiacei</a:t>
            </a:r>
          </a:p>
          <a:p>
            <a:pPr algn="ctr" eaLnBrk="1" hangingPunct="1">
              <a:buClr>
                <a:srgbClr val="FF0000"/>
              </a:buClr>
              <a:buFont typeface="Wingdings" pitchFamily="2" charset="2"/>
              <a:buAutoNum type="alphaUcPeriod"/>
            </a:pPr>
            <a:endParaRPr lang="it-IT" altLang="it-IT" sz="2000">
              <a:latin typeface="Arial" charset="0"/>
            </a:endParaRPr>
          </a:p>
          <a:p>
            <a:pPr algn="ctr" eaLnBrk="1" hangingPunct="1">
              <a:buClr>
                <a:srgbClr val="FF0000"/>
              </a:buClr>
              <a:buFont typeface="Wingdings" pitchFamily="2" charset="2"/>
              <a:buAutoNum type="alphaUcPeriod"/>
            </a:pPr>
            <a:r>
              <a:rPr lang="it-IT" altLang="it-IT" sz="2000">
                <a:latin typeface="Arial" charset="0"/>
              </a:rPr>
              <a:t> Antipsicotici atipici</a:t>
            </a:r>
          </a:p>
          <a:p>
            <a:pPr eaLnBrk="1" hangingPunct="1">
              <a:spcBef>
                <a:spcPct val="50000"/>
              </a:spcBef>
            </a:pPr>
            <a:endParaRPr lang="it-IT" altLang="it-IT">
              <a:latin typeface="Arial" charset="0"/>
            </a:endParaRPr>
          </a:p>
        </p:txBody>
      </p:sp>
    </p:spTree>
    <p:extLst>
      <p:ext uri="{BB962C8B-B14F-4D97-AF65-F5344CB8AC3E}">
        <p14:creationId xmlns:p14="http://schemas.microsoft.com/office/powerpoint/2010/main" val="136755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468313" y="228600"/>
            <a:ext cx="82804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it-IT" altLang="it-IT" sz="2400" b="1">
                <a:solidFill>
                  <a:srgbClr val="FFFF00"/>
                </a:solidFill>
                <a:effectLst>
                  <a:outerShdw blurRad="38100" dist="38100" dir="2700000" algn="tl">
                    <a:srgbClr val="000000"/>
                  </a:outerShdw>
                </a:effectLst>
                <a:latin typeface="Arial" charset="0"/>
              </a:rPr>
              <a:t>Antidepressivi</a:t>
            </a:r>
            <a:r>
              <a:rPr lang="it-IT" altLang="it-IT" sz="2400">
                <a:solidFill>
                  <a:srgbClr val="FFFF00"/>
                </a:solidFill>
                <a:latin typeface="Arial" charset="0"/>
              </a:rPr>
              <a:t> </a:t>
            </a:r>
          </a:p>
        </p:txBody>
      </p:sp>
      <p:sp>
        <p:nvSpPr>
          <p:cNvPr id="53251" name="Text Box 3"/>
          <p:cNvSpPr txBox="1">
            <a:spLocks noChangeArrowheads="1"/>
          </p:cNvSpPr>
          <p:nvPr/>
        </p:nvSpPr>
        <p:spPr bwMode="auto">
          <a:xfrm>
            <a:off x="468313" y="1268413"/>
            <a:ext cx="820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it-IT" altLang="it-IT" sz="2400"/>
          </a:p>
        </p:txBody>
      </p:sp>
      <p:sp>
        <p:nvSpPr>
          <p:cNvPr id="53252" name="Text Box 4"/>
          <p:cNvSpPr txBox="1">
            <a:spLocks noChangeArrowheads="1"/>
          </p:cNvSpPr>
          <p:nvPr/>
        </p:nvSpPr>
        <p:spPr bwMode="auto">
          <a:xfrm>
            <a:off x="611188" y="981075"/>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it-IT" altLang="it-IT" sz="2400"/>
          </a:p>
        </p:txBody>
      </p:sp>
      <p:graphicFrame>
        <p:nvGraphicFramePr>
          <p:cNvPr id="85042" name="Group 50"/>
          <p:cNvGraphicFramePr>
            <a:graphicFrameLocks noGrp="1"/>
          </p:cNvGraphicFramePr>
          <p:nvPr>
            <p:extLst>
              <p:ext uri="{D42A27DB-BD31-4B8C-83A1-F6EECF244321}">
                <p14:modId xmlns:p14="http://schemas.microsoft.com/office/powerpoint/2010/main" val="1356710590"/>
              </p:ext>
            </p:extLst>
          </p:nvPr>
        </p:nvGraphicFramePr>
        <p:xfrm>
          <a:off x="971550" y="836712"/>
          <a:ext cx="7272338" cy="6003609"/>
        </p:xfrm>
        <a:graphic>
          <a:graphicData uri="http://schemas.openxmlformats.org/drawingml/2006/table">
            <a:tbl>
              <a:tblPr/>
              <a:tblGrid>
                <a:gridCol w="3600450"/>
                <a:gridCol w="3671888"/>
              </a:tblGrid>
              <a:tr h="69691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dirty="0" smtClean="0">
                          <a:ln>
                            <a:noFill/>
                          </a:ln>
                          <a:solidFill>
                            <a:schemeClr val="tx1"/>
                          </a:solidFill>
                          <a:effectLst/>
                          <a:latin typeface="Arial" charset="0"/>
                        </a:rPr>
                        <a:t>Autori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bg1">
                            <a:gamma/>
                            <a:shade val="46275"/>
                            <a:invGamma/>
                          </a:schemeClr>
                        </a:gs>
                      </a:gsLst>
                      <a:lin ang="5400000" scaled="1"/>
                    </a:gra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dirty="0" smtClean="0">
                          <a:ln>
                            <a:noFill/>
                          </a:ln>
                          <a:solidFill>
                            <a:schemeClr val="tx1"/>
                          </a:solidFill>
                          <a:effectLst/>
                          <a:latin typeface="Arial" charset="0"/>
                        </a:rPr>
                        <a:t>Antidepressivi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charset="0"/>
                        </a:rPr>
                        <a:t>(tra parentesi la dose mg/die media)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bg1">
                            <a:gamma/>
                            <a:shade val="46275"/>
                            <a:invGamma/>
                          </a:schemeClr>
                        </a:gs>
                      </a:gsLst>
                      <a:lin ang="5400000" scaled="1"/>
                    </a:gradFill>
                  </a:tcPr>
                </a:tc>
              </a:tr>
              <a:tr h="5699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1" i="1" u="none" strike="noStrike" cap="none" normalizeH="0" baseline="0" dirty="0" err="1" smtClean="0">
                          <a:ln>
                            <a:noFill/>
                          </a:ln>
                          <a:solidFill>
                            <a:schemeClr val="tx1"/>
                          </a:solidFill>
                          <a:effectLst/>
                          <a:latin typeface="Arial" charset="0"/>
                        </a:rPr>
                        <a:t>Hollander</a:t>
                      </a:r>
                      <a:r>
                        <a:rPr kumimoji="0" lang="it-IT" altLang="it-IT" sz="1800" b="1" i="1" u="none" strike="noStrike" cap="none" normalizeH="0" baseline="0" dirty="0" smtClean="0">
                          <a:ln>
                            <a:noFill/>
                          </a:ln>
                          <a:solidFill>
                            <a:schemeClr val="tx1"/>
                          </a:solidFill>
                          <a:effectLst/>
                          <a:latin typeface="Arial" charset="0"/>
                        </a:rPr>
                        <a:t> et al. (1992)*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dirty="0" err="1" smtClean="0">
                          <a:ln>
                            <a:noFill/>
                          </a:ln>
                          <a:solidFill>
                            <a:schemeClr val="bg1"/>
                          </a:solidFill>
                          <a:effectLst/>
                          <a:latin typeface="Arial" charset="0"/>
                        </a:rPr>
                        <a:t>Clomipramina</a:t>
                      </a:r>
                      <a:r>
                        <a:rPr kumimoji="0" lang="it-IT" altLang="it-IT" sz="1800" b="1" i="0" u="none" strike="noStrike" cap="none" normalizeH="0" baseline="0" dirty="0" smtClean="0">
                          <a:ln>
                            <a:noFill/>
                          </a:ln>
                          <a:solidFill>
                            <a:schemeClr val="bg1"/>
                          </a:solidFill>
                          <a:effectLst/>
                          <a:latin typeface="Arial" charset="0"/>
                        </a:rPr>
                        <a:t> (125-150)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5794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it-IT" sz="1800" b="1" i="1" u="none" strike="noStrike" cap="none" normalizeH="0" baseline="0" dirty="0" err="1" smtClean="0">
                          <a:ln>
                            <a:noFill/>
                          </a:ln>
                          <a:solidFill>
                            <a:schemeClr val="tx1"/>
                          </a:solidFill>
                          <a:effectLst/>
                          <a:latin typeface="Arial" charset="0"/>
                        </a:rPr>
                        <a:t>Hollander</a:t>
                      </a:r>
                      <a:r>
                        <a:rPr kumimoji="0" lang="fr-FR" altLang="it-IT" sz="1800" b="1" i="1" u="none" strike="noStrike" cap="none" normalizeH="0" baseline="0" dirty="0" smtClean="0">
                          <a:ln>
                            <a:noFill/>
                          </a:ln>
                          <a:solidFill>
                            <a:schemeClr val="tx1"/>
                          </a:solidFill>
                          <a:effectLst/>
                          <a:latin typeface="Arial" charset="0"/>
                        </a:rPr>
                        <a:t> et al. (1998; 2000)</a:t>
                      </a:r>
                      <a:r>
                        <a:rPr kumimoji="0" lang="it-IT" altLang="it-IT" sz="1800" b="1" i="1"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it-IT" sz="1800" b="1" i="0" u="none" strike="noStrike" cap="none" normalizeH="0" baseline="0" dirty="0" err="1" smtClean="0">
                          <a:ln>
                            <a:noFill/>
                          </a:ln>
                          <a:solidFill>
                            <a:schemeClr val="bg1"/>
                          </a:solidFill>
                          <a:effectLst/>
                          <a:latin typeface="Arial" charset="0"/>
                        </a:rPr>
                        <a:t>Fluvoxamina</a:t>
                      </a:r>
                      <a:r>
                        <a:rPr kumimoji="0" lang="fr-FR" altLang="it-IT" sz="1800" b="1" i="0" u="none" strike="noStrike" cap="none" normalizeH="0" baseline="0" dirty="0" smtClean="0">
                          <a:ln>
                            <a:noFill/>
                          </a:ln>
                          <a:solidFill>
                            <a:schemeClr val="bg1"/>
                          </a:solidFill>
                          <a:effectLst/>
                          <a:latin typeface="Arial" charset="0"/>
                        </a:rPr>
                        <a:t> (195;220)</a:t>
                      </a:r>
                      <a:r>
                        <a:rPr kumimoji="0" lang="it-IT" altLang="it-IT" sz="2800" b="1" i="0" u="none" strike="noStrike" cap="none" normalizeH="0" baseline="0" dirty="0" smtClean="0">
                          <a:ln>
                            <a:noFill/>
                          </a:ln>
                          <a:solidFill>
                            <a:schemeClr val="bg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5699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it-IT" sz="1800" b="1" i="1" u="none" strike="noStrike" cap="none" normalizeH="0" baseline="0" dirty="0" err="1" smtClean="0">
                          <a:ln>
                            <a:noFill/>
                          </a:ln>
                          <a:solidFill>
                            <a:schemeClr val="tx1"/>
                          </a:solidFill>
                          <a:effectLst/>
                          <a:latin typeface="Arial" charset="0"/>
                        </a:rPr>
                        <a:t>Hollander</a:t>
                      </a:r>
                      <a:r>
                        <a:rPr kumimoji="0" lang="fr-FR" altLang="it-IT" sz="1800" b="1" i="1" u="none" strike="noStrike" cap="none" normalizeH="0" baseline="0" dirty="0" smtClean="0">
                          <a:ln>
                            <a:noFill/>
                          </a:ln>
                          <a:solidFill>
                            <a:schemeClr val="tx1"/>
                          </a:solidFill>
                          <a:effectLst/>
                          <a:latin typeface="Arial" charset="0"/>
                        </a:rPr>
                        <a:t> et al. (2000)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1" i="1" u="none" strike="noStrike" cap="none" normalizeH="0" baseline="0" dirty="0" err="1" smtClean="0">
                          <a:ln>
                            <a:noFill/>
                          </a:ln>
                          <a:solidFill>
                            <a:schemeClr val="tx1"/>
                          </a:solidFill>
                          <a:effectLst/>
                          <a:latin typeface="Arial" charset="0"/>
                        </a:rPr>
                        <a:t>Saiz</a:t>
                      </a:r>
                      <a:r>
                        <a:rPr kumimoji="0" lang="en-US" altLang="it-IT" sz="1800" b="1" i="1" u="none" strike="noStrike" cap="none" normalizeH="0" baseline="0" dirty="0" smtClean="0">
                          <a:ln>
                            <a:noFill/>
                          </a:ln>
                          <a:solidFill>
                            <a:schemeClr val="tx1"/>
                          </a:solidFill>
                          <a:effectLst/>
                          <a:latin typeface="Arial" charset="0"/>
                        </a:rPr>
                        <a:t>-Ruiz et al. (2005).</a:t>
                      </a:r>
                      <a:endParaRPr kumimoji="0" lang="it-IT" altLang="it-IT" sz="1800" b="1" i="1"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800" b="1" i="0" u="none" strike="noStrike" cap="none" normalizeH="0" baseline="0" dirty="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dirty="0" err="1" smtClean="0">
                          <a:ln>
                            <a:noFill/>
                          </a:ln>
                          <a:solidFill>
                            <a:schemeClr val="bg1"/>
                          </a:solidFill>
                          <a:effectLst/>
                          <a:latin typeface="Arial" charset="0"/>
                        </a:rPr>
                        <a:t>Sertralina</a:t>
                      </a:r>
                      <a:r>
                        <a:rPr kumimoji="0" lang="it-IT" altLang="it-IT" sz="1800" b="1" i="0" u="none" strike="noStrike" cap="none" normalizeH="0" baseline="0" dirty="0" smtClean="0">
                          <a:ln>
                            <a:noFill/>
                          </a:ln>
                          <a:solidFill>
                            <a:schemeClr val="bg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5699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1" i="1" u="none" strike="noStrike" cap="none" normalizeH="0" baseline="0" dirty="0" err="1" smtClean="0">
                          <a:ln>
                            <a:noFill/>
                          </a:ln>
                          <a:solidFill>
                            <a:schemeClr val="tx1"/>
                          </a:solidFill>
                          <a:effectLst/>
                          <a:latin typeface="Arial" charset="0"/>
                        </a:rPr>
                        <a:t>Blanco</a:t>
                      </a:r>
                      <a:r>
                        <a:rPr kumimoji="0" lang="it-IT" altLang="it-IT" sz="1800" b="1" i="1" u="none" strike="noStrike" cap="none" normalizeH="0" baseline="0" dirty="0" smtClean="0">
                          <a:ln>
                            <a:noFill/>
                          </a:ln>
                          <a:solidFill>
                            <a:schemeClr val="tx1"/>
                          </a:solidFill>
                          <a:effectLst/>
                          <a:latin typeface="Arial" charset="0"/>
                        </a:rPr>
                        <a:t> et al. (2002)****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dirty="0" err="1" smtClean="0">
                          <a:ln>
                            <a:noFill/>
                          </a:ln>
                          <a:solidFill>
                            <a:srgbClr val="FFFF00"/>
                          </a:solidFill>
                          <a:effectLst/>
                          <a:latin typeface="Arial" charset="0"/>
                        </a:rPr>
                        <a:t>Fluvoxamina</a:t>
                      </a:r>
                      <a:r>
                        <a:rPr kumimoji="0" lang="it-IT" altLang="it-IT" sz="1800" b="1" i="0" u="none" strike="noStrike" cap="none" normalizeH="0" baseline="0" dirty="0" smtClean="0">
                          <a:ln>
                            <a:noFill/>
                          </a:ln>
                          <a:solidFill>
                            <a:srgbClr val="FFFF00"/>
                          </a:solidFill>
                          <a:effectLst/>
                          <a:latin typeface="Arial" charset="0"/>
                        </a:rPr>
                        <a:t> (200)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5699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1" i="1" u="none" strike="noStrike" cap="none" normalizeH="0" baseline="0" dirty="0" smtClean="0">
                          <a:ln>
                            <a:noFill/>
                          </a:ln>
                          <a:solidFill>
                            <a:schemeClr val="tx1"/>
                          </a:solidFill>
                          <a:effectLst/>
                          <a:latin typeface="Arial" charset="0"/>
                        </a:rPr>
                        <a:t>Pallanti et al. (2002)*****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800" b="1" i="1"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lang="it-IT" sz="1800" b="1" i="1" kern="1200" dirty="0" smtClean="0">
                          <a:solidFill>
                            <a:schemeClr val="tx1"/>
                          </a:solidFill>
                          <a:effectLst/>
                          <a:latin typeface="Arial" charset="0"/>
                          <a:ea typeface="+mn-ea"/>
                          <a:cs typeface="+mn-cs"/>
                        </a:rPr>
                        <a:t>Black et al. 2007</a:t>
                      </a:r>
                      <a:endParaRPr kumimoji="0" lang="it-IT" altLang="it-IT" sz="1800" b="1" i="1"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it-IT" sz="1800" b="1" i="0" u="none" strike="noStrike" cap="none" normalizeH="0" baseline="0" dirty="0" err="1" smtClean="0">
                          <a:ln>
                            <a:noFill/>
                          </a:ln>
                          <a:solidFill>
                            <a:schemeClr val="bg1"/>
                          </a:solidFill>
                          <a:effectLst/>
                          <a:latin typeface="Arial" charset="0"/>
                        </a:rPr>
                        <a:t>Nefazodone</a:t>
                      </a:r>
                      <a:r>
                        <a:rPr kumimoji="0" lang="fr-FR" altLang="it-IT" sz="1800" b="1" i="0" u="none" strike="noStrike" cap="none" normalizeH="0" baseline="0" dirty="0" smtClean="0">
                          <a:ln>
                            <a:noFill/>
                          </a:ln>
                          <a:solidFill>
                            <a:schemeClr val="bg1"/>
                          </a:solidFill>
                          <a:effectLst/>
                          <a:latin typeface="Arial" charset="0"/>
                        </a:rPr>
                        <a:t> (346)</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it-IT" sz="1800" b="1" i="0" u="none" strike="noStrike" cap="none" normalizeH="0" baseline="0" dirty="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lang="en-US" sz="1800" b="1" kern="1200" dirty="0" smtClean="0">
                          <a:solidFill>
                            <a:schemeClr val="bg1"/>
                          </a:solidFill>
                          <a:effectLst/>
                          <a:latin typeface="Arial" charset="0"/>
                          <a:ea typeface="+mn-ea"/>
                          <a:cs typeface="+mn-cs"/>
                        </a:rPr>
                        <a:t>Bupropion ( mean dose 325 mg/day)</a:t>
                      </a:r>
                      <a:endParaRPr kumimoji="0" lang="it-IT" altLang="it-IT" sz="18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5699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1" i="1" u="none" strike="noStrike" cap="none" normalizeH="0" baseline="0" dirty="0" smtClean="0">
                          <a:ln>
                            <a:noFill/>
                          </a:ln>
                          <a:solidFill>
                            <a:schemeClr val="tx1"/>
                          </a:solidFill>
                          <a:effectLst/>
                          <a:latin typeface="Arial" charset="0"/>
                        </a:rPr>
                        <a:t>Zimmerman et al. (2002)°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dirty="0" err="1" smtClean="0">
                          <a:ln>
                            <a:noFill/>
                          </a:ln>
                          <a:solidFill>
                            <a:schemeClr val="bg1"/>
                          </a:solidFill>
                          <a:effectLst/>
                          <a:latin typeface="Arial" charset="0"/>
                        </a:rPr>
                        <a:t>Citalopram</a:t>
                      </a:r>
                      <a:r>
                        <a:rPr kumimoji="0" lang="it-IT" altLang="it-IT" sz="1800" b="1" i="0" u="none" strike="noStrike" cap="none" normalizeH="0" baseline="0" dirty="0" smtClean="0">
                          <a:ln>
                            <a:noFill/>
                          </a:ln>
                          <a:solidFill>
                            <a:schemeClr val="bg1"/>
                          </a:solidFill>
                          <a:effectLst/>
                          <a:latin typeface="Arial" charset="0"/>
                        </a:rPr>
                        <a:t> (35)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5699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it-IT" sz="1800" b="1" i="1" u="none" strike="noStrike" cap="none" normalizeH="0" baseline="0" dirty="0" smtClean="0">
                          <a:ln>
                            <a:noFill/>
                          </a:ln>
                          <a:solidFill>
                            <a:schemeClr val="tx1"/>
                          </a:solidFill>
                          <a:effectLst/>
                          <a:latin typeface="Arial" charset="0"/>
                        </a:rPr>
                        <a:t>Kim et al. (2002)°°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it-IT" sz="1800" b="1" i="1"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lang="it-IT" sz="1800" b="1" kern="1200" dirty="0" smtClean="0">
                          <a:solidFill>
                            <a:schemeClr val="tx1"/>
                          </a:solidFill>
                          <a:effectLst/>
                          <a:latin typeface="Arial" charset="0"/>
                          <a:ea typeface="+mn-ea"/>
                          <a:cs typeface="+mn-cs"/>
                        </a:rPr>
                        <a:t>Grant et al. 2006</a:t>
                      </a:r>
                      <a:endParaRPr kumimoji="0" lang="it-IT" altLang="it-IT" sz="1800" b="1" i="1"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it-IT" sz="1800" b="1" i="0" u="none" strike="noStrike" cap="none" normalizeH="0" baseline="0" dirty="0" err="1" smtClean="0">
                          <a:ln>
                            <a:noFill/>
                          </a:ln>
                          <a:solidFill>
                            <a:schemeClr val="bg1"/>
                          </a:solidFill>
                          <a:effectLst/>
                          <a:latin typeface="Arial" charset="0"/>
                        </a:rPr>
                        <a:t>Paroxetina</a:t>
                      </a:r>
                      <a:r>
                        <a:rPr kumimoji="0" lang="fr-FR" altLang="it-IT" sz="1800" b="1" i="0" u="none" strike="noStrike" cap="none" normalizeH="0" baseline="0" dirty="0" smtClean="0">
                          <a:ln>
                            <a:noFill/>
                          </a:ln>
                          <a:solidFill>
                            <a:schemeClr val="bg1"/>
                          </a:solidFill>
                          <a:effectLst/>
                          <a:latin typeface="Arial" charset="0"/>
                        </a:rPr>
                        <a:t> (20-60)</a:t>
                      </a:r>
                      <a:endParaRPr kumimoji="0" lang="it-IT" altLang="it-IT" sz="1800" b="1" i="0" u="none" strike="noStrike" cap="none" normalizeH="0" baseline="0" dirty="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dirty="0" err="1" smtClean="0">
                          <a:ln>
                            <a:noFill/>
                          </a:ln>
                          <a:solidFill>
                            <a:schemeClr val="bg1"/>
                          </a:solidFill>
                          <a:effectLst/>
                          <a:latin typeface="Arial" charset="0"/>
                        </a:rPr>
                        <a:t>Escitalopram</a:t>
                      </a:r>
                      <a:r>
                        <a:rPr kumimoji="0" lang="it-IT" altLang="it-IT" sz="1800" b="1" i="0" u="none" strike="noStrike" cap="none" normalizeH="0" baseline="0" dirty="0" smtClean="0">
                          <a:ln>
                            <a:noFill/>
                          </a:ln>
                          <a:solidFill>
                            <a:schemeClr val="bg1"/>
                          </a:solidFill>
                          <a:effectLst/>
                          <a:latin typeface="Arial" charset="0"/>
                        </a:rPr>
                        <a:t> (</a:t>
                      </a:r>
                      <a:r>
                        <a:rPr lang="it-IT" sz="1800" b="1" kern="1200" dirty="0" err="1" smtClean="0">
                          <a:solidFill>
                            <a:schemeClr val="bg1"/>
                          </a:solidFill>
                          <a:effectLst/>
                          <a:latin typeface="Arial" charset="0"/>
                          <a:ea typeface="+mn-ea"/>
                          <a:cs typeface="+mn-cs"/>
                        </a:rPr>
                        <a:t>mean</a:t>
                      </a:r>
                      <a:r>
                        <a:rPr lang="it-IT" sz="1800" b="1" kern="1200" dirty="0" smtClean="0">
                          <a:solidFill>
                            <a:schemeClr val="bg1"/>
                          </a:solidFill>
                          <a:effectLst/>
                          <a:latin typeface="Arial" charset="0"/>
                          <a:ea typeface="+mn-ea"/>
                          <a:cs typeface="+mn-cs"/>
                        </a:rPr>
                        <a:t> dose 25 mg/</a:t>
                      </a:r>
                      <a:r>
                        <a:rPr lang="it-IT" sz="1800" b="1" kern="1200" dirty="0" err="1" smtClean="0">
                          <a:solidFill>
                            <a:schemeClr val="bg1"/>
                          </a:solidFill>
                          <a:effectLst/>
                          <a:latin typeface="Arial" charset="0"/>
                          <a:ea typeface="+mn-ea"/>
                          <a:cs typeface="+mn-cs"/>
                        </a:rPr>
                        <a:t>day</a:t>
                      </a:r>
                      <a:r>
                        <a:rPr lang="it-IT" sz="1800" b="1" kern="1200" dirty="0" smtClean="0">
                          <a:solidFill>
                            <a:schemeClr val="bg1"/>
                          </a:solidFill>
                          <a:effectLst/>
                          <a:latin typeface="Arial" charset="0"/>
                          <a:ea typeface="+mn-ea"/>
                          <a:cs typeface="+mn-cs"/>
                        </a:rPr>
                        <a:t>)</a:t>
                      </a:r>
                      <a:endParaRPr kumimoji="0" lang="it-IT" altLang="it-IT" sz="18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r>
            </a:tbl>
          </a:graphicData>
        </a:graphic>
      </p:graphicFrame>
    </p:spTree>
    <p:extLst>
      <p:ext uri="{BB962C8B-B14F-4D97-AF65-F5344CB8AC3E}">
        <p14:creationId xmlns:p14="http://schemas.microsoft.com/office/powerpoint/2010/main" val="360191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95288" y="0"/>
            <a:ext cx="8229600" cy="692150"/>
          </a:xfrm>
          <a:solidFill>
            <a:schemeClr val="accent2"/>
          </a:solidFill>
        </p:spPr>
        <p:txBody>
          <a:bodyPr>
            <a:normAutofit fontScale="90000"/>
          </a:bodyPr>
          <a:lstStyle/>
          <a:p>
            <a:pPr eaLnBrk="1" hangingPunct="1">
              <a:defRPr/>
            </a:pPr>
            <a:r>
              <a:rPr lang="it-IT" altLang="it-IT" sz="2000" b="1" smtClean="0">
                <a:solidFill>
                  <a:srgbClr val="FFFF00"/>
                </a:solidFill>
                <a:effectLst>
                  <a:outerShdw blurRad="38100" dist="38100" dir="2700000" algn="tl">
                    <a:srgbClr val="000000"/>
                  </a:outerShdw>
                </a:effectLst>
              </a:rPr>
              <a:t>Antidepressivi </a:t>
            </a:r>
            <a:br>
              <a:rPr lang="it-IT" altLang="it-IT" sz="2000" b="1" smtClean="0">
                <a:solidFill>
                  <a:srgbClr val="FFFF00"/>
                </a:solidFill>
                <a:effectLst>
                  <a:outerShdw blurRad="38100" dist="38100" dir="2700000" algn="tl">
                    <a:srgbClr val="000000"/>
                  </a:outerShdw>
                </a:effectLst>
              </a:rPr>
            </a:br>
            <a:r>
              <a:rPr lang="it-IT" altLang="it-IT" sz="2000" b="1" smtClean="0">
                <a:solidFill>
                  <a:srgbClr val="FFFF00"/>
                </a:solidFill>
                <a:effectLst>
                  <a:outerShdw blurRad="38100" dist="38100" dir="2700000" algn="tl">
                    <a:srgbClr val="000000"/>
                  </a:outerShdw>
                </a:effectLst>
              </a:rPr>
              <a:t>commento</a:t>
            </a:r>
          </a:p>
        </p:txBody>
      </p:sp>
      <p:sp>
        <p:nvSpPr>
          <p:cNvPr id="54275" name="Text Box 3"/>
          <p:cNvSpPr txBox="1">
            <a:spLocks noChangeArrowheads="1"/>
          </p:cNvSpPr>
          <p:nvPr/>
        </p:nvSpPr>
        <p:spPr bwMode="auto">
          <a:xfrm>
            <a:off x="971550" y="692150"/>
            <a:ext cx="7010400" cy="5829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imes New Roman" pitchFamily="18" charset="0"/>
              </a:defRPr>
            </a:lvl1pPr>
            <a:lvl2pPr marL="800100" indent="-342900" eaLnBrk="0" hangingPunct="0">
              <a:defRPr>
                <a:solidFill>
                  <a:schemeClr val="tx1"/>
                </a:solidFill>
                <a:latin typeface="Times New Roman" pitchFamily="18" charset="0"/>
              </a:defRPr>
            </a:lvl2pPr>
            <a:lvl3pPr marL="1257300" indent="-342900" eaLnBrk="0" hangingPunct="0">
              <a:defRPr>
                <a:solidFill>
                  <a:schemeClr val="tx1"/>
                </a:solidFill>
                <a:latin typeface="Times New Roman" pitchFamily="18" charset="0"/>
              </a:defRPr>
            </a:lvl3pPr>
            <a:lvl4pPr marL="1714500" indent="-342900" eaLnBrk="0" hangingPunct="0">
              <a:defRPr>
                <a:solidFill>
                  <a:schemeClr val="tx1"/>
                </a:solidFill>
                <a:latin typeface="Times New Roman" pitchFamily="18" charset="0"/>
              </a:defRPr>
            </a:lvl4pPr>
            <a:lvl5pPr marL="2171700" indent="-342900" eaLnBrk="0" hangingPunct="0">
              <a:defRPr>
                <a:solidFill>
                  <a:schemeClr val="tx1"/>
                </a:solidFill>
                <a:latin typeface="Times New Roman" pitchFamily="18" charset="0"/>
              </a:defRPr>
            </a:lvl5pPr>
            <a:lvl6pPr marL="2628900" indent="-342900" eaLnBrk="0" fontAlgn="base" hangingPunct="0">
              <a:spcBef>
                <a:spcPct val="0"/>
              </a:spcBef>
              <a:spcAft>
                <a:spcPct val="0"/>
              </a:spcAft>
              <a:defRPr>
                <a:solidFill>
                  <a:schemeClr val="tx1"/>
                </a:solidFill>
                <a:latin typeface="Times New Roman" pitchFamily="18" charset="0"/>
              </a:defRPr>
            </a:lvl6pPr>
            <a:lvl7pPr marL="3086100" indent="-342900" eaLnBrk="0" fontAlgn="base" hangingPunct="0">
              <a:spcBef>
                <a:spcPct val="0"/>
              </a:spcBef>
              <a:spcAft>
                <a:spcPct val="0"/>
              </a:spcAft>
              <a:defRPr>
                <a:solidFill>
                  <a:schemeClr val="tx1"/>
                </a:solidFill>
                <a:latin typeface="Times New Roman" pitchFamily="18" charset="0"/>
              </a:defRPr>
            </a:lvl7pPr>
            <a:lvl8pPr marL="3543300" indent="-342900" eaLnBrk="0" fontAlgn="base" hangingPunct="0">
              <a:spcBef>
                <a:spcPct val="0"/>
              </a:spcBef>
              <a:spcAft>
                <a:spcPct val="0"/>
              </a:spcAft>
              <a:defRPr>
                <a:solidFill>
                  <a:schemeClr val="tx1"/>
                </a:solidFill>
                <a:latin typeface="Times New Roman" pitchFamily="18" charset="0"/>
              </a:defRPr>
            </a:lvl8pPr>
            <a:lvl9pPr marL="4000500" indent="-342900" eaLnBrk="0" fontAlgn="base" hangingPunct="0">
              <a:spcBef>
                <a:spcPct val="0"/>
              </a:spcBef>
              <a:spcAft>
                <a:spcPct val="0"/>
              </a:spcAft>
              <a:defRPr>
                <a:solidFill>
                  <a:schemeClr val="tx1"/>
                </a:solidFill>
                <a:latin typeface="Times New Roman" pitchFamily="18" charset="0"/>
              </a:defRPr>
            </a:lvl9pPr>
          </a:lstStyle>
          <a:p>
            <a:pPr eaLnBrk="1" hangingPunct="1">
              <a:lnSpc>
                <a:spcPct val="145000"/>
              </a:lnSpc>
              <a:buClr>
                <a:srgbClr val="FF0000"/>
              </a:buClr>
              <a:buFont typeface="Wingdings" pitchFamily="2" charset="2"/>
              <a:buAutoNum type="alphaUcPeriod"/>
            </a:pPr>
            <a:r>
              <a:rPr lang="it-IT" altLang="it-IT" sz="2000" dirty="0">
                <a:latin typeface="Arial" charset="0"/>
              </a:rPr>
              <a:t>Dagli studi sembra emergere una specifica efficacia degli SSRI soprattutto </a:t>
            </a:r>
            <a:r>
              <a:rPr lang="it-IT" altLang="it-IT" sz="2000" dirty="0">
                <a:solidFill>
                  <a:srgbClr val="FF0000"/>
                </a:solidFill>
                <a:latin typeface="Arial" charset="0"/>
              </a:rPr>
              <a:t>sulla spinta al gioco</a:t>
            </a:r>
            <a:r>
              <a:rPr lang="it-IT" altLang="it-IT" sz="2000" dirty="0">
                <a:latin typeface="Arial" charset="0"/>
              </a:rPr>
              <a:t> e nei casi con modalità di gioco </a:t>
            </a:r>
            <a:r>
              <a:rPr lang="it-IT" altLang="it-IT" sz="2000" dirty="0" smtClean="0">
                <a:solidFill>
                  <a:srgbClr val="FF0000"/>
                </a:solidFill>
                <a:latin typeface="Arial" charset="0"/>
              </a:rPr>
              <a:t>compulsivo-lenitiva</a:t>
            </a:r>
            <a:r>
              <a:rPr lang="it-IT" altLang="it-IT" sz="2000" dirty="0" smtClean="0">
                <a:latin typeface="Arial" charset="0"/>
              </a:rPr>
              <a:t> </a:t>
            </a:r>
            <a:r>
              <a:rPr lang="it-IT" altLang="it-IT" sz="2000" dirty="0">
                <a:latin typeface="Arial" charset="0"/>
              </a:rPr>
              <a:t>(azioni di gioco meno </a:t>
            </a:r>
            <a:r>
              <a:rPr lang="it-IT" altLang="it-IT" sz="2000" dirty="0" err="1">
                <a:latin typeface="Arial" charset="0"/>
              </a:rPr>
              <a:t>rewarding</a:t>
            </a:r>
            <a:r>
              <a:rPr lang="it-IT" altLang="it-IT" sz="2000" dirty="0">
                <a:latin typeface="Arial" charset="0"/>
              </a:rPr>
              <a:t>) .</a:t>
            </a:r>
          </a:p>
          <a:p>
            <a:pPr eaLnBrk="1" hangingPunct="1">
              <a:lnSpc>
                <a:spcPct val="145000"/>
              </a:lnSpc>
              <a:buClr>
                <a:srgbClr val="FF0000"/>
              </a:buClr>
              <a:buFont typeface="Wingdings" pitchFamily="2" charset="2"/>
              <a:buAutoNum type="alphaUcPeriod"/>
            </a:pPr>
            <a:r>
              <a:rPr lang="it-IT" altLang="it-IT" sz="2000" dirty="0">
                <a:latin typeface="Arial" charset="0"/>
              </a:rPr>
              <a:t>Il dosaggio è </a:t>
            </a:r>
            <a:r>
              <a:rPr lang="it-IT" altLang="it-IT" sz="2000" dirty="0">
                <a:solidFill>
                  <a:srgbClr val="FF0000"/>
                </a:solidFill>
                <a:latin typeface="Arial" charset="0"/>
              </a:rPr>
              <a:t>medio-alto</a:t>
            </a:r>
            <a:r>
              <a:rPr lang="it-IT" altLang="it-IT" sz="2000" dirty="0">
                <a:latin typeface="Arial" charset="0"/>
              </a:rPr>
              <a:t> e simile a quello utilizzato nel DOC.</a:t>
            </a:r>
          </a:p>
          <a:p>
            <a:pPr eaLnBrk="1" hangingPunct="1">
              <a:lnSpc>
                <a:spcPct val="145000"/>
              </a:lnSpc>
              <a:buClr>
                <a:srgbClr val="FF0000"/>
              </a:buClr>
              <a:buFont typeface="Wingdings" pitchFamily="2" charset="2"/>
              <a:buAutoNum type="alphaUcPeriod"/>
            </a:pPr>
            <a:r>
              <a:rPr lang="it-IT" altLang="it-IT" sz="2000" dirty="0">
                <a:latin typeface="Arial" charset="0"/>
              </a:rPr>
              <a:t>Da chiarire il </a:t>
            </a:r>
            <a:r>
              <a:rPr lang="it-IT" altLang="it-IT" sz="2000" dirty="0">
                <a:solidFill>
                  <a:srgbClr val="FF0000"/>
                </a:solidFill>
                <a:latin typeface="Arial" charset="0"/>
              </a:rPr>
              <a:t>tempo di latenza</a:t>
            </a:r>
            <a:r>
              <a:rPr lang="it-IT" altLang="it-IT" sz="2000" dirty="0">
                <a:latin typeface="Arial" charset="0"/>
              </a:rPr>
              <a:t>  (vedi trial con </a:t>
            </a:r>
            <a:r>
              <a:rPr lang="it-IT" altLang="it-IT" sz="2000" dirty="0" err="1">
                <a:latin typeface="Arial" charset="0"/>
              </a:rPr>
              <a:t>paroxetina</a:t>
            </a:r>
            <a:r>
              <a:rPr lang="it-IT" altLang="it-IT" sz="2000" dirty="0">
                <a:latin typeface="Arial" charset="0"/>
              </a:rPr>
              <a:t> con differenza significativa vs placebo dalla 6° </a:t>
            </a:r>
            <a:r>
              <a:rPr lang="it-IT" altLang="it-IT" sz="2000" dirty="0" err="1">
                <a:latin typeface="Arial" charset="0"/>
              </a:rPr>
              <a:t>sett</a:t>
            </a:r>
            <a:r>
              <a:rPr lang="it-IT" altLang="it-IT" sz="2000" dirty="0">
                <a:latin typeface="Arial" charset="0"/>
              </a:rPr>
              <a:t>., mentre nel trial con </a:t>
            </a:r>
            <a:r>
              <a:rPr lang="it-IT" altLang="it-IT" sz="2000" dirty="0" err="1">
                <a:latin typeface="Arial" charset="0"/>
              </a:rPr>
              <a:t>citalopram</a:t>
            </a:r>
            <a:r>
              <a:rPr lang="it-IT" altLang="it-IT" sz="2000" dirty="0">
                <a:latin typeface="Arial" charset="0"/>
              </a:rPr>
              <a:t> una risposta significativa era presente dalla 2° </a:t>
            </a:r>
            <a:r>
              <a:rPr lang="it-IT" altLang="it-IT" sz="2000" dirty="0" err="1">
                <a:latin typeface="Arial" charset="0"/>
              </a:rPr>
              <a:t>sett</a:t>
            </a:r>
            <a:r>
              <a:rPr lang="it-IT" altLang="it-IT" sz="2000" dirty="0">
                <a:latin typeface="Arial" charset="0"/>
              </a:rPr>
              <a:t>. ).</a:t>
            </a:r>
          </a:p>
          <a:p>
            <a:pPr eaLnBrk="1" hangingPunct="1">
              <a:lnSpc>
                <a:spcPct val="145000"/>
              </a:lnSpc>
              <a:buClr>
                <a:srgbClr val="FF0000"/>
              </a:buClr>
              <a:buFont typeface="Wingdings" pitchFamily="2" charset="2"/>
              <a:buAutoNum type="alphaUcPeriod"/>
            </a:pPr>
            <a:r>
              <a:rPr lang="it-IT" altLang="it-IT" sz="2000" dirty="0">
                <a:latin typeface="Arial" charset="0"/>
              </a:rPr>
              <a:t>L’efficacia degli SSRI rappresenterebbe per alcuni ricercatori una conferma dell’appartenenza del GAP allo spettro ossessivo-compulsivo.</a:t>
            </a:r>
          </a:p>
        </p:txBody>
      </p:sp>
    </p:spTree>
    <p:extLst>
      <p:ext uri="{BB962C8B-B14F-4D97-AF65-F5344CB8AC3E}">
        <p14:creationId xmlns:p14="http://schemas.microsoft.com/office/powerpoint/2010/main" val="25609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95288" y="333375"/>
            <a:ext cx="82804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it-IT" altLang="it-IT" sz="2400" b="1">
                <a:solidFill>
                  <a:srgbClr val="FFFF00"/>
                </a:solidFill>
                <a:effectLst>
                  <a:outerShdw blurRad="38100" dist="38100" dir="2700000" algn="tl">
                    <a:srgbClr val="000000"/>
                  </a:outerShdw>
                </a:effectLst>
                <a:latin typeface="Arial" charset="0"/>
              </a:rPr>
              <a:t>Stabilizzatori dell’umore</a:t>
            </a:r>
            <a:endParaRPr lang="it-IT" altLang="it-IT" sz="2400">
              <a:solidFill>
                <a:srgbClr val="FFFF00"/>
              </a:solidFill>
              <a:latin typeface="Arial" charset="0"/>
            </a:endParaRPr>
          </a:p>
        </p:txBody>
      </p:sp>
      <p:sp>
        <p:nvSpPr>
          <p:cNvPr id="55299" name="Text Box 3"/>
          <p:cNvSpPr txBox="1">
            <a:spLocks noChangeArrowheads="1"/>
          </p:cNvSpPr>
          <p:nvPr/>
        </p:nvSpPr>
        <p:spPr bwMode="auto">
          <a:xfrm>
            <a:off x="900113" y="1557338"/>
            <a:ext cx="7272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it-IT" altLang="it-IT" sz="2400"/>
          </a:p>
        </p:txBody>
      </p:sp>
      <p:graphicFrame>
        <p:nvGraphicFramePr>
          <p:cNvPr id="89139" name="Group 1075"/>
          <p:cNvGraphicFramePr>
            <a:graphicFrameLocks noGrp="1"/>
          </p:cNvGraphicFramePr>
          <p:nvPr>
            <p:extLst>
              <p:ext uri="{D42A27DB-BD31-4B8C-83A1-F6EECF244321}">
                <p14:modId xmlns:p14="http://schemas.microsoft.com/office/powerpoint/2010/main" val="2878329960"/>
              </p:ext>
            </p:extLst>
          </p:nvPr>
        </p:nvGraphicFramePr>
        <p:xfrm>
          <a:off x="828055" y="1700213"/>
          <a:ext cx="7272337" cy="3673476"/>
        </p:xfrm>
        <a:graphic>
          <a:graphicData uri="http://schemas.openxmlformats.org/drawingml/2006/table">
            <a:tbl>
              <a:tblPr/>
              <a:tblGrid>
                <a:gridCol w="3671887"/>
                <a:gridCol w="3600450"/>
              </a:tblGrid>
              <a:tr h="8778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dirty="0" smtClean="0">
                          <a:ln>
                            <a:noFill/>
                          </a:ln>
                          <a:solidFill>
                            <a:schemeClr val="tx1"/>
                          </a:solidFill>
                          <a:effectLst/>
                          <a:latin typeface="Arial" charset="0"/>
                        </a:rPr>
                        <a:t>Autori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bg1">
                            <a:gamma/>
                            <a:shade val="46275"/>
                            <a:invGamma/>
                          </a:schemeClr>
                        </a:gs>
                      </a:gsLst>
                      <a:lin ang="5400000" scaled="1"/>
                    </a:gra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dirty="0" smtClean="0">
                          <a:ln>
                            <a:noFill/>
                          </a:ln>
                          <a:solidFill>
                            <a:schemeClr val="tx1"/>
                          </a:solidFill>
                          <a:effectLst/>
                          <a:latin typeface="Arial" charset="0"/>
                        </a:rPr>
                        <a:t>Stabilizzatori dell’umore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bg1">
                            <a:gamma/>
                            <a:shade val="46275"/>
                            <a:invGamma/>
                          </a:schemeClr>
                        </a:gs>
                      </a:gsLst>
                      <a:lin ang="5400000" scaled="1"/>
                    </a:gradFill>
                  </a:tcPr>
                </a:tc>
              </a:tr>
              <a:tr h="8763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1" i="1" u="none" strike="noStrike" cap="none" normalizeH="0" baseline="0" smtClean="0">
                          <a:ln>
                            <a:noFill/>
                          </a:ln>
                          <a:solidFill>
                            <a:schemeClr val="bg1"/>
                          </a:solidFill>
                          <a:effectLst/>
                          <a:latin typeface="Arial" charset="0"/>
                        </a:rPr>
                        <a:t>Moskowitz (1980)?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smtClean="0">
                          <a:ln>
                            <a:noFill/>
                          </a:ln>
                          <a:solidFill>
                            <a:schemeClr val="bg1"/>
                          </a:solidFill>
                          <a:effectLst/>
                          <a:latin typeface="Arial" charset="0"/>
                        </a:rPr>
                        <a:t>Litio (1800)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9604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it-IT" sz="1800" b="1" i="1" u="none" strike="noStrike" cap="none" normalizeH="0" baseline="0" smtClean="0">
                          <a:ln>
                            <a:noFill/>
                          </a:ln>
                          <a:solidFill>
                            <a:schemeClr val="bg1"/>
                          </a:solidFill>
                          <a:effectLst/>
                          <a:latin typeface="Arial" charset="0"/>
                        </a:rPr>
                        <a:t>Haller &amp; Hinterhuber (1994)?</a:t>
                      </a:r>
                      <a:r>
                        <a:rPr kumimoji="0" lang="it-IT" altLang="it-IT" sz="1800" b="1" i="1" u="none" strike="noStrike" cap="none" normalizeH="0" baseline="0" smtClean="0">
                          <a:ln>
                            <a:noFill/>
                          </a:ln>
                          <a:solidFill>
                            <a:schemeClr val="bg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it-IT" sz="2000" b="1" i="0" u="none" strike="noStrike" cap="none" normalizeH="0" baseline="0" smtClean="0">
                          <a:ln>
                            <a:noFill/>
                          </a:ln>
                          <a:solidFill>
                            <a:schemeClr val="bg1"/>
                          </a:solidFill>
                          <a:effectLst/>
                          <a:latin typeface="Arial" charset="0"/>
                        </a:rPr>
                        <a:t>Carbamazepina (600) </a:t>
                      </a:r>
                      <a:endParaRPr kumimoji="0" lang="it-IT" altLang="it-IT" sz="2000" b="1"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9588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1" i="1" u="sng" strike="noStrike" cap="none" normalizeH="0" baseline="0" dirty="0" smtClean="0">
                          <a:ln>
                            <a:noFill/>
                          </a:ln>
                          <a:solidFill>
                            <a:schemeClr val="bg1"/>
                          </a:solidFill>
                          <a:effectLst/>
                          <a:latin typeface="Arial" charset="0"/>
                        </a:rPr>
                        <a:t>Pallanti et al. (2002)!!***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dirty="0" smtClean="0">
                          <a:ln>
                            <a:noFill/>
                          </a:ln>
                          <a:solidFill>
                            <a:schemeClr val="bg1"/>
                          </a:solidFill>
                          <a:effectLst/>
                          <a:latin typeface="Arial" charset="0"/>
                        </a:rPr>
                        <a:t>Litio (796) 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dirty="0" err="1" smtClean="0">
                          <a:ln>
                            <a:noFill/>
                          </a:ln>
                          <a:solidFill>
                            <a:schemeClr val="bg1"/>
                          </a:solidFill>
                          <a:effectLst/>
                          <a:latin typeface="Arial" charset="0"/>
                        </a:rPr>
                        <a:t>Valproato</a:t>
                      </a:r>
                      <a:r>
                        <a:rPr kumimoji="0" lang="it-IT" altLang="it-IT" sz="2000" b="1" i="0" u="none" strike="noStrike" cap="none" normalizeH="0" baseline="0" dirty="0" smtClean="0">
                          <a:ln>
                            <a:noFill/>
                          </a:ln>
                          <a:solidFill>
                            <a:schemeClr val="bg1"/>
                          </a:solidFill>
                          <a:effectLst/>
                          <a:latin typeface="Arial" charset="0"/>
                        </a:rPr>
                        <a:t> (874)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Tree>
    <p:extLst>
      <p:ext uri="{BB962C8B-B14F-4D97-AF65-F5344CB8AC3E}">
        <p14:creationId xmlns:p14="http://schemas.microsoft.com/office/powerpoint/2010/main" val="195927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95288" y="333375"/>
            <a:ext cx="82804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it-IT" altLang="it-IT" sz="2400" b="1">
                <a:solidFill>
                  <a:srgbClr val="FFFF00"/>
                </a:solidFill>
                <a:effectLst>
                  <a:outerShdw blurRad="38100" dist="38100" dir="2700000" algn="tl">
                    <a:srgbClr val="000000"/>
                  </a:outerShdw>
                </a:effectLst>
                <a:latin typeface="Arial" charset="0"/>
              </a:rPr>
              <a:t>Stabilizzatori dell’umore</a:t>
            </a:r>
            <a:endParaRPr lang="it-IT" altLang="it-IT" sz="2400">
              <a:solidFill>
                <a:srgbClr val="FFFF00"/>
              </a:solidFill>
              <a:latin typeface="Arial" charset="0"/>
            </a:endParaRPr>
          </a:p>
        </p:txBody>
      </p:sp>
      <p:sp>
        <p:nvSpPr>
          <p:cNvPr id="55299" name="Text Box 3"/>
          <p:cNvSpPr txBox="1">
            <a:spLocks noChangeArrowheads="1"/>
          </p:cNvSpPr>
          <p:nvPr/>
        </p:nvSpPr>
        <p:spPr bwMode="auto">
          <a:xfrm>
            <a:off x="900113" y="1557338"/>
            <a:ext cx="7272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it-IT" altLang="it-IT" sz="2400"/>
          </a:p>
        </p:txBody>
      </p:sp>
      <p:graphicFrame>
        <p:nvGraphicFramePr>
          <p:cNvPr id="89139" name="Group 1075"/>
          <p:cNvGraphicFramePr>
            <a:graphicFrameLocks noGrp="1"/>
          </p:cNvGraphicFramePr>
          <p:nvPr>
            <p:extLst>
              <p:ext uri="{D42A27DB-BD31-4B8C-83A1-F6EECF244321}">
                <p14:modId xmlns:p14="http://schemas.microsoft.com/office/powerpoint/2010/main" val="2498747823"/>
              </p:ext>
            </p:extLst>
          </p:nvPr>
        </p:nvGraphicFramePr>
        <p:xfrm>
          <a:off x="828055" y="1700213"/>
          <a:ext cx="7272337" cy="4315080"/>
        </p:xfrm>
        <a:graphic>
          <a:graphicData uri="http://schemas.openxmlformats.org/drawingml/2006/table">
            <a:tbl>
              <a:tblPr/>
              <a:tblGrid>
                <a:gridCol w="3671887"/>
                <a:gridCol w="3600450"/>
              </a:tblGrid>
              <a:tr h="8778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dirty="0" smtClean="0">
                          <a:ln>
                            <a:noFill/>
                          </a:ln>
                          <a:solidFill>
                            <a:schemeClr val="tx1"/>
                          </a:solidFill>
                          <a:effectLst/>
                          <a:latin typeface="Arial" charset="0"/>
                        </a:rPr>
                        <a:t>Autori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bg1">
                            <a:gamma/>
                            <a:shade val="46275"/>
                            <a:invGamma/>
                          </a:schemeClr>
                        </a:gs>
                      </a:gsLst>
                      <a:lin ang="5400000" scaled="1"/>
                    </a:gra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dirty="0" smtClean="0">
                          <a:ln>
                            <a:noFill/>
                          </a:ln>
                          <a:solidFill>
                            <a:schemeClr val="tx1"/>
                          </a:solidFill>
                          <a:effectLst/>
                          <a:latin typeface="Arial" charset="0"/>
                        </a:rPr>
                        <a:t>Stabilizzatori dell’umore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bg1">
                            <a:gamma/>
                            <a:shade val="46275"/>
                            <a:invGamma/>
                          </a:schemeClr>
                        </a:gs>
                      </a:gsLst>
                      <a:lin ang="5400000" scaled="1"/>
                    </a:gradFill>
                  </a:tcPr>
                </a:tc>
              </a:tr>
              <a:tr h="8763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it-IT" sz="1800" b="1" dirty="0" err="1" smtClean="0">
                          <a:solidFill>
                            <a:schemeClr val="bg1"/>
                          </a:solidFill>
                          <a:effectLst/>
                          <a:latin typeface="Times New Roman"/>
                        </a:rPr>
                        <a:t>Berlin</a:t>
                      </a:r>
                      <a:r>
                        <a:rPr lang="it-IT" sz="1800" b="1" dirty="0" smtClean="0">
                          <a:solidFill>
                            <a:schemeClr val="bg1"/>
                          </a:solidFill>
                          <a:effectLst/>
                          <a:latin typeface="Times New Roman"/>
                        </a:rPr>
                        <a:t> et al. 2013</a:t>
                      </a:r>
                      <a:endParaRPr kumimoji="0" lang="it-IT" altLang="it-IT" sz="1800" b="1" i="1"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it-IT" sz="1800" b="1" dirty="0" err="1" smtClean="0">
                          <a:solidFill>
                            <a:schemeClr val="bg1"/>
                          </a:solidFill>
                          <a:effectLst/>
                          <a:latin typeface="Times New Roman"/>
                        </a:rPr>
                        <a:t>Topiramate</a:t>
                      </a:r>
                      <a:r>
                        <a:rPr lang="it-IT" sz="1800" b="1" dirty="0" smtClean="0">
                          <a:solidFill>
                            <a:schemeClr val="bg1"/>
                          </a:solidFill>
                          <a:effectLst/>
                          <a:latin typeface="Times New Roman"/>
                        </a:rPr>
                        <a:t> (25–300 mg/</a:t>
                      </a:r>
                      <a:r>
                        <a:rPr lang="it-IT" sz="1800" b="1" dirty="0" err="1" smtClean="0">
                          <a:solidFill>
                            <a:schemeClr val="bg1"/>
                          </a:solidFill>
                          <a:effectLst/>
                          <a:latin typeface="Times New Roman"/>
                        </a:rPr>
                        <a:t>day</a:t>
                      </a:r>
                      <a:r>
                        <a:rPr lang="it-IT" sz="1800" b="1" dirty="0" smtClean="0">
                          <a:solidFill>
                            <a:schemeClr val="bg1"/>
                          </a:solidFill>
                          <a:effectLst/>
                          <a:latin typeface="Times New Roman"/>
                        </a:rPr>
                        <a:t>)</a:t>
                      </a:r>
                    </a:p>
                    <a:p>
                      <a:pPr marL="0" marR="0" lvl="0" indent="0" algn="ctr" defTabSz="914400" rtl="0" eaLnBrk="1" fontAlgn="base" latinLnBrk="0" hangingPunct="1">
                        <a:lnSpc>
                          <a:spcPct val="100000"/>
                        </a:lnSpc>
                        <a:spcBef>
                          <a:spcPct val="20000"/>
                        </a:spcBef>
                        <a:spcAft>
                          <a:spcPct val="0"/>
                        </a:spcAft>
                        <a:buClrTx/>
                        <a:buSzTx/>
                        <a:buFontTx/>
                        <a:buNone/>
                        <a:tabLst/>
                      </a:pPr>
                      <a:r>
                        <a:rPr lang="it-IT" sz="1800" b="1" dirty="0" smtClean="0">
                          <a:solidFill>
                            <a:schemeClr val="bg1"/>
                          </a:solidFill>
                          <a:effectLst/>
                          <a:latin typeface="Times New Roman"/>
                        </a:rPr>
                        <a:t>Double-</a:t>
                      </a:r>
                      <a:r>
                        <a:rPr lang="it-IT" sz="1800" b="1" dirty="0" err="1" smtClean="0">
                          <a:solidFill>
                            <a:schemeClr val="bg1"/>
                          </a:solidFill>
                          <a:effectLst/>
                          <a:latin typeface="Times New Roman"/>
                        </a:rPr>
                        <a:t>blind</a:t>
                      </a:r>
                      <a:r>
                        <a:rPr lang="it-IT" sz="1800" b="1" dirty="0" smtClean="0">
                          <a:solidFill>
                            <a:schemeClr val="bg1"/>
                          </a:solidFill>
                          <a:effectLst/>
                          <a:latin typeface="Times New Roman"/>
                        </a:rPr>
                        <a:t> placebo-</a:t>
                      </a:r>
                      <a:r>
                        <a:rPr lang="it-IT" sz="1800" b="1" dirty="0" err="1" smtClean="0">
                          <a:solidFill>
                            <a:schemeClr val="bg1"/>
                          </a:solidFill>
                          <a:effectLst/>
                          <a:latin typeface="Times New Roman"/>
                        </a:rPr>
                        <a:t>controlled</a:t>
                      </a:r>
                      <a:r>
                        <a:rPr lang="it-IT" sz="1800" b="1" dirty="0" smtClean="0">
                          <a:solidFill>
                            <a:schemeClr val="bg1"/>
                          </a:solidFill>
                          <a:effectLst/>
                          <a:latin typeface="Times New Roman"/>
                        </a:rPr>
                        <a:t>; 42 </a:t>
                      </a:r>
                      <a:r>
                        <a:rPr lang="it-IT" sz="1800" b="1" dirty="0" err="1" smtClean="0">
                          <a:solidFill>
                            <a:schemeClr val="bg1"/>
                          </a:solidFill>
                          <a:effectLst/>
                          <a:latin typeface="Times New Roman"/>
                        </a:rPr>
                        <a:t>patients</a:t>
                      </a:r>
                      <a:r>
                        <a:rPr lang="it-IT" sz="1800" b="1" dirty="0" smtClean="0">
                          <a:solidFill>
                            <a:schemeClr val="bg1"/>
                          </a:solidFill>
                          <a:effectLst/>
                          <a:latin typeface="Times New Roman"/>
                        </a:rPr>
                        <a:t> for 14 weeks; </a:t>
                      </a:r>
                      <a:r>
                        <a:rPr lang="it-IT" sz="1800" b="1" dirty="0" err="1" smtClean="0">
                          <a:solidFill>
                            <a:schemeClr val="bg1"/>
                          </a:solidFill>
                          <a:effectLst/>
                          <a:latin typeface="Times New Roman"/>
                        </a:rPr>
                        <a:t>Topiramate</a:t>
                      </a:r>
                      <a:r>
                        <a:rPr lang="it-IT" sz="1800" b="1" dirty="0" smtClean="0">
                          <a:solidFill>
                            <a:schemeClr val="bg1"/>
                          </a:solidFill>
                          <a:effectLst/>
                          <a:latin typeface="Times New Roman"/>
                        </a:rPr>
                        <a:t> </a:t>
                      </a:r>
                      <a:r>
                        <a:rPr lang="it-IT" sz="1800" b="1" dirty="0" err="1" smtClean="0">
                          <a:solidFill>
                            <a:schemeClr val="bg1"/>
                          </a:solidFill>
                          <a:effectLst/>
                          <a:latin typeface="Times New Roman"/>
                        </a:rPr>
                        <a:t>is</a:t>
                      </a:r>
                      <a:r>
                        <a:rPr lang="it-IT" sz="1800" b="1" dirty="0" smtClean="0">
                          <a:solidFill>
                            <a:schemeClr val="bg1"/>
                          </a:solidFill>
                          <a:effectLst/>
                          <a:latin typeface="Times New Roman"/>
                        </a:rPr>
                        <a:t> </a:t>
                      </a:r>
                      <a:r>
                        <a:rPr lang="it-IT" sz="1800" b="1" dirty="0" err="1" smtClean="0">
                          <a:solidFill>
                            <a:schemeClr val="bg1"/>
                          </a:solidFill>
                          <a:effectLst/>
                          <a:latin typeface="Times New Roman"/>
                        </a:rPr>
                        <a:t>not</a:t>
                      </a:r>
                      <a:r>
                        <a:rPr lang="it-IT" sz="1800" b="1" dirty="0" smtClean="0">
                          <a:solidFill>
                            <a:schemeClr val="bg1"/>
                          </a:solidFill>
                          <a:effectLst/>
                          <a:latin typeface="Times New Roman"/>
                        </a:rPr>
                        <a:t> </a:t>
                      </a:r>
                      <a:r>
                        <a:rPr lang="it-IT" sz="1800" b="1" dirty="0" err="1" smtClean="0">
                          <a:solidFill>
                            <a:schemeClr val="bg1"/>
                          </a:solidFill>
                          <a:effectLst/>
                          <a:latin typeface="Times New Roman"/>
                        </a:rPr>
                        <a:t>significantly</a:t>
                      </a:r>
                      <a:r>
                        <a:rPr lang="it-IT" sz="1800" b="1" dirty="0" smtClean="0">
                          <a:solidFill>
                            <a:schemeClr val="bg1"/>
                          </a:solidFill>
                          <a:effectLst/>
                          <a:latin typeface="Times New Roman"/>
                        </a:rPr>
                        <a:t> </a:t>
                      </a:r>
                      <a:r>
                        <a:rPr lang="it-IT" sz="1800" b="1" dirty="0" err="1" smtClean="0">
                          <a:solidFill>
                            <a:schemeClr val="bg1"/>
                          </a:solidFill>
                          <a:effectLst/>
                          <a:latin typeface="Times New Roman"/>
                        </a:rPr>
                        <a:t>superior</a:t>
                      </a:r>
                      <a:endParaRPr kumimoji="0" lang="it-IT" altLang="it-IT" sz="18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9604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800" b="1" i="1"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9588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800" b="1" i="1" u="sng"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Tree>
    <p:extLst>
      <p:ext uri="{BB962C8B-B14F-4D97-AF65-F5344CB8AC3E}">
        <p14:creationId xmlns:p14="http://schemas.microsoft.com/office/powerpoint/2010/main" val="179268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95288" y="260350"/>
            <a:ext cx="82804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it-IT" altLang="it-IT" sz="2400" b="1" dirty="0">
                <a:solidFill>
                  <a:srgbClr val="FFFF00"/>
                </a:solidFill>
                <a:effectLst>
                  <a:outerShdw blurRad="38100" dist="38100" dir="2700000" algn="tl">
                    <a:srgbClr val="000000"/>
                  </a:outerShdw>
                </a:effectLst>
                <a:latin typeface="Arial" charset="0"/>
              </a:rPr>
              <a:t>Antagonisti degli oppiacei* – Antipsicotici atipici</a:t>
            </a:r>
          </a:p>
        </p:txBody>
      </p:sp>
      <p:sp>
        <p:nvSpPr>
          <p:cNvPr id="56323" name="Text Box 3"/>
          <p:cNvSpPr txBox="1">
            <a:spLocks noChangeArrowheads="1"/>
          </p:cNvSpPr>
          <p:nvPr/>
        </p:nvSpPr>
        <p:spPr bwMode="auto">
          <a:xfrm>
            <a:off x="900113" y="1268413"/>
            <a:ext cx="7272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it-IT" altLang="it-IT" sz="2400"/>
          </a:p>
        </p:txBody>
      </p:sp>
      <p:graphicFrame>
        <p:nvGraphicFramePr>
          <p:cNvPr id="89136" name="Group 48"/>
          <p:cNvGraphicFramePr>
            <a:graphicFrameLocks noGrp="1"/>
          </p:cNvGraphicFramePr>
          <p:nvPr>
            <p:extLst>
              <p:ext uri="{D42A27DB-BD31-4B8C-83A1-F6EECF244321}">
                <p14:modId xmlns:p14="http://schemas.microsoft.com/office/powerpoint/2010/main" val="3372882743"/>
              </p:ext>
            </p:extLst>
          </p:nvPr>
        </p:nvGraphicFramePr>
        <p:xfrm>
          <a:off x="684213" y="1397000"/>
          <a:ext cx="7704137" cy="4843267"/>
        </p:xfrm>
        <a:graphic>
          <a:graphicData uri="http://schemas.openxmlformats.org/drawingml/2006/table">
            <a:tbl>
              <a:tblPr/>
              <a:tblGrid>
                <a:gridCol w="3889375"/>
                <a:gridCol w="3814762"/>
              </a:tblGrid>
              <a:tr h="62171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dirty="0" smtClean="0">
                          <a:ln>
                            <a:noFill/>
                          </a:ln>
                          <a:solidFill>
                            <a:schemeClr val="tx1"/>
                          </a:solidFill>
                          <a:effectLst/>
                          <a:latin typeface="Arial" charset="0"/>
                        </a:rPr>
                        <a:t>Autori</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bg1">
                            <a:gamma/>
                            <a:shade val="46275"/>
                            <a:invGamma/>
                          </a:schemeClr>
                        </a:gs>
                      </a:gsLst>
                      <a:lin ang="5400000" scaled="1"/>
                    </a:gra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dirty="0" smtClean="0">
                          <a:ln>
                            <a:noFill/>
                          </a:ln>
                          <a:solidFill>
                            <a:schemeClr val="tx1"/>
                          </a:solidFill>
                          <a:effectLst/>
                          <a:latin typeface="Arial" charset="0"/>
                        </a:rPr>
                        <a:t>Antagonisti degli oppiacei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charset="0"/>
                        </a:rPr>
                        <a:t>(tra parentesi la dose mg/die media)</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bg1">
                            <a:gamma/>
                            <a:shade val="46275"/>
                            <a:invGamma/>
                          </a:schemeClr>
                        </a:gs>
                      </a:gsLst>
                      <a:lin ang="5400000" scaled="1"/>
                    </a:gradFill>
                  </a:tcPr>
                </a:tc>
              </a:tr>
              <a:tr h="5809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1" i="1" u="none" strike="noStrike" cap="none" normalizeH="0" baseline="0" dirty="0" err="1" smtClean="0">
                          <a:ln>
                            <a:noFill/>
                          </a:ln>
                          <a:solidFill>
                            <a:schemeClr val="tx1"/>
                          </a:solidFill>
                          <a:effectLst/>
                          <a:latin typeface="Arial" charset="0"/>
                        </a:rPr>
                        <a:t>Crockford</a:t>
                      </a:r>
                      <a:r>
                        <a:rPr kumimoji="0" lang="it-IT" altLang="it-IT" sz="1800" b="1" i="1" u="none" strike="noStrike" cap="none" normalizeH="0" baseline="0" dirty="0" smtClean="0">
                          <a:ln>
                            <a:noFill/>
                          </a:ln>
                          <a:solidFill>
                            <a:schemeClr val="tx1"/>
                          </a:solidFill>
                          <a:effectLst/>
                          <a:latin typeface="Arial" charset="0"/>
                        </a:rPr>
                        <a:t> &amp; </a:t>
                      </a:r>
                      <a:r>
                        <a:rPr kumimoji="0" lang="it-IT" altLang="it-IT" sz="1800" b="1" i="1" u="none" strike="noStrike" cap="none" normalizeH="0" baseline="0" dirty="0" err="1" smtClean="0">
                          <a:ln>
                            <a:noFill/>
                          </a:ln>
                          <a:solidFill>
                            <a:schemeClr val="tx1"/>
                          </a:solidFill>
                          <a:effectLst/>
                          <a:latin typeface="Arial" charset="0"/>
                        </a:rPr>
                        <a:t>el-Guebaly</a:t>
                      </a:r>
                      <a:r>
                        <a:rPr kumimoji="0" lang="it-IT" altLang="it-IT" sz="1800" b="1" i="1" u="none" strike="noStrike" cap="none" normalizeH="0" baseline="0" dirty="0" smtClean="0">
                          <a:ln>
                            <a:noFill/>
                          </a:ln>
                          <a:solidFill>
                            <a:schemeClr val="tx1"/>
                          </a:solidFill>
                          <a:effectLst/>
                          <a:latin typeface="Arial" charset="0"/>
                        </a:rPr>
                        <a:t> (1998)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smtClean="0">
                          <a:ln>
                            <a:noFill/>
                          </a:ln>
                          <a:solidFill>
                            <a:schemeClr val="bg1"/>
                          </a:solidFill>
                          <a:effectLst/>
                          <a:latin typeface="Arial" charset="0"/>
                        </a:rPr>
                        <a:t>Naltrexone (50) + Fluoxetina (20)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5809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it-IT" sz="1800" b="1" i="1" u="none" strike="noStrike" cap="none" normalizeH="0" baseline="0" dirty="0" smtClean="0">
                          <a:ln>
                            <a:noFill/>
                          </a:ln>
                          <a:solidFill>
                            <a:schemeClr val="tx1"/>
                          </a:solidFill>
                          <a:effectLst/>
                          <a:latin typeface="Arial" charset="0"/>
                        </a:rPr>
                        <a:t>Kim (1998)</a:t>
                      </a:r>
                      <a:r>
                        <a:rPr kumimoji="0" lang="it-IT" altLang="it-IT" sz="1800" b="1" i="1" u="none" strike="noStrike" cap="none" normalizeH="0" baseline="0" dirty="0" smtClean="0">
                          <a:ln>
                            <a:noFill/>
                          </a:ln>
                          <a:solidFill>
                            <a:schemeClr val="tx1"/>
                          </a:solidFill>
                          <a:effectLst/>
                          <a:latin typeface="Arial" charset="0"/>
                        </a:rPr>
                        <a:t>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it-IT" sz="1800" b="1" i="0" u="none" strike="noStrike" cap="none" normalizeH="0" baseline="0" smtClean="0">
                          <a:ln>
                            <a:noFill/>
                          </a:ln>
                          <a:solidFill>
                            <a:schemeClr val="bg1"/>
                          </a:solidFill>
                          <a:effectLst/>
                          <a:latin typeface="Arial" charset="0"/>
                        </a:rPr>
                        <a:t>Naltrexone (100)</a:t>
                      </a:r>
                      <a:r>
                        <a:rPr kumimoji="0" lang="it-IT" altLang="it-IT" sz="1800" b="1" i="0" u="none" strike="noStrike" cap="none" normalizeH="0" baseline="0" smtClean="0">
                          <a:ln>
                            <a:noFill/>
                          </a:ln>
                          <a:solidFill>
                            <a:schemeClr val="bg1"/>
                          </a:solidFill>
                          <a:effectLst/>
                          <a:latin typeface="Arial"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5809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1" i="1" u="none" strike="noStrike" cap="none" normalizeH="0" baseline="0" dirty="0" err="1" smtClean="0">
                          <a:ln>
                            <a:noFill/>
                          </a:ln>
                          <a:solidFill>
                            <a:schemeClr val="tx1"/>
                          </a:solidFill>
                          <a:effectLst/>
                          <a:latin typeface="Arial" charset="0"/>
                        </a:rPr>
                        <a:t>Kim</a:t>
                      </a:r>
                      <a:r>
                        <a:rPr kumimoji="0" lang="it-IT" altLang="it-IT" sz="1800" b="1" i="1" u="none" strike="noStrike" cap="none" normalizeH="0" baseline="0" dirty="0" smtClean="0">
                          <a:ln>
                            <a:noFill/>
                          </a:ln>
                          <a:solidFill>
                            <a:schemeClr val="tx1"/>
                          </a:solidFill>
                          <a:effectLst/>
                          <a:latin typeface="Arial" charset="0"/>
                        </a:rPr>
                        <a:t> et al. (2001)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smtClean="0">
                          <a:ln>
                            <a:noFill/>
                          </a:ln>
                          <a:solidFill>
                            <a:schemeClr val="bg1"/>
                          </a:solidFill>
                          <a:effectLst/>
                          <a:latin typeface="Arial" charset="0"/>
                        </a:rPr>
                        <a:t>Naltrexone (188)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5809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it-IT" sz="1800" b="1" i="1" u="none" strike="noStrike" cap="none" normalizeH="0" baseline="0" dirty="0" smtClean="0">
                          <a:ln>
                            <a:noFill/>
                          </a:ln>
                          <a:solidFill>
                            <a:schemeClr val="tx1"/>
                          </a:solidFill>
                          <a:effectLst/>
                          <a:latin typeface="Arial" charset="0"/>
                        </a:rPr>
                        <a:t>Kim &amp; Grant (2001)</a:t>
                      </a:r>
                      <a:r>
                        <a:rPr kumimoji="0" lang="it-IT" altLang="it-IT" sz="1800" b="1" i="1" u="none" strike="noStrike" cap="none" normalizeH="0" baseline="0" dirty="0" smtClean="0">
                          <a:ln>
                            <a:noFill/>
                          </a:ln>
                          <a:solidFill>
                            <a:schemeClr val="tx1"/>
                          </a:solidFill>
                          <a:effectLst/>
                          <a:latin typeface="Arial" charset="0"/>
                        </a:rPr>
                        <a:t>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it-IT" sz="1800" b="1" i="0" u="none" strike="noStrike" cap="none" normalizeH="0" baseline="0" smtClean="0">
                          <a:ln>
                            <a:noFill/>
                          </a:ln>
                          <a:solidFill>
                            <a:schemeClr val="bg1"/>
                          </a:solidFill>
                          <a:effectLst/>
                          <a:latin typeface="Arial" charset="0"/>
                        </a:rPr>
                        <a:t>Naltrexone (150)</a:t>
                      </a:r>
                      <a:r>
                        <a:rPr kumimoji="0" lang="it-IT" altLang="it-IT" sz="1800" b="1" i="0" u="none" strike="noStrike" cap="none" normalizeH="0" baseline="0" smtClean="0">
                          <a:ln>
                            <a:noFill/>
                          </a:ln>
                          <a:solidFill>
                            <a:schemeClr val="bg1"/>
                          </a:solidFill>
                          <a:effectLst/>
                          <a:latin typeface="Arial"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5809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it-IT" sz="1800" b="1" i="1" u="none" strike="noStrike" cap="none" normalizeH="0" baseline="0" dirty="0" smtClean="0">
                          <a:ln>
                            <a:noFill/>
                          </a:ln>
                          <a:solidFill>
                            <a:schemeClr val="tx1"/>
                          </a:solidFill>
                          <a:effectLst/>
                          <a:latin typeface="Arial" charset="0"/>
                        </a:rPr>
                        <a:t>Grant et al. (2006; 2008; 2010</a:t>
                      </a:r>
                      <a:endParaRPr kumimoji="0" lang="it-IT" altLang="it-IT" sz="1800" b="1" i="1"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smtClean="0">
                          <a:ln>
                            <a:noFill/>
                          </a:ln>
                          <a:solidFill>
                            <a:schemeClr val="bg1"/>
                          </a:solidFill>
                          <a:effectLst/>
                          <a:latin typeface="Arial" charset="0"/>
                        </a:rPr>
                        <a:t>Nalmefene (25-100)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62171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2800" b="1" i="1"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bg1">
                            <a:gamma/>
                            <a:shade val="46275"/>
                            <a:invGamma/>
                          </a:schemeClr>
                        </a:gs>
                      </a:gsLst>
                      <a:lin ang="5400000" scaled="1"/>
                    </a:gra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smtClean="0">
                          <a:ln>
                            <a:noFill/>
                          </a:ln>
                          <a:solidFill>
                            <a:schemeClr val="tx1"/>
                          </a:solidFill>
                          <a:effectLst/>
                          <a:latin typeface="Arial" charset="0"/>
                        </a:rPr>
                        <a:t>Antipsicotici atipici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charset="0"/>
                        </a:rPr>
                        <a:t>(tra parentesi la dose mg/die media)</a:t>
                      </a:r>
                      <a:endParaRPr kumimoji="0" lang="it-IT" altLang="it-IT" sz="2800" b="0"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bg1">
                            <a:gamma/>
                            <a:shade val="46275"/>
                            <a:invGamma/>
                          </a:schemeClr>
                        </a:gs>
                      </a:gsLst>
                      <a:lin ang="5400000" scaled="1"/>
                    </a:gradFill>
                  </a:tcPr>
                </a:tc>
              </a:tr>
              <a:tr h="58095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1" i="1" u="none" strike="noStrike" cap="none" normalizeH="0" baseline="0" dirty="0" smtClean="0">
                          <a:ln>
                            <a:noFill/>
                          </a:ln>
                          <a:solidFill>
                            <a:schemeClr val="tx1"/>
                          </a:solidFill>
                          <a:effectLst/>
                          <a:latin typeface="Arial" charset="0"/>
                        </a:rPr>
                        <a:t>Potenza &amp; </a:t>
                      </a:r>
                      <a:r>
                        <a:rPr kumimoji="0" lang="it-IT" altLang="it-IT" sz="1800" b="1" i="1" u="none" strike="noStrike" cap="none" normalizeH="0" baseline="0" dirty="0" err="1" smtClean="0">
                          <a:ln>
                            <a:noFill/>
                          </a:ln>
                          <a:solidFill>
                            <a:schemeClr val="tx1"/>
                          </a:solidFill>
                          <a:effectLst/>
                          <a:latin typeface="Arial" charset="0"/>
                        </a:rPr>
                        <a:t>Chambers</a:t>
                      </a:r>
                      <a:r>
                        <a:rPr kumimoji="0" lang="it-IT" altLang="it-IT" sz="1800" b="1" i="1" u="none" strike="noStrike" cap="none" normalizeH="0" baseline="0" dirty="0" smtClean="0">
                          <a:ln>
                            <a:noFill/>
                          </a:ln>
                          <a:solidFill>
                            <a:schemeClr val="tx1"/>
                          </a:solidFill>
                          <a:effectLst/>
                          <a:latin typeface="Arial" charset="0"/>
                        </a:rPr>
                        <a:t> (2001) </a:t>
                      </a:r>
                    </a:p>
                    <a:p>
                      <a:pPr marL="0" marR="0" lvl="0" indent="0" algn="l" defTabSz="914400" rtl="0" eaLnBrk="1" fontAlgn="base" latinLnBrk="0" hangingPunct="1">
                        <a:lnSpc>
                          <a:spcPct val="100000"/>
                        </a:lnSpc>
                        <a:spcBef>
                          <a:spcPct val="20000"/>
                        </a:spcBef>
                        <a:spcAft>
                          <a:spcPct val="0"/>
                        </a:spcAft>
                        <a:buClrTx/>
                        <a:buSzTx/>
                        <a:buFontTx/>
                        <a:buNone/>
                        <a:tabLst/>
                      </a:pPr>
                      <a:r>
                        <a:rPr lang="it-IT" sz="1800" b="1" i="1" kern="1200" dirty="0" err="1" smtClean="0">
                          <a:solidFill>
                            <a:schemeClr val="tx1"/>
                          </a:solidFill>
                          <a:effectLst/>
                          <a:latin typeface="Arial" charset="0"/>
                          <a:ea typeface="+mn-ea"/>
                          <a:cs typeface="+mn-cs"/>
                        </a:rPr>
                        <a:t>McElroy</a:t>
                      </a:r>
                      <a:r>
                        <a:rPr lang="it-IT" sz="1800" b="1" i="1" kern="1200" dirty="0" smtClean="0">
                          <a:solidFill>
                            <a:schemeClr val="tx1"/>
                          </a:solidFill>
                          <a:effectLst/>
                          <a:latin typeface="Arial" charset="0"/>
                          <a:ea typeface="+mn-ea"/>
                          <a:cs typeface="+mn-cs"/>
                        </a:rPr>
                        <a:t> et al. 2008</a:t>
                      </a:r>
                      <a:endParaRPr kumimoji="0" lang="it-IT" altLang="it-IT" sz="1800" b="1" i="1"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1" i="0" u="none" strike="noStrike" cap="none" normalizeH="0" baseline="0" dirty="0" err="1" smtClean="0">
                          <a:ln>
                            <a:noFill/>
                          </a:ln>
                          <a:solidFill>
                            <a:schemeClr val="bg1"/>
                          </a:solidFill>
                          <a:effectLst/>
                          <a:latin typeface="Arial" charset="0"/>
                        </a:rPr>
                        <a:t>Olanzapina</a:t>
                      </a:r>
                      <a:r>
                        <a:rPr kumimoji="0" lang="it-IT" altLang="it-IT" sz="1800" b="1" i="0" u="none" strike="noStrike" cap="none" normalizeH="0" baseline="0" dirty="0" smtClean="0">
                          <a:ln>
                            <a:noFill/>
                          </a:ln>
                          <a:solidFill>
                            <a:schemeClr val="bg1"/>
                          </a:solidFill>
                          <a:effectLst/>
                          <a:latin typeface="Arial" charset="0"/>
                        </a:rPr>
                        <a:t> (2,5-15) non superiore a placebo</a:t>
                      </a:r>
                      <a:r>
                        <a:rPr kumimoji="0" lang="it-IT" altLang="it-IT" sz="1800" b="0" i="0" u="none" strike="noStrike" cap="none" normalizeH="0" baseline="0" dirty="0" smtClean="0">
                          <a:ln>
                            <a:noFill/>
                          </a:ln>
                          <a:solidFill>
                            <a:schemeClr val="bg1"/>
                          </a:solidFill>
                          <a:effectLst/>
                          <a:latin typeface="Arial"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r>
            </a:tbl>
          </a:graphicData>
        </a:graphic>
      </p:graphicFrame>
    </p:spTree>
    <p:extLst>
      <p:ext uri="{BB962C8B-B14F-4D97-AF65-F5344CB8AC3E}">
        <p14:creationId xmlns:p14="http://schemas.microsoft.com/office/powerpoint/2010/main" val="389595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1"/>
          <p:cNvSpPr/>
          <p:nvPr/>
        </p:nvSpPr>
        <p:spPr>
          <a:xfrm>
            <a:off x="4287240" y="6381328"/>
            <a:ext cx="284760" cy="361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fld id="{A332E559-60AF-4C09-AFDE-5E7CD0CEEADE}" type="slidenum">
              <a:rPr lang="it-IT" sz="1600" b="1" spc="-1">
                <a:solidFill>
                  <a:srgbClr val="5A5B5A"/>
                </a:solidFill>
                <a:latin typeface="Open Sans"/>
                <a:ea typeface="Open Sans"/>
              </a:rPr>
              <a:pPr algn="ctr"/>
              <a:t>8</a:t>
            </a:fld>
            <a:endParaRPr lang="it-IT" sz="1600" spc="-1" dirty="0">
              <a:solidFill>
                <a:prstClr val="black"/>
              </a:solidFill>
            </a:endParaRPr>
          </a:p>
        </p:txBody>
      </p:sp>
      <p:pic>
        <p:nvPicPr>
          <p:cNvPr id="42" name="Picture 3"/>
          <p:cNvPicPr>
            <a:picLocks noChangeAspect="1" noChangeArrowheads="1"/>
          </p:cNvPicPr>
          <p:nvPr/>
        </p:nvPicPr>
        <p:blipFill rotWithShape="1">
          <a:blip r:embed="rId3" cstate="print"/>
          <a:srcRect r="72000"/>
          <a:stretch/>
        </p:blipFill>
        <p:spPr bwMode="auto">
          <a:xfrm>
            <a:off x="195143" y="6309320"/>
            <a:ext cx="515709" cy="496120"/>
          </a:xfrm>
          <a:prstGeom prst="rect">
            <a:avLst/>
          </a:prstGeom>
          <a:noFill/>
          <a:ln w="9525">
            <a:noFill/>
            <a:miter lim="800000"/>
            <a:headEnd/>
            <a:tailEnd/>
          </a:ln>
        </p:spPr>
      </p:pic>
      <p:pic>
        <p:nvPicPr>
          <p:cNvPr id="98" name="Picture 4"/>
          <p:cNvPicPr>
            <a:picLocks noChangeAspect="1" noChangeArrowheads="1"/>
          </p:cNvPicPr>
          <p:nvPr/>
        </p:nvPicPr>
        <p:blipFill>
          <a:blip r:embed="rId4" cstate="print"/>
          <a:srcRect l="78637" t="73600" r="8392" b="6241"/>
          <a:stretch>
            <a:fillRect/>
          </a:stretch>
        </p:blipFill>
        <p:spPr bwMode="auto">
          <a:xfrm>
            <a:off x="8507932" y="6272937"/>
            <a:ext cx="564818" cy="548680"/>
          </a:xfrm>
          <a:prstGeom prst="rect">
            <a:avLst/>
          </a:prstGeom>
          <a:noFill/>
          <a:ln w="9525">
            <a:noFill/>
            <a:miter lim="800000"/>
            <a:headEnd/>
            <a:tailEnd/>
          </a:ln>
        </p:spPr>
      </p:pic>
      <p:pic>
        <p:nvPicPr>
          <p:cNvPr id="99" name="Picture 2" descr="Immagine correlata"/>
          <p:cNvPicPr>
            <a:picLocks noChangeAspect="1" noChangeArrowheads="1"/>
          </p:cNvPicPr>
          <p:nvPr/>
        </p:nvPicPr>
        <p:blipFill>
          <a:blip r:embed="rId5" cstate="print"/>
          <a:srcRect b="4167"/>
          <a:stretch>
            <a:fillRect/>
          </a:stretch>
        </p:blipFill>
        <p:spPr bwMode="auto">
          <a:xfrm>
            <a:off x="323528" y="1124744"/>
            <a:ext cx="1014035" cy="936269"/>
          </a:xfrm>
          <a:prstGeom prst="rect">
            <a:avLst/>
          </a:prstGeom>
          <a:noFill/>
        </p:spPr>
      </p:pic>
      <p:sp>
        <p:nvSpPr>
          <p:cNvPr id="101" name="CasellaDiTesto 100"/>
          <p:cNvSpPr txBox="1"/>
          <p:nvPr/>
        </p:nvSpPr>
        <p:spPr>
          <a:xfrm>
            <a:off x="1331640" y="1537628"/>
            <a:ext cx="1601336" cy="523220"/>
          </a:xfrm>
          <a:prstGeom prst="rect">
            <a:avLst/>
          </a:prstGeom>
          <a:noFill/>
        </p:spPr>
        <p:txBody>
          <a:bodyPr wrap="none" rtlCol="0">
            <a:spAutoFit/>
          </a:bodyPr>
          <a:lstStyle/>
          <a:p>
            <a:r>
              <a:rPr lang="it-IT" sz="1400" b="1" dirty="0" smtClean="0">
                <a:solidFill>
                  <a:srgbClr val="C00000"/>
                </a:solidFill>
                <a:latin typeface="Open Sans" pitchFamily="34" charset="0"/>
                <a:ea typeface="Open Sans" pitchFamily="34" charset="0"/>
                <a:cs typeface="Open Sans" pitchFamily="34" charset="0"/>
              </a:rPr>
              <a:t>Milioni di € </a:t>
            </a:r>
            <a:br>
              <a:rPr lang="it-IT" sz="1400" b="1" dirty="0" smtClean="0">
                <a:solidFill>
                  <a:srgbClr val="C00000"/>
                </a:solidFill>
                <a:latin typeface="Open Sans" pitchFamily="34" charset="0"/>
                <a:ea typeface="Open Sans" pitchFamily="34" charset="0"/>
                <a:cs typeface="Open Sans" pitchFamily="34" charset="0"/>
              </a:rPr>
            </a:br>
            <a:r>
              <a:rPr lang="it-IT" sz="1400" b="1" dirty="0" smtClean="0">
                <a:solidFill>
                  <a:srgbClr val="C00000"/>
                </a:solidFill>
                <a:latin typeface="Open Sans" pitchFamily="34" charset="0"/>
                <a:ea typeface="Open Sans" pitchFamily="34" charset="0"/>
                <a:cs typeface="Open Sans" pitchFamily="34" charset="0"/>
              </a:rPr>
              <a:t>spesi in azzardo</a:t>
            </a:r>
            <a:endParaRPr lang="it-IT" sz="1400" b="1" dirty="0">
              <a:solidFill>
                <a:srgbClr val="C00000"/>
              </a:solidFill>
              <a:latin typeface="Open Sans" pitchFamily="34" charset="0"/>
              <a:ea typeface="Open Sans" pitchFamily="34" charset="0"/>
              <a:cs typeface="Open Sans" pitchFamily="34" charset="0"/>
            </a:endParaRPr>
          </a:p>
        </p:txBody>
      </p:sp>
      <p:sp>
        <p:nvSpPr>
          <p:cNvPr id="23" name="CustomShape 3"/>
          <p:cNvSpPr/>
          <p:nvPr/>
        </p:nvSpPr>
        <p:spPr>
          <a:xfrm>
            <a:off x="2852192" y="188640"/>
            <a:ext cx="3482280" cy="57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r>
              <a:rPr lang="it-IT" sz="3200" b="1" spc="-1" dirty="0" err="1" smtClean="0">
                <a:solidFill>
                  <a:prstClr val="black"/>
                </a:solidFill>
                <a:latin typeface="Open Sans"/>
                <a:ea typeface="Open Sans"/>
              </a:rPr>
              <a:t>…nella</a:t>
            </a:r>
            <a:r>
              <a:rPr lang="it-IT" sz="3200" b="1" spc="-1" dirty="0" smtClean="0">
                <a:solidFill>
                  <a:prstClr val="black"/>
                </a:solidFill>
                <a:latin typeface="Open Sans"/>
                <a:ea typeface="Open Sans"/>
              </a:rPr>
              <a:t> provincia di Grosseto</a:t>
            </a:r>
            <a:endParaRPr lang="it-IT" sz="3200" spc="-1" dirty="0">
              <a:solidFill>
                <a:prstClr val="black"/>
              </a:solidFill>
            </a:endParaRPr>
          </a:p>
        </p:txBody>
      </p:sp>
      <p:pic>
        <p:nvPicPr>
          <p:cNvPr id="4100" name="Picture 4"/>
          <p:cNvPicPr>
            <a:picLocks noChangeAspect="1" noChangeArrowheads="1"/>
          </p:cNvPicPr>
          <p:nvPr/>
        </p:nvPicPr>
        <p:blipFill>
          <a:blip r:embed="rId6" cstate="print"/>
          <a:srcRect l="26062" t="1593" r="9073" b="2876"/>
          <a:stretch>
            <a:fillRect/>
          </a:stretch>
        </p:blipFill>
        <p:spPr bwMode="auto">
          <a:xfrm>
            <a:off x="467544" y="2564904"/>
            <a:ext cx="2762974" cy="2664296"/>
          </a:xfrm>
          <a:prstGeom prst="rect">
            <a:avLst/>
          </a:prstGeom>
          <a:noFill/>
          <a:ln w="9525">
            <a:noFill/>
            <a:miter lim="800000"/>
            <a:headEnd/>
            <a:tailEnd/>
          </a:ln>
          <a:effectLst/>
        </p:spPr>
      </p:pic>
      <p:grpSp>
        <p:nvGrpSpPr>
          <p:cNvPr id="32" name="Gruppo 31"/>
          <p:cNvGrpSpPr/>
          <p:nvPr/>
        </p:nvGrpSpPr>
        <p:grpSpPr>
          <a:xfrm>
            <a:off x="3059832" y="1484784"/>
            <a:ext cx="5472608" cy="3581427"/>
            <a:chOff x="3059832" y="1484784"/>
            <a:chExt cx="5472608" cy="3581427"/>
          </a:xfrm>
        </p:grpSpPr>
        <p:cxnSp>
          <p:nvCxnSpPr>
            <p:cNvPr id="67" name="Connettore 2 66"/>
            <p:cNvCxnSpPr/>
            <p:nvPr/>
          </p:nvCxnSpPr>
          <p:spPr>
            <a:xfrm flipV="1">
              <a:off x="3059832" y="2564904"/>
              <a:ext cx="2376264" cy="14401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102" name="Picture 6"/>
            <p:cNvPicPr>
              <a:picLocks noChangeAspect="1" noChangeArrowheads="1"/>
            </p:cNvPicPr>
            <p:nvPr/>
          </p:nvPicPr>
          <p:blipFill>
            <a:blip r:embed="rId7" cstate="print"/>
            <a:srcRect l="22910" t="8530" r="12201"/>
            <a:stretch>
              <a:fillRect/>
            </a:stretch>
          </p:blipFill>
          <p:spPr bwMode="auto">
            <a:xfrm>
              <a:off x="4355976" y="1484784"/>
              <a:ext cx="4176464" cy="3581427"/>
            </a:xfrm>
            <a:prstGeom prst="rect">
              <a:avLst/>
            </a:prstGeom>
            <a:noFill/>
            <a:ln w="9525">
              <a:noFill/>
              <a:miter lim="800000"/>
              <a:headEnd/>
              <a:tailEnd/>
            </a:ln>
            <a:effectLst/>
          </p:spPr>
        </p:pic>
      </p:grpSp>
      <p:grpSp>
        <p:nvGrpSpPr>
          <p:cNvPr id="33" name="Gruppo 32"/>
          <p:cNvGrpSpPr/>
          <p:nvPr/>
        </p:nvGrpSpPr>
        <p:grpSpPr>
          <a:xfrm>
            <a:off x="4860032" y="5354454"/>
            <a:ext cx="2664296" cy="1332329"/>
            <a:chOff x="4860032" y="5354454"/>
            <a:chExt cx="2664296" cy="1332329"/>
          </a:xfrm>
        </p:grpSpPr>
        <p:pic>
          <p:nvPicPr>
            <p:cNvPr id="30" name="Picture 1" descr="Immagine correlata"/>
            <p:cNvPicPr>
              <a:picLocks noChangeAspect="1" noChangeArrowheads="1"/>
            </p:cNvPicPr>
            <p:nvPr/>
          </p:nvPicPr>
          <p:blipFill>
            <a:blip r:embed="rId8" cstate="print"/>
            <a:srcRect/>
            <a:stretch>
              <a:fillRect/>
            </a:stretch>
          </p:blipFill>
          <p:spPr bwMode="auto">
            <a:xfrm>
              <a:off x="4860032" y="5354454"/>
              <a:ext cx="1008112" cy="1008672"/>
            </a:xfrm>
            <a:prstGeom prst="rect">
              <a:avLst/>
            </a:prstGeom>
            <a:noFill/>
          </p:spPr>
        </p:pic>
        <p:sp>
          <p:nvSpPr>
            <p:cNvPr id="31" name="CasellaDiTesto 30"/>
            <p:cNvSpPr txBox="1"/>
            <p:nvPr/>
          </p:nvSpPr>
          <p:spPr>
            <a:xfrm>
              <a:off x="6012160" y="5517232"/>
              <a:ext cx="1512168" cy="1169551"/>
            </a:xfrm>
            <a:prstGeom prst="rect">
              <a:avLst/>
            </a:prstGeom>
            <a:noFill/>
          </p:spPr>
          <p:txBody>
            <a:bodyPr wrap="square" rtlCol="0">
              <a:spAutoFit/>
            </a:bodyPr>
            <a:lstStyle/>
            <a:p>
              <a:pPr algn="ctr"/>
              <a:r>
                <a:rPr lang="it-IT" sz="1400" b="1" dirty="0" smtClean="0">
                  <a:solidFill>
                    <a:srgbClr val="C00000"/>
                  </a:solidFill>
                  <a:latin typeface="Open Sans" pitchFamily="34" charset="0"/>
                  <a:ea typeface="Open Sans" pitchFamily="34" charset="0"/>
                  <a:cs typeface="Open Sans" pitchFamily="34" charset="0"/>
                </a:rPr>
                <a:t>157,7 milioni € in slot e </a:t>
              </a:r>
              <a:r>
                <a:rPr lang="it-IT" sz="1400" b="1" dirty="0" err="1" smtClean="0">
                  <a:solidFill>
                    <a:srgbClr val="C00000"/>
                  </a:solidFill>
                  <a:latin typeface="Open Sans" pitchFamily="34" charset="0"/>
                  <a:ea typeface="Open Sans" pitchFamily="34" charset="0"/>
                  <a:cs typeface="Open Sans" pitchFamily="34" charset="0"/>
                </a:rPr>
                <a:t>videolottery</a:t>
              </a:r>
              <a:r>
                <a:rPr lang="it-IT" sz="1400" b="1" dirty="0" smtClean="0">
                  <a:solidFill>
                    <a:srgbClr val="C00000"/>
                  </a:solidFill>
                  <a:latin typeface="Open Sans" pitchFamily="34" charset="0"/>
                  <a:ea typeface="Open Sans" pitchFamily="34" charset="0"/>
                  <a:cs typeface="Open Sans" pitchFamily="34" charset="0"/>
                </a:rPr>
                <a:t> (67% della raccolta)</a:t>
              </a:r>
              <a:endParaRPr lang="it-IT" sz="1400" b="1" dirty="0">
                <a:solidFill>
                  <a:srgbClr val="C00000"/>
                </a:solidFill>
                <a:latin typeface="Open Sans" pitchFamily="34" charset="0"/>
                <a:ea typeface="Open Sans" pitchFamily="34" charset="0"/>
                <a:cs typeface="Open Sans" pitchFamily="34" charset="0"/>
              </a:endParaRPr>
            </a:p>
          </p:txBody>
        </p:sp>
      </p:grpSp>
      <p:cxnSp>
        <p:nvCxnSpPr>
          <p:cNvPr id="15" name="Connettore 1 14"/>
          <p:cNvCxnSpPr/>
          <p:nvPr/>
        </p:nvCxnSpPr>
        <p:spPr>
          <a:xfrm>
            <a:off x="251520" y="764704"/>
            <a:ext cx="871296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1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395288" y="0"/>
            <a:ext cx="8229600" cy="692150"/>
          </a:xfrm>
          <a:solidFill>
            <a:schemeClr val="accent2"/>
          </a:solidFill>
        </p:spPr>
        <p:txBody>
          <a:bodyPr>
            <a:normAutofit/>
          </a:bodyPr>
          <a:lstStyle/>
          <a:p>
            <a:pPr>
              <a:defRPr/>
            </a:pPr>
            <a:r>
              <a:rPr lang="it-IT" altLang="it-IT" sz="2000" b="1" dirty="0">
                <a:solidFill>
                  <a:srgbClr val="FFFF00"/>
                </a:solidFill>
                <a:effectLst>
                  <a:outerShdw blurRad="38100" dist="38100" dir="2700000" algn="tl">
                    <a:srgbClr val="000000"/>
                  </a:outerShdw>
                </a:effectLst>
                <a:latin typeface="Arial" charset="0"/>
              </a:rPr>
              <a:t>Antagonisti degli oppiacei</a:t>
            </a:r>
            <a:endParaRPr lang="it-IT" altLang="it-IT" sz="2000" b="1" dirty="0" smtClean="0">
              <a:solidFill>
                <a:srgbClr val="FFFF00"/>
              </a:solidFill>
              <a:effectLst>
                <a:outerShdw blurRad="38100" dist="38100" dir="2700000" algn="tl">
                  <a:srgbClr val="000000"/>
                </a:outerShdw>
              </a:effectLst>
              <a:latin typeface="Times New Roman" pitchFamily="18" charset="0"/>
            </a:endParaRPr>
          </a:p>
        </p:txBody>
      </p:sp>
      <p:sp>
        <p:nvSpPr>
          <p:cNvPr id="57347" name="Text Box 3"/>
          <p:cNvSpPr txBox="1">
            <a:spLocks noChangeArrowheads="1"/>
          </p:cNvSpPr>
          <p:nvPr/>
        </p:nvSpPr>
        <p:spPr bwMode="auto">
          <a:xfrm>
            <a:off x="1116013" y="764704"/>
            <a:ext cx="7010400" cy="563231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imes New Roman" pitchFamily="18" charset="0"/>
              </a:defRPr>
            </a:lvl1pPr>
            <a:lvl2pPr marL="800100" indent="-342900" eaLnBrk="0" hangingPunct="0">
              <a:defRPr>
                <a:solidFill>
                  <a:schemeClr val="tx1"/>
                </a:solidFill>
                <a:latin typeface="Times New Roman" pitchFamily="18" charset="0"/>
              </a:defRPr>
            </a:lvl2pPr>
            <a:lvl3pPr marL="1257300" indent="-342900" eaLnBrk="0" hangingPunct="0">
              <a:defRPr>
                <a:solidFill>
                  <a:schemeClr val="tx1"/>
                </a:solidFill>
                <a:latin typeface="Times New Roman" pitchFamily="18" charset="0"/>
              </a:defRPr>
            </a:lvl3pPr>
            <a:lvl4pPr marL="1714500" indent="-342900" eaLnBrk="0" hangingPunct="0">
              <a:defRPr>
                <a:solidFill>
                  <a:schemeClr val="tx1"/>
                </a:solidFill>
                <a:latin typeface="Times New Roman" pitchFamily="18" charset="0"/>
              </a:defRPr>
            </a:lvl4pPr>
            <a:lvl5pPr marL="2171700" indent="-342900" eaLnBrk="0" hangingPunct="0">
              <a:defRPr>
                <a:solidFill>
                  <a:schemeClr val="tx1"/>
                </a:solidFill>
                <a:latin typeface="Times New Roman" pitchFamily="18" charset="0"/>
              </a:defRPr>
            </a:lvl5pPr>
            <a:lvl6pPr marL="2628900" indent="-342900" eaLnBrk="0" fontAlgn="base" hangingPunct="0">
              <a:spcBef>
                <a:spcPct val="0"/>
              </a:spcBef>
              <a:spcAft>
                <a:spcPct val="0"/>
              </a:spcAft>
              <a:defRPr>
                <a:solidFill>
                  <a:schemeClr val="tx1"/>
                </a:solidFill>
                <a:latin typeface="Times New Roman" pitchFamily="18" charset="0"/>
              </a:defRPr>
            </a:lvl6pPr>
            <a:lvl7pPr marL="3086100" indent="-342900" eaLnBrk="0" fontAlgn="base" hangingPunct="0">
              <a:spcBef>
                <a:spcPct val="0"/>
              </a:spcBef>
              <a:spcAft>
                <a:spcPct val="0"/>
              </a:spcAft>
              <a:defRPr>
                <a:solidFill>
                  <a:schemeClr val="tx1"/>
                </a:solidFill>
                <a:latin typeface="Times New Roman" pitchFamily="18" charset="0"/>
              </a:defRPr>
            </a:lvl7pPr>
            <a:lvl8pPr marL="3543300" indent="-342900" eaLnBrk="0" fontAlgn="base" hangingPunct="0">
              <a:spcBef>
                <a:spcPct val="0"/>
              </a:spcBef>
              <a:spcAft>
                <a:spcPct val="0"/>
              </a:spcAft>
              <a:defRPr>
                <a:solidFill>
                  <a:schemeClr val="tx1"/>
                </a:solidFill>
                <a:latin typeface="Times New Roman" pitchFamily="18" charset="0"/>
              </a:defRPr>
            </a:lvl8pPr>
            <a:lvl9pPr marL="4000500" indent="-342900" eaLnBrk="0" fontAlgn="base" hangingPunct="0">
              <a:spcBef>
                <a:spcPct val="0"/>
              </a:spcBef>
              <a:spcAft>
                <a:spcPct val="0"/>
              </a:spcAft>
              <a:defRPr>
                <a:solidFill>
                  <a:schemeClr val="tx1"/>
                </a:solidFill>
                <a:latin typeface="Times New Roman" pitchFamily="18" charset="0"/>
              </a:defRPr>
            </a:lvl9pPr>
          </a:lstStyle>
          <a:p>
            <a:pPr marL="0" indent="0" eaLnBrk="1" hangingPunct="1"/>
            <a:r>
              <a:rPr lang="it-IT" altLang="it-IT" sz="2000" dirty="0" smtClean="0"/>
              <a:t>-Il </a:t>
            </a:r>
            <a:r>
              <a:rPr lang="it-IT" altLang="it-IT" sz="2000" dirty="0" err="1" smtClean="0"/>
              <a:t>Naltrexone</a:t>
            </a:r>
            <a:r>
              <a:rPr lang="it-IT" altLang="it-IT" sz="2000" dirty="0" smtClean="0"/>
              <a:t> </a:t>
            </a:r>
            <a:r>
              <a:rPr lang="it-IT" altLang="it-IT" sz="2000" b="1" dirty="0" smtClean="0"/>
              <a:t>riduce </a:t>
            </a:r>
            <a:r>
              <a:rPr lang="it-IT" altLang="it-IT" sz="2000" b="1" dirty="0"/>
              <a:t>il release di dopamina</a:t>
            </a:r>
            <a:r>
              <a:rPr lang="it-IT" altLang="it-IT" sz="2000" dirty="0"/>
              <a:t> </a:t>
            </a:r>
            <a:r>
              <a:rPr lang="it-IT" altLang="it-IT" sz="2000" dirty="0" smtClean="0"/>
              <a:t>allivello </a:t>
            </a:r>
            <a:r>
              <a:rPr lang="it-IT" altLang="it-IT" sz="2000" dirty="0"/>
              <a:t>del nucleo </a:t>
            </a:r>
            <a:r>
              <a:rPr lang="it-IT" altLang="it-IT" sz="2000" dirty="0" err="1"/>
              <a:t>accumbens</a:t>
            </a:r>
            <a:r>
              <a:rPr lang="it-IT" altLang="it-IT" sz="2000" dirty="0"/>
              <a:t> </a:t>
            </a:r>
            <a:r>
              <a:rPr lang="it-IT" altLang="it-IT" sz="2000" dirty="0" smtClean="0"/>
              <a:t> ad un </a:t>
            </a:r>
            <a:r>
              <a:rPr lang="it-IT" altLang="it-IT" sz="2000" b="1" dirty="0" smtClean="0"/>
              <a:t>dosaggio </a:t>
            </a:r>
            <a:r>
              <a:rPr lang="it-IT" altLang="it-IT" sz="2000" b="1" dirty="0"/>
              <a:t>compreso tra 100 </a:t>
            </a:r>
            <a:r>
              <a:rPr lang="it-IT" altLang="it-IT" sz="2000" b="1" dirty="0" smtClean="0"/>
              <a:t>e 188 </a:t>
            </a:r>
            <a:r>
              <a:rPr lang="it-IT" altLang="it-IT" sz="2000" b="1" dirty="0"/>
              <a:t>mg</a:t>
            </a:r>
            <a:r>
              <a:rPr lang="it-IT" altLang="it-IT" sz="2000" dirty="0"/>
              <a:t> a seconda degli </a:t>
            </a:r>
            <a:r>
              <a:rPr lang="it-IT" altLang="it-IT" sz="2000" dirty="0" smtClean="0"/>
              <a:t>studi, che spesso ha </a:t>
            </a:r>
            <a:r>
              <a:rPr lang="it-IT" altLang="it-IT" sz="2000" b="1" dirty="0"/>
              <a:t>provocato </a:t>
            </a:r>
            <a:r>
              <a:rPr lang="it-IT" altLang="it-IT" sz="2000" b="1" dirty="0" smtClean="0"/>
              <a:t>intensa</a:t>
            </a:r>
          </a:p>
          <a:p>
            <a:pPr eaLnBrk="1" hangingPunct="1"/>
            <a:r>
              <a:rPr lang="it-IT" altLang="it-IT" sz="2000" b="1" dirty="0" smtClean="0"/>
              <a:t>nausea </a:t>
            </a:r>
            <a:r>
              <a:rPr lang="it-IT" altLang="it-IT" sz="2000" b="1" dirty="0"/>
              <a:t>nelle prime settimane </a:t>
            </a:r>
            <a:r>
              <a:rPr lang="it-IT" altLang="it-IT" sz="2000" b="1" dirty="0" smtClean="0"/>
              <a:t>(47</a:t>
            </a:r>
            <a:r>
              <a:rPr lang="it-IT" altLang="it-IT" sz="2000" b="1" dirty="0"/>
              <a:t>% dei </a:t>
            </a:r>
            <a:r>
              <a:rPr lang="it-IT" altLang="it-IT" sz="2000" b="1" dirty="0" smtClean="0"/>
              <a:t>pazienti)</a:t>
            </a:r>
            <a:r>
              <a:rPr lang="it-IT" altLang="it-IT" sz="2000" dirty="0" smtClean="0"/>
              <a:t>.  </a:t>
            </a:r>
            <a:r>
              <a:rPr lang="it-IT" altLang="it-IT" sz="2000" dirty="0"/>
              <a:t>La terapia </a:t>
            </a:r>
            <a:r>
              <a:rPr lang="it-IT" altLang="it-IT" sz="2000" dirty="0" smtClean="0"/>
              <a:t>è</a:t>
            </a:r>
          </a:p>
          <a:p>
            <a:pPr eaLnBrk="1" hangingPunct="1"/>
            <a:r>
              <a:rPr lang="it-IT" altLang="it-IT" sz="2000" dirty="0" smtClean="0"/>
              <a:t>risultata </a:t>
            </a:r>
            <a:r>
              <a:rPr lang="it-IT" altLang="it-IT" sz="2000" dirty="0"/>
              <a:t>efficace nel ridurre la spinta al gioco.</a:t>
            </a:r>
          </a:p>
          <a:p>
            <a:pPr eaLnBrk="1" hangingPunct="1"/>
            <a:endParaRPr lang="it-IT" altLang="it-IT" sz="2000" dirty="0" smtClean="0"/>
          </a:p>
          <a:p>
            <a:pPr marL="0" indent="0" eaLnBrk="1" hangingPunct="1"/>
            <a:r>
              <a:rPr lang="it-IT" altLang="it-IT" sz="2000" dirty="0" smtClean="0"/>
              <a:t>- Il </a:t>
            </a:r>
            <a:r>
              <a:rPr lang="it-IT" altLang="it-IT" sz="2000" dirty="0" err="1"/>
              <a:t>nalmefene</a:t>
            </a:r>
            <a:r>
              <a:rPr lang="it-IT" altLang="it-IT" sz="2000" dirty="0"/>
              <a:t> è un antagonista degli oppioidi è stato investigato </a:t>
            </a:r>
            <a:r>
              <a:rPr lang="it-IT" altLang="it-IT" sz="2000" dirty="0" smtClean="0"/>
              <a:t>nel trattamento </a:t>
            </a:r>
            <a:r>
              <a:rPr lang="it-IT" altLang="it-IT" sz="2000" dirty="0"/>
              <a:t>dello GAP e dello Shopping Compulsivo (ha </a:t>
            </a:r>
            <a:r>
              <a:rPr lang="it-IT" altLang="it-IT" sz="2000" dirty="0" smtClean="0"/>
              <a:t>una</a:t>
            </a:r>
          </a:p>
          <a:p>
            <a:pPr eaLnBrk="1" hangingPunct="1"/>
            <a:r>
              <a:rPr lang="it-IT" altLang="it-IT" sz="2000" dirty="0" smtClean="0"/>
              <a:t>maggiore </a:t>
            </a:r>
            <a:r>
              <a:rPr lang="it-IT" altLang="it-IT" sz="2000" dirty="0"/>
              <a:t>emivita rispetto al </a:t>
            </a:r>
            <a:r>
              <a:rPr lang="it-IT" altLang="it-IT" sz="2000" dirty="0" err="1"/>
              <a:t>naltrexone</a:t>
            </a:r>
            <a:r>
              <a:rPr lang="it-IT" altLang="it-IT" sz="2000" dirty="0"/>
              <a:t>, maggiore </a:t>
            </a:r>
            <a:r>
              <a:rPr lang="it-IT" altLang="it-IT" sz="2000" dirty="0" smtClean="0"/>
              <a:t>biodisponibilità</a:t>
            </a:r>
          </a:p>
          <a:p>
            <a:pPr eaLnBrk="1" hangingPunct="1"/>
            <a:r>
              <a:rPr lang="it-IT" altLang="it-IT" sz="2000" dirty="0" smtClean="0"/>
              <a:t>per </a:t>
            </a:r>
            <a:r>
              <a:rPr lang="it-IT" altLang="it-IT" sz="2000" dirty="0" err="1"/>
              <a:t>os</a:t>
            </a:r>
            <a:r>
              <a:rPr lang="it-IT" altLang="it-IT" sz="2000" dirty="0"/>
              <a:t> e non ha epatotossicità dose correlata (elevata affinità per </a:t>
            </a:r>
            <a:r>
              <a:rPr lang="it-IT" altLang="it-IT" sz="2000" dirty="0" smtClean="0"/>
              <a:t>il</a:t>
            </a:r>
          </a:p>
          <a:p>
            <a:pPr eaLnBrk="1" hangingPunct="1"/>
            <a:r>
              <a:rPr lang="it-IT" altLang="it-IT" sz="2000" dirty="0" smtClean="0"/>
              <a:t>recettore </a:t>
            </a:r>
            <a:r>
              <a:rPr lang="it-IT" altLang="it-IT" sz="2000" dirty="0"/>
              <a:t>mu, ma anche per gli altri. Non differenze di efficacia </a:t>
            </a:r>
            <a:r>
              <a:rPr lang="it-IT" altLang="it-IT" sz="2000" dirty="0" smtClean="0"/>
              <a:t>tra</a:t>
            </a:r>
          </a:p>
          <a:p>
            <a:pPr eaLnBrk="1" hangingPunct="1"/>
            <a:r>
              <a:rPr lang="it-IT" altLang="it-IT" sz="2000" dirty="0" smtClean="0"/>
              <a:t>basse </a:t>
            </a:r>
            <a:r>
              <a:rPr lang="it-IT" altLang="it-IT" sz="2000" dirty="0"/>
              <a:t>e alte dose (migliore </a:t>
            </a:r>
            <a:r>
              <a:rPr lang="it-IT" altLang="it-IT" sz="2000" dirty="0" smtClean="0"/>
              <a:t>tollerabilità </a:t>
            </a:r>
            <a:r>
              <a:rPr lang="it-IT" altLang="it-IT" sz="2000" dirty="0"/>
              <a:t>a basse dosi).  E’ circa </a:t>
            </a:r>
            <a:r>
              <a:rPr lang="it-IT" altLang="it-IT" sz="2000" dirty="0" smtClean="0"/>
              <a:t>due</a:t>
            </a:r>
          </a:p>
          <a:p>
            <a:pPr eaLnBrk="1" hangingPunct="1"/>
            <a:r>
              <a:rPr lang="it-IT" altLang="it-IT" sz="2000" dirty="0" smtClean="0"/>
              <a:t>volte </a:t>
            </a:r>
            <a:r>
              <a:rPr lang="it-IT" altLang="it-IT" sz="2000" dirty="0"/>
              <a:t>più potente del </a:t>
            </a:r>
            <a:r>
              <a:rPr lang="it-IT" altLang="it-IT" sz="2000" dirty="0" err="1"/>
              <a:t>naltrexone</a:t>
            </a:r>
            <a:r>
              <a:rPr lang="it-IT" altLang="it-IT" sz="2000" dirty="0"/>
              <a:t>. Nello studio di Grant 207 </a:t>
            </a:r>
            <a:r>
              <a:rPr lang="it-IT" altLang="it-IT" sz="2000" dirty="0" smtClean="0"/>
              <a:t>pazienti</a:t>
            </a:r>
          </a:p>
          <a:p>
            <a:pPr eaLnBrk="1" hangingPunct="1"/>
            <a:r>
              <a:rPr lang="it-IT" altLang="it-IT" sz="2000" dirty="0" smtClean="0"/>
              <a:t>trattati </a:t>
            </a:r>
            <a:r>
              <a:rPr lang="it-IT" altLang="it-IT" sz="2000" dirty="0"/>
              <a:t>(dosi di 25-50-100) con caso controllo; strumento </a:t>
            </a:r>
            <a:r>
              <a:rPr lang="it-IT" altLang="it-IT" sz="2000" dirty="0" smtClean="0"/>
              <a:t>di</a:t>
            </a:r>
          </a:p>
          <a:p>
            <a:pPr eaLnBrk="1" hangingPunct="1"/>
            <a:r>
              <a:rPr lang="it-IT" altLang="it-IT" sz="2000" dirty="0" smtClean="0"/>
              <a:t>valutazione </a:t>
            </a:r>
            <a:r>
              <a:rPr lang="it-IT" altLang="it-IT" sz="2000" dirty="0"/>
              <a:t>usato il Yale </a:t>
            </a:r>
            <a:r>
              <a:rPr lang="it-IT" altLang="it-IT" sz="2000" dirty="0" err="1"/>
              <a:t>Brown</a:t>
            </a:r>
            <a:r>
              <a:rPr lang="it-IT" altLang="it-IT" sz="2000" dirty="0"/>
              <a:t> </a:t>
            </a:r>
            <a:r>
              <a:rPr lang="it-IT" altLang="it-IT" sz="2000" dirty="0" err="1"/>
              <a:t>Obsessive</a:t>
            </a:r>
            <a:r>
              <a:rPr lang="it-IT" altLang="it-IT" sz="2000" dirty="0"/>
              <a:t> Compulsive </a:t>
            </a:r>
            <a:r>
              <a:rPr lang="it-IT" altLang="it-IT" sz="2000" dirty="0" smtClean="0"/>
              <a:t>Scale</a:t>
            </a:r>
          </a:p>
          <a:p>
            <a:pPr eaLnBrk="1" hangingPunct="1"/>
            <a:r>
              <a:rPr lang="it-IT" altLang="it-IT" sz="2000" dirty="0" smtClean="0"/>
              <a:t>modificato </a:t>
            </a:r>
            <a:r>
              <a:rPr lang="it-IT" altLang="it-IT" sz="2000" dirty="0"/>
              <a:t>per il PG; 25 mg egualmente efficaci e meglio </a:t>
            </a:r>
            <a:r>
              <a:rPr lang="it-IT" altLang="it-IT" sz="2000" dirty="0" smtClean="0"/>
              <a:t>tollerati</a:t>
            </a:r>
          </a:p>
          <a:p>
            <a:pPr eaLnBrk="1" hangingPunct="1"/>
            <a:r>
              <a:rPr lang="it-IT" altLang="it-IT" sz="2000" dirty="0" smtClean="0"/>
              <a:t>dei </a:t>
            </a:r>
            <a:r>
              <a:rPr lang="it-IT" altLang="it-IT" sz="2000" dirty="0"/>
              <a:t>50 e 100 mg.  Nome commerciale SOMAXONE.</a:t>
            </a:r>
          </a:p>
          <a:p>
            <a:pPr algn="just" eaLnBrk="1" hangingPunct="1">
              <a:buClr>
                <a:srgbClr val="FF0000"/>
              </a:buClr>
              <a:buFont typeface="Wingdings" pitchFamily="2" charset="2"/>
              <a:buAutoNum type="alphaUcPeriod"/>
            </a:pPr>
            <a:endParaRPr lang="it-IT" altLang="it-IT" sz="2000" dirty="0"/>
          </a:p>
        </p:txBody>
      </p:sp>
    </p:spTree>
    <p:extLst>
      <p:ext uri="{BB962C8B-B14F-4D97-AF65-F5344CB8AC3E}">
        <p14:creationId xmlns:p14="http://schemas.microsoft.com/office/powerpoint/2010/main" val="291418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395288" y="0"/>
            <a:ext cx="8229600" cy="692150"/>
          </a:xfrm>
          <a:solidFill>
            <a:schemeClr val="accent2"/>
          </a:solidFill>
        </p:spPr>
        <p:txBody>
          <a:bodyPr>
            <a:normAutofit fontScale="90000"/>
          </a:bodyPr>
          <a:lstStyle/>
          <a:p>
            <a:pPr eaLnBrk="1" hangingPunct="1">
              <a:defRPr/>
            </a:pPr>
            <a:r>
              <a:rPr lang="it-IT" altLang="it-IT" sz="2000" b="1" smtClean="0">
                <a:solidFill>
                  <a:srgbClr val="FFFF00"/>
                </a:solidFill>
                <a:effectLst>
                  <a:outerShdw blurRad="38100" dist="38100" dir="2700000" algn="tl">
                    <a:srgbClr val="000000"/>
                  </a:outerShdw>
                </a:effectLst>
                <a:latin typeface="Times New Roman" pitchFamily="18" charset="0"/>
              </a:rPr>
              <a:t>Terapia Farmacologica </a:t>
            </a:r>
            <a:br>
              <a:rPr lang="it-IT" altLang="it-IT" sz="2000" b="1" smtClean="0">
                <a:solidFill>
                  <a:srgbClr val="FFFF00"/>
                </a:solidFill>
                <a:effectLst>
                  <a:outerShdw blurRad="38100" dist="38100" dir="2700000" algn="tl">
                    <a:srgbClr val="000000"/>
                  </a:outerShdw>
                </a:effectLst>
                <a:latin typeface="Times New Roman" pitchFamily="18" charset="0"/>
              </a:rPr>
            </a:br>
            <a:r>
              <a:rPr lang="it-IT" altLang="it-IT" sz="2000" b="1" smtClean="0">
                <a:solidFill>
                  <a:srgbClr val="FFFF00"/>
                </a:solidFill>
                <a:effectLst>
                  <a:outerShdw blurRad="38100" dist="38100" dir="2700000" algn="tl">
                    <a:srgbClr val="000000"/>
                  </a:outerShdw>
                </a:effectLst>
                <a:latin typeface="Times New Roman" pitchFamily="18" charset="0"/>
              </a:rPr>
              <a:t>Osservazioni</a:t>
            </a:r>
          </a:p>
        </p:txBody>
      </p:sp>
      <p:sp>
        <p:nvSpPr>
          <p:cNvPr id="57347" name="Text Box 3"/>
          <p:cNvSpPr txBox="1">
            <a:spLocks noChangeArrowheads="1"/>
          </p:cNvSpPr>
          <p:nvPr/>
        </p:nvSpPr>
        <p:spPr bwMode="auto">
          <a:xfrm>
            <a:off x="1116013" y="1412875"/>
            <a:ext cx="7010400" cy="42780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imes New Roman" pitchFamily="18" charset="0"/>
              </a:defRPr>
            </a:lvl1pPr>
            <a:lvl2pPr marL="800100" indent="-342900" eaLnBrk="0" hangingPunct="0">
              <a:defRPr>
                <a:solidFill>
                  <a:schemeClr val="tx1"/>
                </a:solidFill>
                <a:latin typeface="Times New Roman" pitchFamily="18" charset="0"/>
              </a:defRPr>
            </a:lvl2pPr>
            <a:lvl3pPr marL="1257300" indent="-342900" eaLnBrk="0" hangingPunct="0">
              <a:defRPr>
                <a:solidFill>
                  <a:schemeClr val="tx1"/>
                </a:solidFill>
                <a:latin typeface="Times New Roman" pitchFamily="18" charset="0"/>
              </a:defRPr>
            </a:lvl3pPr>
            <a:lvl4pPr marL="1714500" indent="-342900" eaLnBrk="0" hangingPunct="0">
              <a:defRPr>
                <a:solidFill>
                  <a:schemeClr val="tx1"/>
                </a:solidFill>
                <a:latin typeface="Times New Roman" pitchFamily="18" charset="0"/>
              </a:defRPr>
            </a:lvl4pPr>
            <a:lvl5pPr marL="2171700" indent="-342900" eaLnBrk="0" hangingPunct="0">
              <a:defRPr>
                <a:solidFill>
                  <a:schemeClr val="tx1"/>
                </a:solidFill>
                <a:latin typeface="Times New Roman" pitchFamily="18" charset="0"/>
              </a:defRPr>
            </a:lvl5pPr>
            <a:lvl6pPr marL="2628900" indent="-342900" eaLnBrk="0" fontAlgn="base" hangingPunct="0">
              <a:spcBef>
                <a:spcPct val="0"/>
              </a:spcBef>
              <a:spcAft>
                <a:spcPct val="0"/>
              </a:spcAft>
              <a:defRPr>
                <a:solidFill>
                  <a:schemeClr val="tx1"/>
                </a:solidFill>
                <a:latin typeface="Times New Roman" pitchFamily="18" charset="0"/>
              </a:defRPr>
            </a:lvl6pPr>
            <a:lvl7pPr marL="3086100" indent="-342900" eaLnBrk="0" fontAlgn="base" hangingPunct="0">
              <a:spcBef>
                <a:spcPct val="0"/>
              </a:spcBef>
              <a:spcAft>
                <a:spcPct val="0"/>
              </a:spcAft>
              <a:defRPr>
                <a:solidFill>
                  <a:schemeClr val="tx1"/>
                </a:solidFill>
                <a:latin typeface="Times New Roman" pitchFamily="18" charset="0"/>
              </a:defRPr>
            </a:lvl7pPr>
            <a:lvl8pPr marL="3543300" indent="-342900" eaLnBrk="0" fontAlgn="base" hangingPunct="0">
              <a:spcBef>
                <a:spcPct val="0"/>
              </a:spcBef>
              <a:spcAft>
                <a:spcPct val="0"/>
              </a:spcAft>
              <a:defRPr>
                <a:solidFill>
                  <a:schemeClr val="tx1"/>
                </a:solidFill>
                <a:latin typeface="Times New Roman" pitchFamily="18" charset="0"/>
              </a:defRPr>
            </a:lvl8pPr>
            <a:lvl9pPr marL="4000500" indent="-342900" eaLnBrk="0" fontAlgn="base" hangingPunct="0">
              <a:spcBef>
                <a:spcPct val="0"/>
              </a:spcBef>
              <a:spcAft>
                <a:spcPct val="0"/>
              </a:spcAft>
              <a:defRPr>
                <a:solidFill>
                  <a:schemeClr val="tx1"/>
                </a:solidFill>
                <a:latin typeface="Times New Roman" pitchFamily="18" charset="0"/>
              </a:defRPr>
            </a:lvl9pPr>
          </a:lstStyle>
          <a:p>
            <a:pPr algn="just" eaLnBrk="1" hangingPunct="1">
              <a:buClr>
                <a:srgbClr val="FF0000"/>
              </a:buClr>
              <a:buFont typeface="Wingdings" pitchFamily="2" charset="2"/>
              <a:buAutoNum type="alphaUcPeriod"/>
            </a:pPr>
            <a:r>
              <a:rPr lang="it-IT" altLang="it-IT" sz="2000" dirty="0"/>
              <a:t>La durata degli studi finora condotti è </a:t>
            </a:r>
            <a:r>
              <a:rPr lang="it-IT" altLang="it-IT" sz="2000" dirty="0">
                <a:solidFill>
                  <a:srgbClr val="FF0000"/>
                </a:solidFill>
              </a:rPr>
              <a:t>limitata a 8-12 settimane</a:t>
            </a:r>
            <a:r>
              <a:rPr lang="it-IT" altLang="it-IT" sz="2000" dirty="0"/>
              <a:t> (un solo studio condotto per 6 mesi).  Necessità di studi che confermino nel medio-lungo periodo i risultati </a:t>
            </a:r>
            <a:r>
              <a:rPr lang="it-IT" altLang="it-IT" sz="2000" dirty="0" err="1"/>
              <a:t>ossrvati</a:t>
            </a:r>
            <a:r>
              <a:rPr lang="it-IT" altLang="it-IT" sz="2000" dirty="0"/>
              <a:t> a breve termine.</a:t>
            </a:r>
          </a:p>
          <a:p>
            <a:pPr algn="just" eaLnBrk="1" hangingPunct="1">
              <a:buClr>
                <a:srgbClr val="FF0000"/>
              </a:buClr>
              <a:buFont typeface="Wingdings" pitchFamily="2" charset="2"/>
              <a:buAutoNum type="alphaUcPeriod"/>
            </a:pPr>
            <a:endParaRPr lang="it-IT" altLang="it-IT" sz="2000" dirty="0"/>
          </a:p>
          <a:p>
            <a:pPr algn="just" eaLnBrk="1" hangingPunct="1">
              <a:buClr>
                <a:srgbClr val="FF0000"/>
              </a:buClr>
              <a:buFont typeface="Wingdings" pitchFamily="2" charset="2"/>
              <a:buAutoNum type="alphaUcPeriod"/>
            </a:pPr>
            <a:r>
              <a:rPr lang="it-IT" altLang="it-IT" sz="2000" dirty="0"/>
              <a:t>Negli studi finora condotti sono stati </a:t>
            </a:r>
            <a:r>
              <a:rPr lang="it-IT" altLang="it-IT" sz="2000" dirty="0">
                <a:solidFill>
                  <a:srgbClr val="FF0000"/>
                </a:solidFill>
              </a:rPr>
              <a:t>esclusi tutti i giocatori con </a:t>
            </a:r>
            <a:r>
              <a:rPr lang="it-IT" altLang="it-IT" sz="2000" dirty="0" err="1">
                <a:solidFill>
                  <a:srgbClr val="FF0000"/>
                </a:solidFill>
              </a:rPr>
              <a:t>codiagnosi</a:t>
            </a:r>
            <a:r>
              <a:rPr lang="it-IT" altLang="it-IT" sz="2000" dirty="0">
                <a:solidFill>
                  <a:srgbClr val="FF0000"/>
                </a:solidFill>
              </a:rPr>
              <a:t> di DUS</a:t>
            </a:r>
            <a:r>
              <a:rPr lang="it-IT" altLang="it-IT" sz="2000" dirty="0"/>
              <a:t>, presenti in oltre il 50% dei giocatori patologici.</a:t>
            </a:r>
          </a:p>
          <a:p>
            <a:pPr algn="just" eaLnBrk="1" hangingPunct="1">
              <a:lnSpc>
                <a:spcPct val="115000"/>
              </a:lnSpc>
              <a:buClr>
                <a:srgbClr val="FF0000"/>
              </a:buClr>
              <a:buFont typeface="Wingdings" pitchFamily="2" charset="2"/>
              <a:buAutoNum type="alphaUcPeriod"/>
            </a:pPr>
            <a:r>
              <a:rPr lang="it-IT" altLang="it-IT" sz="2000" dirty="0"/>
              <a:t>I pazienti con caratteristiche di gioco o con </a:t>
            </a:r>
            <a:r>
              <a:rPr lang="it-IT" altLang="it-IT" sz="2000" dirty="0" err="1"/>
              <a:t>comorbidità</a:t>
            </a:r>
            <a:r>
              <a:rPr lang="it-IT" altLang="it-IT" sz="2000" dirty="0"/>
              <a:t>  di tipo ossessivo rispondono agli SSRI ad </a:t>
            </a:r>
            <a:r>
              <a:rPr lang="it-IT" altLang="it-IT" sz="2000" dirty="0" smtClean="0"/>
              <a:t>alto-medio </a:t>
            </a:r>
            <a:r>
              <a:rPr lang="it-IT" altLang="it-IT" sz="2000" dirty="0"/>
              <a:t>dosaggio</a:t>
            </a:r>
            <a:r>
              <a:rPr lang="it-IT" altLang="it-IT" sz="2000" dirty="0" smtClean="0"/>
              <a:t>; </a:t>
            </a:r>
            <a:r>
              <a:rPr lang="en-US" altLang="it-IT" sz="2000" dirty="0" smtClean="0"/>
              <a:t>la </a:t>
            </a:r>
            <a:r>
              <a:rPr lang="en-US" altLang="it-IT" sz="2000" dirty="0" err="1" smtClean="0"/>
              <a:t>durata</a:t>
            </a:r>
            <a:r>
              <a:rPr lang="en-US" altLang="it-IT" sz="2000" dirty="0" smtClean="0"/>
              <a:t> del treatment è </a:t>
            </a:r>
            <a:r>
              <a:rPr lang="en-US" altLang="it-IT" sz="2000" dirty="0" err="1" smtClean="0"/>
              <a:t>maggiore</a:t>
            </a:r>
            <a:r>
              <a:rPr lang="en-US" altLang="it-IT" sz="2000" dirty="0" smtClean="0"/>
              <a:t> </a:t>
            </a:r>
            <a:r>
              <a:rPr lang="en-US" altLang="it-IT" sz="2000" dirty="0" err="1" smtClean="0"/>
              <a:t>che</a:t>
            </a:r>
            <a:r>
              <a:rPr lang="en-US" altLang="it-IT" sz="2000" dirty="0" smtClean="0"/>
              <a:t>  </a:t>
            </a:r>
            <a:r>
              <a:rPr lang="en-US" altLang="it-IT" sz="2000" dirty="0" err="1" smtClean="0"/>
              <a:t>nella</a:t>
            </a:r>
            <a:r>
              <a:rPr lang="en-US" altLang="it-IT" sz="2000" dirty="0" smtClean="0"/>
              <a:t> </a:t>
            </a:r>
            <a:r>
              <a:rPr lang="en-US" altLang="it-IT" sz="2000" dirty="0" err="1" smtClean="0"/>
              <a:t>depressione</a:t>
            </a:r>
            <a:r>
              <a:rPr lang="en-US" altLang="it-IT" sz="2000" dirty="0" smtClean="0"/>
              <a:t>. </a:t>
            </a:r>
          </a:p>
          <a:p>
            <a:pPr algn="just" eaLnBrk="1" hangingPunct="1">
              <a:lnSpc>
                <a:spcPct val="115000"/>
              </a:lnSpc>
              <a:buClr>
                <a:srgbClr val="FF0000"/>
              </a:buClr>
              <a:buFont typeface="Wingdings" pitchFamily="2" charset="2"/>
              <a:buAutoNum type="alphaUcPeriod"/>
            </a:pPr>
            <a:endParaRPr lang="it-IT" altLang="it-IT" sz="2000" dirty="0"/>
          </a:p>
          <a:p>
            <a:pPr algn="just" eaLnBrk="1" hangingPunct="1">
              <a:buClr>
                <a:srgbClr val="FF0000"/>
              </a:buClr>
              <a:buFont typeface="Wingdings" pitchFamily="2" charset="2"/>
              <a:buAutoNum type="alphaUcPeriod"/>
            </a:pPr>
            <a:endParaRPr lang="it-IT" altLang="it-IT" sz="2000" dirty="0"/>
          </a:p>
        </p:txBody>
      </p:sp>
    </p:spTree>
    <p:extLst>
      <p:ext uri="{BB962C8B-B14F-4D97-AF65-F5344CB8AC3E}">
        <p14:creationId xmlns:p14="http://schemas.microsoft.com/office/powerpoint/2010/main" val="245583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95288" y="0"/>
            <a:ext cx="8229600" cy="692150"/>
          </a:xfrm>
          <a:solidFill>
            <a:schemeClr val="accent2"/>
          </a:solidFill>
        </p:spPr>
        <p:txBody>
          <a:bodyPr>
            <a:normAutofit fontScale="90000"/>
          </a:bodyPr>
          <a:lstStyle/>
          <a:p>
            <a:pPr eaLnBrk="1" hangingPunct="1">
              <a:defRPr/>
            </a:pPr>
            <a:r>
              <a:rPr lang="it-IT" altLang="it-IT" sz="2000" b="1" smtClean="0">
                <a:solidFill>
                  <a:srgbClr val="FFFF00"/>
                </a:solidFill>
                <a:effectLst>
                  <a:outerShdw blurRad="38100" dist="38100" dir="2700000" algn="tl">
                    <a:srgbClr val="000000"/>
                  </a:outerShdw>
                </a:effectLst>
              </a:rPr>
              <a:t>Terapia Farmacologica </a:t>
            </a:r>
            <a:br>
              <a:rPr lang="it-IT" altLang="it-IT" sz="2000" b="1" smtClean="0">
                <a:solidFill>
                  <a:srgbClr val="FFFF00"/>
                </a:solidFill>
                <a:effectLst>
                  <a:outerShdw blurRad="38100" dist="38100" dir="2700000" algn="tl">
                    <a:srgbClr val="000000"/>
                  </a:outerShdw>
                </a:effectLst>
              </a:rPr>
            </a:br>
            <a:r>
              <a:rPr lang="it-IT" altLang="it-IT" sz="2000" b="1" smtClean="0">
                <a:solidFill>
                  <a:srgbClr val="FFFF00"/>
                </a:solidFill>
                <a:effectLst>
                  <a:outerShdw blurRad="38100" dist="38100" dir="2700000" algn="tl">
                    <a:srgbClr val="000000"/>
                  </a:outerShdw>
                </a:effectLst>
              </a:rPr>
              <a:t>Osservazioni</a:t>
            </a:r>
          </a:p>
        </p:txBody>
      </p:sp>
      <p:sp>
        <p:nvSpPr>
          <p:cNvPr id="58371" name="Text Box 3"/>
          <p:cNvSpPr txBox="1">
            <a:spLocks noChangeArrowheads="1"/>
          </p:cNvSpPr>
          <p:nvPr/>
        </p:nvSpPr>
        <p:spPr bwMode="auto">
          <a:xfrm>
            <a:off x="1116013" y="981075"/>
            <a:ext cx="7010400" cy="57554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imes New Roman" pitchFamily="18" charset="0"/>
              </a:defRPr>
            </a:lvl1pPr>
            <a:lvl2pPr marL="800100" indent="-342900" eaLnBrk="0" hangingPunct="0">
              <a:defRPr>
                <a:solidFill>
                  <a:schemeClr val="tx1"/>
                </a:solidFill>
                <a:latin typeface="Times New Roman" pitchFamily="18" charset="0"/>
              </a:defRPr>
            </a:lvl2pPr>
            <a:lvl3pPr marL="1257300" indent="-342900" eaLnBrk="0" hangingPunct="0">
              <a:defRPr>
                <a:solidFill>
                  <a:schemeClr val="tx1"/>
                </a:solidFill>
                <a:latin typeface="Times New Roman" pitchFamily="18" charset="0"/>
              </a:defRPr>
            </a:lvl3pPr>
            <a:lvl4pPr marL="1714500" indent="-342900" eaLnBrk="0" hangingPunct="0">
              <a:defRPr>
                <a:solidFill>
                  <a:schemeClr val="tx1"/>
                </a:solidFill>
                <a:latin typeface="Times New Roman" pitchFamily="18" charset="0"/>
              </a:defRPr>
            </a:lvl4pPr>
            <a:lvl5pPr marL="2171700" indent="-342900" eaLnBrk="0" hangingPunct="0">
              <a:defRPr>
                <a:solidFill>
                  <a:schemeClr val="tx1"/>
                </a:solidFill>
                <a:latin typeface="Times New Roman" pitchFamily="18" charset="0"/>
              </a:defRPr>
            </a:lvl5pPr>
            <a:lvl6pPr marL="2628900" indent="-342900" eaLnBrk="0" fontAlgn="base" hangingPunct="0">
              <a:spcBef>
                <a:spcPct val="0"/>
              </a:spcBef>
              <a:spcAft>
                <a:spcPct val="0"/>
              </a:spcAft>
              <a:defRPr>
                <a:solidFill>
                  <a:schemeClr val="tx1"/>
                </a:solidFill>
                <a:latin typeface="Times New Roman" pitchFamily="18" charset="0"/>
              </a:defRPr>
            </a:lvl6pPr>
            <a:lvl7pPr marL="3086100" indent="-342900" eaLnBrk="0" fontAlgn="base" hangingPunct="0">
              <a:spcBef>
                <a:spcPct val="0"/>
              </a:spcBef>
              <a:spcAft>
                <a:spcPct val="0"/>
              </a:spcAft>
              <a:defRPr>
                <a:solidFill>
                  <a:schemeClr val="tx1"/>
                </a:solidFill>
                <a:latin typeface="Times New Roman" pitchFamily="18" charset="0"/>
              </a:defRPr>
            </a:lvl7pPr>
            <a:lvl8pPr marL="3543300" indent="-342900" eaLnBrk="0" fontAlgn="base" hangingPunct="0">
              <a:spcBef>
                <a:spcPct val="0"/>
              </a:spcBef>
              <a:spcAft>
                <a:spcPct val="0"/>
              </a:spcAft>
              <a:defRPr>
                <a:solidFill>
                  <a:schemeClr val="tx1"/>
                </a:solidFill>
                <a:latin typeface="Times New Roman" pitchFamily="18" charset="0"/>
              </a:defRPr>
            </a:lvl8pPr>
            <a:lvl9pPr marL="4000500" indent="-342900" eaLnBrk="0" fontAlgn="base" hangingPunct="0">
              <a:spcBef>
                <a:spcPct val="0"/>
              </a:spcBef>
              <a:spcAft>
                <a:spcPct val="0"/>
              </a:spcAft>
              <a:defRPr>
                <a:solidFill>
                  <a:schemeClr val="tx1"/>
                </a:solidFill>
                <a:latin typeface="Times New Roman" pitchFamily="18" charset="0"/>
              </a:defRPr>
            </a:lvl9pPr>
          </a:lstStyle>
          <a:p>
            <a:pPr algn="just" eaLnBrk="1" hangingPunct="1">
              <a:lnSpc>
                <a:spcPct val="115000"/>
              </a:lnSpc>
              <a:buClr>
                <a:srgbClr val="FF0000"/>
              </a:buClr>
              <a:buFont typeface="Wingdings" pitchFamily="2" charset="2"/>
              <a:buAutoNum type="alphaUcPeriod" startAt="4"/>
            </a:pPr>
            <a:r>
              <a:rPr lang="it-IT" altLang="it-IT" sz="2000" dirty="0"/>
              <a:t>i pazienti con modalità di gioco più impulsive risponderebbero al </a:t>
            </a:r>
            <a:r>
              <a:rPr lang="it-IT" altLang="it-IT" sz="2000" dirty="0" err="1"/>
              <a:t>naltrexone</a:t>
            </a:r>
            <a:r>
              <a:rPr lang="it-IT" altLang="it-IT" sz="2000" dirty="0"/>
              <a:t> ad alto dosaggio, con alta prevalenza di nausea nelle prime settimane di trattamento, ed al </a:t>
            </a:r>
            <a:r>
              <a:rPr lang="it-IT" altLang="it-IT" sz="2000" dirty="0" err="1" smtClean="0"/>
              <a:t>nalmefene</a:t>
            </a:r>
            <a:r>
              <a:rPr lang="it-IT" altLang="it-IT" sz="2000" dirty="0" smtClean="0"/>
              <a:t> (come </a:t>
            </a:r>
            <a:r>
              <a:rPr lang="en-US" altLang="it-IT" sz="2000" dirty="0" err="1" smtClean="0"/>
              <a:t>nel</a:t>
            </a:r>
            <a:r>
              <a:rPr lang="en-US" altLang="it-IT" sz="2000" dirty="0" smtClean="0"/>
              <a:t> </a:t>
            </a:r>
            <a:r>
              <a:rPr lang="en-US" altLang="it-IT" sz="2000" dirty="0" err="1" smtClean="0"/>
              <a:t>treatmento</a:t>
            </a:r>
            <a:r>
              <a:rPr lang="en-US" altLang="it-IT" sz="2000" dirty="0" smtClean="0"/>
              <a:t> dell’ </a:t>
            </a:r>
            <a:r>
              <a:rPr lang="en-US" altLang="it-IT" sz="2000" dirty="0" err="1" smtClean="0"/>
              <a:t>alcolismo</a:t>
            </a:r>
            <a:r>
              <a:rPr lang="en-US" altLang="it-IT" sz="2000" dirty="0" smtClean="0"/>
              <a:t> o di </a:t>
            </a:r>
            <a:r>
              <a:rPr lang="en-US" altLang="it-IT" sz="2000" dirty="0"/>
              <a:t>other forms of </a:t>
            </a:r>
            <a:r>
              <a:rPr lang="en-US" altLang="it-IT" sz="2000" dirty="0" smtClean="0"/>
              <a:t>addiction </a:t>
            </a:r>
            <a:r>
              <a:rPr lang="en-US" altLang="it-IT" sz="2000" dirty="0"/>
              <a:t>[15, 16].</a:t>
            </a:r>
            <a:endParaRPr lang="it-IT" altLang="it-IT" sz="2000" dirty="0"/>
          </a:p>
          <a:p>
            <a:pPr algn="just" eaLnBrk="1" hangingPunct="1">
              <a:lnSpc>
                <a:spcPct val="115000"/>
              </a:lnSpc>
              <a:buClr>
                <a:srgbClr val="FF0000"/>
              </a:buClr>
              <a:buFont typeface="Wingdings" pitchFamily="2" charset="2"/>
              <a:buAutoNum type="alphaUcPeriod" startAt="4"/>
            </a:pPr>
            <a:r>
              <a:rPr lang="it-IT" altLang="it-IT" sz="2000" dirty="0"/>
              <a:t>I pazienti con </a:t>
            </a:r>
            <a:r>
              <a:rPr lang="it-IT" altLang="it-IT" sz="2000" dirty="0" err="1"/>
              <a:t>comorbidità</a:t>
            </a:r>
            <a:r>
              <a:rPr lang="it-IT" altLang="it-IT" sz="2000" dirty="0"/>
              <a:t> con Disturbi dello Spettro Bipolare risponderebbero al trattamento con stabilizzatori dell’umore.</a:t>
            </a:r>
          </a:p>
          <a:p>
            <a:pPr algn="just" eaLnBrk="1" hangingPunct="1">
              <a:lnSpc>
                <a:spcPct val="115000"/>
              </a:lnSpc>
              <a:buClr>
                <a:srgbClr val="FF0000"/>
              </a:buClr>
              <a:buFont typeface="Wingdings" pitchFamily="2" charset="2"/>
              <a:buAutoNum type="alphaUcPeriod" startAt="4"/>
            </a:pPr>
            <a:r>
              <a:rPr lang="it-IT" altLang="it-IT" sz="2000" dirty="0" smtClean="0"/>
              <a:t>Da segnalare la insolita alta e precoce risposta al placebo (notevole </a:t>
            </a:r>
            <a:r>
              <a:rPr lang="it-IT" altLang="it-IT" sz="2000" dirty="0"/>
              <a:t>riduzione della sintomatologia già nelle prime 2 settimane di </a:t>
            </a:r>
            <a:r>
              <a:rPr lang="it-IT" altLang="it-IT" sz="2000" dirty="0" smtClean="0"/>
              <a:t>trattamento: riduzione </a:t>
            </a:r>
            <a:r>
              <a:rPr lang="it-IT" altLang="it-IT" sz="2000" dirty="0"/>
              <a:t>del punteggio alla </a:t>
            </a:r>
            <a:r>
              <a:rPr lang="it-IT" altLang="it-IT" sz="2000" dirty="0" smtClean="0"/>
              <a:t>PG-YBOCS -</a:t>
            </a:r>
            <a:r>
              <a:rPr lang="en-US" sz="2000" dirty="0" smtClean="0"/>
              <a:t>Yale </a:t>
            </a:r>
            <a:r>
              <a:rPr lang="en-US" sz="2000" dirty="0"/>
              <a:t>Brown Obsessive Compulsive Scale adapted for Pathological </a:t>
            </a:r>
            <a:r>
              <a:rPr lang="en-US" sz="2000" dirty="0" smtClean="0"/>
              <a:t>Gambling-</a:t>
            </a:r>
            <a:r>
              <a:rPr lang="it-IT" sz="2000" dirty="0" smtClean="0"/>
              <a:t> </a:t>
            </a:r>
            <a:r>
              <a:rPr lang="it-IT" altLang="it-IT" sz="2000" dirty="0" smtClean="0"/>
              <a:t>fino </a:t>
            </a:r>
            <a:r>
              <a:rPr lang="it-IT" altLang="it-IT" sz="2000" dirty="0"/>
              <a:t>al 51,8</a:t>
            </a:r>
            <a:r>
              <a:rPr lang="it-IT" altLang="it-IT" sz="2000" dirty="0" smtClean="0"/>
              <a:t>%) (Grant JE </a:t>
            </a:r>
            <a:r>
              <a:rPr lang="it-IT" altLang="it-IT" sz="2000" dirty="0"/>
              <a:t>et al</a:t>
            </a:r>
            <a:r>
              <a:rPr lang="it-IT" altLang="it-IT" sz="2000" dirty="0" smtClean="0"/>
              <a:t>., 2017).  </a:t>
            </a:r>
            <a:r>
              <a:rPr lang="it-IT" altLang="it-IT" sz="2000" dirty="0"/>
              <a:t>Tale precoce effetto placebo è tipico dei </a:t>
            </a:r>
            <a:r>
              <a:rPr lang="it-IT" altLang="it-IT" sz="2000" dirty="0" smtClean="0"/>
              <a:t>Disturbo del Controllo degli impulsi (risposta precoce all’induzione </a:t>
            </a:r>
            <a:r>
              <a:rPr lang="it-IT" altLang="it-IT" sz="2000" dirty="0"/>
              <a:t>del trattamento, </a:t>
            </a:r>
            <a:r>
              <a:rPr lang="it-IT" altLang="it-IT" sz="2000" dirty="0" smtClean="0"/>
              <a:t>purtroppo seguita da </a:t>
            </a:r>
            <a:r>
              <a:rPr lang="it-IT" altLang="it-IT" sz="2000" dirty="0"/>
              <a:t>elevati tassi di </a:t>
            </a:r>
            <a:r>
              <a:rPr lang="it-IT" altLang="it-IT" sz="2000" dirty="0" smtClean="0"/>
              <a:t>ricaduta.</a:t>
            </a:r>
          </a:p>
          <a:p>
            <a:pPr algn="just" eaLnBrk="1" hangingPunct="1">
              <a:lnSpc>
                <a:spcPct val="115000"/>
              </a:lnSpc>
              <a:buClr>
                <a:srgbClr val="FF0000"/>
              </a:buClr>
              <a:buFont typeface="Wingdings" pitchFamily="2" charset="2"/>
              <a:buAutoNum type="alphaUcPeriod" startAt="4"/>
            </a:pPr>
            <a:r>
              <a:rPr lang="it-IT" altLang="it-IT" sz="2000" dirty="0" smtClean="0"/>
              <a:t>Nessuna specialità è stata approvata dalla </a:t>
            </a:r>
            <a:r>
              <a:rPr lang="en-US" sz="2000" dirty="0" smtClean="0"/>
              <a:t>FDA.</a:t>
            </a:r>
            <a:endParaRPr lang="it-IT" altLang="it-IT" sz="2000" dirty="0"/>
          </a:p>
        </p:txBody>
      </p:sp>
    </p:spTree>
    <p:extLst>
      <p:ext uri="{BB962C8B-B14F-4D97-AF65-F5344CB8AC3E}">
        <p14:creationId xmlns:p14="http://schemas.microsoft.com/office/powerpoint/2010/main" val="190241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1"/>
          <p:cNvSpPr/>
          <p:nvPr/>
        </p:nvSpPr>
        <p:spPr>
          <a:xfrm>
            <a:off x="4287240" y="6381328"/>
            <a:ext cx="284760" cy="361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fld id="{A332E559-60AF-4C09-AFDE-5E7CD0CEEADE}" type="slidenum">
              <a:rPr lang="it-IT" sz="1600" b="1" spc="-1">
                <a:solidFill>
                  <a:srgbClr val="5A5B5A"/>
                </a:solidFill>
                <a:latin typeface="Open Sans"/>
                <a:ea typeface="Open Sans"/>
              </a:rPr>
              <a:pPr algn="ctr"/>
              <a:t>9</a:t>
            </a:fld>
            <a:endParaRPr lang="it-IT" sz="1600" spc="-1" dirty="0">
              <a:solidFill>
                <a:prstClr val="black"/>
              </a:solidFill>
            </a:endParaRPr>
          </a:p>
        </p:txBody>
      </p:sp>
      <p:pic>
        <p:nvPicPr>
          <p:cNvPr id="42" name="Picture 3"/>
          <p:cNvPicPr>
            <a:picLocks noChangeAspect="1" noChangeArrowheads="1"/>
          </p:cNvPicPr>
          <p:nvPr/>
        </p:nvPicPr>
        <p:blipFill rotWithShape="1">
          <a:blip r:embed="rId3" cstate="print"/>
          <a:srcRect r="72000"/>
          <a:stretch/>
        </p:blipFill>
        <p:spPr bwMode="auto">
          <a:xfrm>
            <a:off x="195143" y="6309320"/>
            <a:ext cx="515709" cy="496120"/>
          </a:xfrm>
          <a:prstGeom prst="rect">
            <a:avLst/>
          </a:prstGeom>
          <a:noFill/>
          <a:ln w="9525">
            <a:noFill/>
            <a:miter lim="800000"/>
            <a:headEnd/>
            <a:tailEnd/>
          </a:ln>
        </p:spPr>
      </p:pic>
      <p:cxnSp>
        <p:nvCxnSpPr>
          <p:cNvPr id="67" name="Connettore 2 66"/>
          <p:cNvCxnSpPr/>
          <p:nvPr/>
        </p:nvCxnSpPr>
        <p:spPr>
          <a:xfrm flipV="1">
            <a:off x="3059832" y="2564904"/>
            <a:ext cx="2376264" cy="14401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98" name="Picture 4"/>
          <p:cNvPicPr>
            <a:picLocks noChangeAspect="1" noChangeArrowheads="1"/>
          </p:cNvPicPr>
          <p:nvPr/>
        </p:nvPicPr>
        <p:blipFill>
          <a:blip r:embed="rId4" cstate="print"/>
          <a:srcRect l="78637" t="73600" r="8392" b="6241"/>
          <a:stretch>
            <a:fillRect/>
          </a:stretch>
        </p:blipFill>
        <p:spPr bwMode="auto">
          <a:xfrm>
            <a:off x="8507932" y="6272937"/>
            <a:ext cx="564818" cy="548680"/>
          </a:xfrm>
          <a:prstGeom prst="rect">
            <a:avLst/>
          </a:prstGeom>
          <a:noFill/>
          <a:ln w="9525">
            <a:noFill/>
            <a:miter lim="800000"/>
            <a:headEnd/>
            <a:tailEnd/>
          </a:ln>
        </p:spPr>
      </p:pic>
      <p:pic>
        <p:nvPicPr>
          <p:cNvPr id="99" name="Picture 2" descr="Immagine correlata"/>
          <p:cNvPicPr>
            <a:picLocks noChangeAspect="1" noChangeArrowheads="1"/>
          </p:cNvPicPr>
          <p:nvPr/>
        </p:nvPicPr>
        <p:blipFill>
          <a:blip r:embed="rId5" cstate="print"/>
          <a:srcRect b="4167"/>
          <a:stretch>
            <a:fillRect/>
          </a:stretch>
        </p:blipFill>
        <p:spPr bwMode="auto">
          <a:xfrm>
            <a:off x="539552" y="1412776"/>
            <a:ext cx="1014035" cy="936269"/>
          </a:xfrm>
          <a:prstGeom prst="rect">
            <a:avLst/>
          </a:prstGeom>
          <a:noFill/>
        </p:spPr>
      </p:pic>
      <p:sp>
        <p:nvSpPr>
          <p:cNvPr id="101" name="CasellaDiTesto 100"/>
          <p:cNvSpPr txBox="1"/>
          <p:nvPr/>
        </p:nvSpPr>
        <p:spPr>
          <a:xfrm>
            <a:off x="219628" y="2492896"/>
            <a:ext cx="1616068" cy="523220"/>
          </a:xfrm>
          <a:prstGeom prst="rect">
            <a:avLst/>
          </a:prstGeom>
          <a:noFill/>
        </p:spPr>
        <p:txBody>
          <a:bodyPr wrap="square" rtlCol="0">
            <a:spAutoFit/>
          </a:bodyPr>
          <a:lstStyle/>
          <a:p>
            <a:pPr algn="ctr"/>
            <a:r>
              <a:rPr lang="it-IT" sz="1400" b="1" dirty="0" smtClean="0">
                <a:solidFill>
                  <a:srgbClr val="C00000"/>
                </a:solidFill>
                <a:latin typeface="Open Sans" pitchFamily="34" charset="0"/>
                <a:ea typeface="Open Sans" pitchFamily="34" charset="0"/>
                <a:cs typeface="Open Sans" pitchFamily="34" charset="0"/>
              </a:rPr>
              <a:t>Giocato totale rete fisica</a:t>
            </a:r>
            <a:endParaRPr lang="it-IT" sz="1400" b="1" dirty="0">
              <a:solidFill>
                <a:srgbClr val="C00000"/>
              </a:solidFill>
              <a:latin typeface="Open Sans" pitchFamily="34" charset="0"/>
              <a:ea typeface="Open Sans" pitchFamily="34" charset="0"/>
              <a:cs typeface="Open Sans" pitchFamily="34" charset="0"/>
            </a:endParaRPr>
          </a:p>
        </p:txBody>
      </p:sp>
      <p:sp>
        <p:nvSpPr>
          <p:cNvPr id="23" name="CustomShape 3"/>
          <p:cNvSpPr/>
          <p:nvPr/>
        </p:nvSpPr>
        <p:spPr>
          <a:xfrm>
            <a:off x="2852192" y="188640"/>
            <a:ext cx="3482280" cy="57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r>
              <a:rPr lang="it-IT" sz="3000" b="1" spc="-1" dirty="0" smtClean="0">
                <a:solidFill>
                  <a:prstClr val="black"/>
                </a:solidFill>
                <a:latin typeface="Open Sans"/>
                <a:ea typeface="Open Sans"/>
              </a:rPr>
              <a:t>La propensione al gioco</a:t>
            </a:r>
            <a:endParaRPr lang="it-IT" sz="3000" spc="-1" dirty="0">
              <a:solidFill>
                <a:prstClr val="black"/>
              </a:solidFill>
            </a:endParaRPr>
          </a:p>
        </p:txBody>
      </p:sp>
      <p:pic>
        <p:nvPicPr>
          <p:cNvPr id="5122" name="Picture 2"/>
          <p:cNvPicPr>
            <a:picLocks noChangeAspect="1" noChangeArrowheads="1"/>
          </p:cNvPicPr>
          <p:nvPr/>
        </p:nvPicPr>
        <p:blipFill>
          <a:blip r:embed="rId6" cstate="print"/>
          <a:srcRect/>
          <a:stretch>
            <a:fillRect/>
          </a:stretch>
        </p:blipFill>
        <p:spPr bwMode="auto">
          <a:xfrm>
            <a:off x="2411760" y="1052736"/>
            <a:ext cx="6422504" cy="2419589"/>
          </a:xfrm>
          <a:prstGeom prst="rect">
            <a:avLst/>
          </a:prstGeom>
          <a:noFill/>
          <a:ln w="9525">
            <a:noFill/>
            <a:miter lim="800000"/>
            <a:headEnd/>
            <a:tailEnd/>
          </a:ln>
          <a:effectLst/>
        </p:spPr>
      </p:pic>
      <p:grpSp>
        <p:nvGrpSpPr>
          <p:cNvPr id="17" name="Gruppo 16"/>
          <p:cNvGrpSpPr/>
          <p:nvPr/>
        </p:nvGrpSpPr>
        <p:grpSpPr>
          <a:xfrm>
            <a:off x="251520" y="3861048"/>
            <a:ext cx="8748464" cy="2408782"/>
            <a:chOff x="251520" y="3861048"/>
            <a:chExt cx="8748464" cy="2408782"/>
          </a:xfrm>
        </p:grpSpPr>
        <p:pic>
          <p:nvPicPr>
            <p:cNvPr id="30" name="Picture 1" descr="Immagine correlata"/>
            <p:cNvPicPr>
              <a:picLocks noChangeAspect="1" noChangeArrowheads="1"/>
            </p:cNvPicPr>
            <p:nvPr/>
          </p:nvPicPr>
          <p:blipFill>
            <a:blip r:embed="rId7" cstate="print"/>
            <a:srcRect/>
            <a:stretch>
              <a:fillRect/>
            </a:stretch>
          </p:blipFill>
          <p:spPr bwMode="auto">
            <a:xfrm>
              <a:off x="611560" y="4310097"/>
              <a:ext cx="864176" cy="864656"/>
            </a:xfrm>
            <a:prstGeom prst="rect">
              <a:avLst/>
            </a:prstGeom>
            <a:noFill/>
          </p:spPr>
        </p:pic>
        <p:pic>
          <p:nvPicPr>
            <p:cNvPr id="5123" name="Picture 3"/>
            <p:cNvPicPr>
              <a:picLocks noChangeAspect="1" noChangeArrowheads="1"/>
            </p:cNvPicPr>
            <p:nvPr/>
          </p:nvPicPr>
          <p:blipFill>
            <a:blip r:embed="rId8" cstate="print"/>
            <a:srcRect/>
            <a:stretch>
              <a:fillRect/>
            </a:stretch>
          </p:blipFill>
          <p:spPr bwMode="auto">
            <a:xfrm>
              <a:off x="2411760" y="3861048"/>
              <a:ext cx="6588224" cy="2408782"/>
            </a:xfrm>
            <a:prstGeom prst="rect">
              <a:avLst/>
            </a:prstGeom>
            <a:noFill/>
            <a:ln w="9525">
              <a:noFill/>
              <a:miter lim="800000"/>
              <a:headEnd/>
              <a:tailEnd/>
            </a:ln>
            <a:effectLst/>
          </p:spPr>
        </p:pic>
        <p:sp>
          <p:nvSpPr>
            <p:cNvPr id="15" name="CasellaDiTesto 14"/>
            <p:cNvSpPr txBox="1"/>
            <p:nvPr/>
          </p:nvSpPr>
          <p:spPr>
            <a:xfrm>
              <a:off x="251520" y="5246201"/>
              <a:ext cx="1616068" cy="523220"/>
            </a:xfrm>
            <a:prstGeom prst="rect">
              <a:avLst/>
            </a:prstGeom>
            <a:noFill/>
          </p:spPr>
          <p:txBody>
            <a:bodyPr wrap="square" rtlCol="0">
              <a:spAutoFit/>
            </a:bodyPr>
            <a:lstStyle/>
            <a:p>
              <a:pPr algn="ctr"/>
              <a:r>
                <a:rPr lang="it-IT" sz="1400" b="1" dirty="0" smtClean="0">
                  <a:solidFill>
                    <a:srgbClr val="003451"/>
                  </a:solidFill>
                  <a:latin typeface="Open Sans" pitchFamily="34" charset="0"/>
                  <a:ea typeface="Open Sans" pitchFamily="34" charset="0"/>
                  <a:cs typeface="Open Sans" pitchFamily="34" charset="0"/>
                </a:rPr>
                <a:t>Giocato slot e </a:t>
              </a:r>
              <a:r>
                <a:rPr lang="it-IT" sz="1400" b="1" dirty="0" err="1" smtClean="0">
                  <a:solidFill>
                    <a:srgbClr val="003451"/>
                  </a:solidFill>
                  <a:latin typeface="Open Sans" pitchFamily="34" charset="0"/>
                  <a:ea typeface="Open Sans" pitchFamily="34" charset="0"/>
                  <a:cs typeface="Open Sans" pitchFamily="34" charset="0"/>
                </a:rPr>
                <a:t>videolottery</a:t>
              </a:r>
              <a:endParaRPr lang="it-IT" sz="1400" b="1" dirty="0">
                <a:solidFill>
                  <a:srgbClr val="003451"/>
                </a:solidFill>
                <a:latin typeface="Open Sans" pitchFamily="34" charset="0"/>
                <a:ea typeface="Open Sans" pitchFamily="34" charset="0"/>
                <a:cs typeface="Open Sans" pitchFamily="34" charset="0"/>
              </a:endParaRPr>
            </a:p>
          </p:txBody>
        </p:sp>
      </p:grpSp>
      <p:grpSp>
        <p:nvGrpSpPr>
          <p:cNvPr id="20" name="Gruppo 19"/>
          <p:cNvGrpSpPr/>
          <p:nvPr/>
        </p:nvGrpSpPr>
        <p:grpSpPr>
          <a:xfrm>
            <a:off x="395537" y="764704"/>
            <a:ext cx="8568952" cy="5472608"/>
            <a:chOff x="395537" y="764704"/>
            <a:chExt cx="8568952" cy="5472608"/>
          </a:xfrm>
        </p:grpSpPr>
        <p:pic>
          <p:nvPicPr>
            <p:cNvPr id="5124" name="Picture 4"/>
            <p:cNvPicPr>
              <a:picLocks noChangeAspect="1" noChangeArrowheads="1"/>
            </p:cNvPicPr>
            <p:nvPr/>
          </p:nvPicPr>
          <p:blipFill>
            <a:blip r:embed="rId9" cstate="print"/>
            <a:srcRect/>
            <a:stretch>
              <a:fillRect/>
            </a:stretch>
          </p:blipFill>
          <p:spPr bwMode="auto">
            <a:xfrm>
              <a:off x="395537" y="764704"/>
              <a:ext cx="8568952" cy="5472608"/>
            </a:xfrm>
            <a:prstGeom prst="rect">
              <a:avLst/>
            </a:prstGeom>
            <a:noFill/>
            <a:ln w="9525">
              <a:noFill/>
              <a:miter lim="800000"/>
              <a:headEnd/>
              <a:tailEnd/>
            </a:ln>
            <a:effectLst/>
          </p:spPr>
        </p:pic>
        <p:pic>
          <p:nvPicPr>
            <p:cNvPr id="18" name="Picture 2" descr="Immagine correlata"/>
            <p:cNvPicPr>
              <a:picLocks noChangeAspect="1" noChangeArrowheads="1"/>
            </p:cNvPicPr>
            <p:nvPr/>
          </p:nvPicPr>
          <p:blipFill>
            <a:blip r:embed="rId5" cstate="print"/>
            <a:srcRect b="4167"/>
            <a:stretch>
              <a:fillRect/>
            </a:stretch>
          </p:blipFill>
          <p:spPr bwMode="auto">
            <a:xfrm>
              <a:off x="6660232" y="2276872"/>
              <a:ext cx="1014035" cy="936269"/>
            </a:xfrm>
            <a:prstGeom prst="rect">
              <a:avLst/>
            </a:prstGeom>
            <a:noFill/>
          </p:spPr>
        </p:pic>
        <p:sp>
          <p:nvSpPr>
            <p:cNvPr id="19" name="CasellaDiTesto 18"/>
            <p:cNvSpPr txBox="1"/>
            <p:nvPr/>
          </p:nvSpPr>
          <p:spPr>
            <a:xfrm>
              <a:off x="6340308" y="3356992"/>
              <a:ext cx="1616068" cy="738664"/>
            </a:xfrm>
            <a:prstGeom prst="rect">
              <a:avLst/>
            </a:prstGeom>
            <a:noFill/>
          </p:spPr>
          <p:txBody>
            <a:bodyPr wrap="square" rtlCol="0">
              <a:spAutoFit/>
            </a:bodyPr>
            <a:lstStyle/>
            <a:p>
              <a:pPr algn="ctr"/>
              <a:r>
                <a:rPr lang="it-IT" sz="1400" b="1" dirty="0" smtClean="0">
                  <a:solidFill>
                    <a:srgbClr val="C00000"/>
                  </a:solidFill>
                  <a:latin typeface="Open Sans" pitchFamily="34" charset="0"/>
                  <a:ea typeface="Open Sans" pitchFamily="34" charset="0"/>
                  <a:cs typeface="Open Sans" pitchFamily="34" charset="0"/>
                </a:rPr>
                <a:t>€ giocati per maggiorenne (rete fisica)</a:t>
              </a:r>
              <a:endParaRPr lang="it-IT" sz="1400" b="1" dirty="0">
                <a:solidFill>
                  <a:srgbClr val="C00000"/>
                </a:solidFill>
                <a:latin typeface="Open Sans" pitchFamily="34" charset="0"/>
                <a:ea typeface="Open Sans" pitchFamily="34" charset="0"/>
                <a:cs typeface="Open Sans" pitchFamily="34" charset="0"/>
              </a:endParaRPr>
            </a:p>
          </p:txBody>
        </p:sp>
      </p:grpSp>
      <p:cxnSp>
        <p:nvCxnSpPr>
          <p:cNvPr id="21" name="Connettore 1 20"/>
          <p:cNvCxnSpPr/>
          <p:nvPr/>
        </p:nvCxnSpPr>
        <p:spPr>
          <a:xfrm>
            <a:off x="251520" y="764704"/>
            <a:ext cx="871296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69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Vetta">
  <a:themeElements>
    <a:clrScheme name="Vetta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Vet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600" b="1" i="0" u="none" strike="noStrike" cap="none" normalizeH="0" baseline="0" smtClean="0">
            <a:ln>
              <a:noFill/>
            </a:ln>
            <a:solidFill>
              <a:schemeClr val="tx1"/>
            </a:solidFill>
            <a:effectLst/>
            <a:latin typeface="Arial" charset="0"/>
          </a:defRPr>
        </a:defPPr>
      </a:lstStyle>
    </a:lnDef>
  </a:objectDefaults>
  <a:extraClrSchemeLst>
    <a:extraClrScheme>
      <a:clrScheme name="Vetta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Vetta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Vetta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Vetta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Vetta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Vetta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Vetta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Vetta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Vetta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10266</TotalTime>
  <Words>13148</Words>
  <Application>Microsoft Office PowerPoint</Application>
  <PresentationFormat>Presentazione su schermo (4:3)</PresentationFormat>
  <Paragraphs>849</Paragraphs>
  <Slides>82</Slides>
  <Notes>67</Notes>
  <HiddenSlides>43</HiddenSlides>
  <MMClips>0</MMClips>
  <ScaleCrop>false</ScaleCrop>
  <HeadingPairs>
    <vt:vector size="4" baseType="variant">
      <vt:variant>
        <vt:lpstr>Tema</vt:lpstr>
      </vt:variant>
      <vt:variant>
        <vt:i4>7</vt:i4>
      </vt:variant>
      <vt:variant>
        <vt:lpstr>Titoli diapositive</vt:lpstr>
      </vt:variant>
      <vt:variant>
        <vt:i4>82</vt:i4>
      </vt:variant>
    </vt:vector>
  </HeadingPairs>
  <TitlesOfParts>
    <vt:vector size="89" baseType="lpstr">
      <vt:lpstr>Tema di Office</vt:lpstr>
      <vt:lpstr>Office Theme</vt:lpstr>
      <vt:lpstr>2_Tema di Office</vt:lpstr>
      <vt:lpstr>1_Tema di Office</vt:lpstr>
      <vt:lpstr>4_Tema di Office</vt:lpstr>
      <vt:lpstr>Vetta</vt:lpstr>
      <vt:lpstr>3_Tema di Office</vt:lpstr>
      <vt:lpstr>Presentazione standard di PowerPoint</vt:lpstr>
      <vt:lpstr>Presentazione standard di PowerPoint</vt:lpstr>
      <vt:lpstr>Presentazione standard di PowerPoint</vt:lpstr>
      <vt:lpstr>Cronistoria di un contagio</vt:lpstr>
      <vt:lpstr>Cronistoria di un contagio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Studio ESPAD ITALIA  del 2018 - CNR (Istituto di Fisiologia Clinica di Pisa)</vt:lpstr>
      <vt:lpstr>Diversi profili i del gioco d’azzardo in base al sesso, età ed altro.. Shaffer HJ e Hall MN, 1996) -</vt:lpstr>
      <vt:lpstr>Presentazione standard di PowerPoint</vt:lpstr>
      <vt:lpstr>Presentazione standard di PowerPoint</vt:lpstr>
      <vt:lpstr>Presentazione standard di PowerPoint</vt:lpstr>
      <vt:lpstr>Fattori di rischio di avanzamento nel continnum</vt:lpstr>
      <vt:lpstr>Focus sulle Distorsioni Cognitive</vt:lpstr>
      <vt:lpstr>Disturbi mentali concomitanti con il gioco d’azzardo patologico</vt:lpstr>
      <vt:lpstr>D - Il gioco d’azzardo patologico come Dipendenza Patologica</vt:lpstr>
      <vt:lpstr>Presentazione standard di PowerPoint</vt:lpstr>
      <vt:lpstr>Presentazione standard di PowerPoint</vt:lpstr>
      <vt:lpstr>Presentazione standard di PowerPoint</vt:lpstr>
      <vt:lpstr>Sottogruppo di PG secondo il modello di Blaszczynski e Nower (2002) dei 3 percorsi</vt:lpstr>
      <vt:lpstr>Fase iniziale comune</vt:lpstr>
      <vt:lpstr>Percorso 1 – Behaviorally Conditionated Gamblers Giocatori d’azzardo patologici “non patologici” da comportamento condizionato. E’ il percorso base</vt:lpstr>
      <vt:lpstr>Percorso 1 – Giocatori d’azzardo patologici da comportamento condizionato - 2</vt:lpstr>
      <vt:lpstr>Percorso 2 – Emotionally Vulnerable Gamblers Giocatori d’azzardo patologici da vulnerabilità emotiva</vt:lpstr>
      <vt:lpstr>Percorso 2 – Giocatori d’azzardo patologici da vulnerabilità emotiva (emotional disorders) - 2</vt:lpstr>
      <vt:lpstr>Percorso 3- Antisocial impulsivist Gamblers Giocatori d’azzardo“impulsivi antisociali”</vt:lpstr>
      <vt:lpstr>Percorso 3 – Giocatori d’azzardo patologici  “impulsivi antisociali” – 2*</vt:lpstr>
      <vt:lpstr>Presentazione standard di PowerPoint</vt:lpstr>
      <vt:lpstr>Presentazione standard di PowerPoint</vt:lpstr>
      <vt:lpstr>Normativa Nazionale</vt:lpstr>
      <vt:lpstr>Normativa Nazionale</vt:lpstr>
      <vt:lpstr>Normativa Regionale</vt:lpstr>
      <vt:lpstr>Normativa Regionale</vt:lpstr>
      <vt:lpstr>Normativa Regionale</vt:lpstr>
      <vt:lpstr>Normativa Regionale</vt:lpstr>
      <vt:lpstr>I servizi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Piano d’Azione Nazionale per la prevenzione del gioco d’ azzardo del D.P.A. annualità 2013-2015- Prevenzione Universale</vt:lpstr>
      <vt:lpstr>Piano d’Azione Nazionale per la prevenzione del gioco d’ azzardo del D.P.A. annualità 2013-2015- Prevenzione Ecologica-Selettiva-Indicata</vt:lpstr>
      <vt:lpstr>La matematica dell’azzardo</vt:lpstr>
      <vt:lpstr>Perdere è «matematico»</vt:lpstr>
      <vt:lpstr>La formula della convenienza</vt:lpstr>
      <vt:lpstr>La formula della convenienza</vt:lpstr>
      <vt:lpstr>DPCM (, di aggiornamento dei Livelli Essenziali di Assistenza), la dipendenza da gioco d’azzardo è stata parificata alle altre dipendenze patologiche, riguardo alle quali il Servizio sanitario nazionale “garantisce la presa in carico multidisciplinare e lo svolgimento di un programma terapeutico individualizzato che include le prestazioni mediche specialistiche, diagnostiche e terapeutiche, psicologiche e psicoterapeutiche, e riabilitative mediante l’impiego di metodi e strumenti basati sulle più avanzate evidenze scientifiche, necessarie e appropriate nei seguenti ambiti di attività: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Trattamento farmacologico</vt:lpstr>
      <vt:lpstr>Classi di farmaci psicotropi utilizzati nel trattamento del Gioco d’azzardo patologico</vt:lpstr>
      <vt:lpstr>Presentazione standard di PowerPoint</vt:lpstr>
      <vt:lpstr>Antidepressivi  commento</vt:lpstr>
      <vt:lpstr>Presentazione standard di PowerPoint</vt:lpstr>
      <vt:lpstr>Presentazione standard di PowerPoint</vt:lpstr>
      <vt:lpstr>Presentazione standard di PowerPoint</vt:lpstr>
      <vt:lpstr>Antagonisti degli oppiacei</vt:lpstr>
      <vt:lpstr>Terapia Farmacologica  Osservazioni</vt:lpstr>
      <vt:lpstr>Terapia Farmacologica  Osservazioni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Sony</dc:creator>
  <cp:lastModifiedBy>Sony</cp:lastModifiedBy>
  <cp:revision>386</cp:revision>
  <dcterms:created xsi:type="dcterms:W3CDTF">2016-10-20T19:35:21Z</dcterms:created>
  <dcterms:modified xsi:type="dcterms:W3CDTF">2019-11-06T22:08:30Z</dcterms:modified>
</cp:coreProperties>
</file>