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349D-AEE4-4EDF-9A1E-FEE17722933A}" type="datetimeFigureOut">
              <a:rPr lang="it-IT" smtClean="0"/>
              <a:pPr/>
              <a:t>08/11/2019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F3552-EEF6-4A94-9F8E-F7B3384031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ADD7-D23A-434A-A44F-908F7B5BF445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0B6A-029D-48BF-8F4E-9C9F22CBCB3B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1956-8A73-44AD-A8CE-1A24B50D0A3A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588A-BA68-48FC-A3C3-523C835C5ED6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8D5B-9D09-4F19-90EF-F0EB4218439B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4F86-44DC-469E-8FA0-681090CF8E11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C459-0215-4334-8AA4-043D122A58AA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AA89-406E-4B0F-A21C-DAFA40D018A1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F37F-CC09-4623-AAB6-54D0EA962D8B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D5AC-2B86-4BAF-AF77-0777A73A397B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527E-0F74-4EC2-BF37-390624F77745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065B-FB1F-4AD8-A80E-E9459C51AB53}" type="datetime1">
              <a:rPr lang="it-IT" smtClean="0"/>
              <a:pPr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I comportamenti additivi senza sostanza e le tecnologie elettroniche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Giuseppe </a:t>
            </a:r>
            <a:r>
              <a:rPr lang="it-IT" sz="2400" dirty="0" err="1" smtClean="0">
                <a:solidFill>
                  <a:schemeClr val="bg1"/>
                </a:solidFill>
              </a:rPr>
              <a:t>Corlito</a:t>
            </a:r>
            <a:endParaRPr lang="it-IT" sz="2400" dirty="0" smtClean="0">
              <a:solidFill>
                <a:schemeClr val="bg1"/>
              </a:solidFill>
            </a:endParaRPr>
          </a:p>
          <a:p>
            <a:r>
              <a:rPr lang="it-IT" sz="2400" dirty="0" smtClean="0">
                <a:solidFill>
                  <a:schemeClr val="bg1"/>
                </a:solidFill>
              </a:rPr>
              <a:t>Grosseto, 8.11.2019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Attenzione ai pediatri!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La Società Italiana di Pediatria ha pubblicato nel 2018 sull’</a:t>
            </a:r>
            <a:r>
              <a:rPr lang="it-IT" i="1" dirty="0" err="1" smtClean="0">
                <a:solidFill>
                  <a:schemeClr val="bg1"/>
                </a:solidFill>
              </a:rPr>
              <a:t>Italian</a:t>
            </a:r>
            <a:r>
              <a:rPr lang="it-IT" i="1" dirty="0" smtClean="0">
                <a:solidFill>
                  <a:schemeClr val="bg1"/>
                </a:solidFill>
              </a:rPr>
              <a:t> Journal od </a:t>
            </a:r>
            <a:r>
              <a:rPr lang="it-IT" i="1" dirty="0" err="1" smtClean="0">
                <a:solidFill>
                  <a:schemeClr val="bg1"/>
                </a:solidFill>
              </a:rPr>
              <a:t>Pediatrics</a:t>
            </a:r>
            <a:r>
              <a:rPr lang="it-IT" i="1" dirty="0" smtClean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un articolo, in cui sostiene che l’uso degli oggetti elettronici dei bambini tra 0 e 8 anni sia pericoloso e che l’uso degli </a:t>
            </a:r>
            <a:r>
              <a:rPr lang="it-IT" i="1" dirty="0" err="1" smtClean="0">
                <a:solidFill>
                  <a:srgbClr val="FFFF00"/>
                </a:solidFill>
              </a:rPr>
              <a:t>smartphone</a:t>
            </a:r>
            <a:r>
              <a:rPr lang="it-IT" dirty="0" smtClean="0">
                <a:solidFill>
                  <a:schemeClr val="bg1"/>
                </a:solidFill>
              </a:rPr>
              <a:t> produce “interazioni con lo sviluppo neuro-cognitivo, il sonno, la vista, l'udito, le funzioni metaboliche, le relazioni genitori-figli”.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Viceversa in Italia circa 8 bimbi su 10 (tra i 3 e i 5 anni di età) sono in grado di usare il telefono dei propri genitori, che lo usano come baby </a:t>
            </a:r>
            <a:r>
              <a:rPr lang="it-IT" dirty="0" err="1" smtClean="0">
                <a:solidFill>
                  <a:schemeClr val="bg1"/>
                </a:solidFill>
              </a:rPr>
              <a:t>sitter</a:t>
            </a:r>
            <a:r>
              <a:rPr lang="it-IT" dirty="0" smtClean="0">
                <a:solidFill>
                  <a:schemeClr val="bg1"/>
                </a:solidFill>
              </a:rPr>
              <a:t>, come un tempo la TV (30% dei bimbi nel primo anno di età, il 70% nel secondo)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Consigliano, infine, di ridurre l’uso degli </a:t>
            </a:r>
            <a:r>
              <a:rPr lang="it-IT" dirty="0" err="1" smtClean="0">
                <a:solidFill>
                  <a:schemeClr val="bg1"/>
                </a:solidFill>
              </a:rPr>
              <a:t>smartphone</a:t>
            </a:r>
            <a:r>
              <a:rPr lang="it-IT" dirty="0" smtClean="0">
                <a:solidFill>
                  <a:schemeClr val="bg1"/>
                </a:solidFill>
              </a:rPr>
              <a:t> a zero sotto un anno, ad un ora al giorno tra i 2 e i 5 anni  e a due per quelli tra 5 e 8 anni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Mi limito ad osservare che questi bambini saranno gli adolescenti di domani e gli adulti </a:t>
            </a:r>
            <a:r>
              <a:rPr lang="it-IT" smtClean="0">
                <a:solidFill>
                  <a:schemeClr val="bg1"/>
                </a:solidFill>
              </a:rPr>
              <a:t>di dopodomani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Pensate che l’OMS consiglia che il consumo di bevande alcoliche sotto i 18 anni sia zero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Che senso ha parlare di dipendenza senza sostanza ?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Abbiamo visto ieri che continuare a parlare di “</a:t>
            </a:r>
            <a:r>
              <a:rPr lang="it-IT" dirty="0" smtClean="0">
                <a:solidFill>
                  <a:srgbClr val="FFFF00"/>
                </a:solidFill>
              </a:rPr>
              <a:t>dipendenza</a:t>
            </a:r>
            <a:r>
              <a:rPr lang="it-IT" dirty="0" smtClean="0">
                <a:solidFill>
                  <a:schemeClr val="bg1"/>
                </a:solidFill>
              </a:rPr>
              <a:t>” in assenza dell’uso di una sostanza e della cosiddetta “fame recettoriale” non ha alcun senso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Abbiamo visto che è preferibile utilizzare un termine derivato dall’inglese “</a:t>
            </a:r>
            <a:r>
              <a:rPr lang="it-IT" dirty="0" err="1" smtClean="0">
                <a:solidFill>
                  <a:srgbClr val="FFFF00"/>
                </a:solidFill>
              </a:rPr>
              <a:t>addiction</a:t>
            </a:r>
            <a:r>
              <a:rPr lang="it-IT" dirty="0" smtClean="0">
                <a:solidFill>
                  <a:schemeClr val="bg1"/>
                </a:solidFill>
              </a:rPr>
              <a:t>”, che rende l’idea di un comportamento ripetitivo, in cui un atto si aggiunge all’altro fino produrre l’abitudine che sta sotto a tutti gli stili di vita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L’esempio dell’azzardo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Abbiamo visto come nel caso dell’azzardo si può cominciare da un gratta-e-vinci come succede con il primo bicchiere di vino e arrivare a  una condotta in cui non si riesce più a fermarsi (perdere il controllo). Esso è spiegabile secondo il paradigma del continuum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Il DSM-5 per la prima volta comprende insieme ai disturbi da uso di sostanze, anche il “disturbo da gioco d’azzardo” che non è correlato all’uso di una sostanza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Dello stesso tipo sono considerate la “dipendenza” dalla TV, da Internet, dallo shopping, dal sesso, dalle relazioni affettive, dal lavoro e anche dall’allenamento sportivo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Nessuna di queste ha assunto nel DSM-5 la dignità di una diagnosi specifica, con criteri diagnostici definiti e collocazione a sé stante. Vedremo prossimamente come questa questione verrà posta nella prossima edizione dell’IDC dell’OMS 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L’Internet </a:t>
            </a:r>
            <a:r>
              <a:rPr lang="it-IT" dirty="0" err="1" smtClean="0">
                <a:solidFill>
                  <a:srgbClr val="FFFF00"/>
                </a:solidFill>
              </a:rPr>
              <a:t>Addiction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Disorder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Lo IAD è stato proposto quasi per gioco da Ivan </a:t>
            </a:r>
            <a:r>
              <a:rPr lang="it-IT" dirty="0" err="1" smtClean="0">
                <a:solidFill>
                  <a:schemeClr val="bg1"/>
                </a:solidFill>
              </a:rPr>
              <a:t>Goldberg</a:t>
            </a:r>
            <a:r>
              <a:rPr lang="it-IT" dirty="0" smtClean="0">
                <a:solidFill>
                  <a:schemeClr val="bg1"/>
                </a:solidFill>
              </a:rPr>
              <a:t> nel 1995 ed ha riscosso un notevole successo nella comunità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Non è ancora stato possibile trovare una definizione condivisa dello IAD e quindi è stata accolta nel DSM-5 come una diagnosi aggiuntiva in attesa di definizione (sezione 3) perché le evidenze scientifiche non erano sufficienti</a:t>
            </a:r>
          </a:p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Un’ipotesi è che si può parlare di IAD “quando la maggior parte del tempo e delle energie vengono spesi nell’utilizzo della rete, creando in tal modo menomazioni forti e disfunzionali nelle principali aree esistenziali” (</a:t>
            </a:r>
            <a:r>
              <a:rPr lang="it-IT" dirty="0" err="1" smtClean="0">
                <a:solidFill>
                  <a:schemeClr val="bg1"/>
                </a:solidFill>
              </a:rPr>
              <a:t>Scaramozzino</a:t>
            </a:r>
            <a:r>
              <a:rPr lang="it-IT" dirty="0" smtClean="0">
                <a:solidFill>
                  <a:schemeClr val="bg1"/>
                </a:solidFill>
              </a:rPr>
              <a:t>, </a:t>
            </a:r>
            <a:r>
              <a:rPr lang="it-IT" dirty="0" err="1" smtClean="0">
                <a:solidFill>
                  <a:schemeClr val="bg1"/>
                </a:solidFill>
              </a:rPr>
              <a:t>Rabuffi</a:t>
            </a:r>
            <a:r>
              <a:rPr lang="it-IT" dirty="0" smtClean="0">
                <a:solidFill>
                  <a:schemeClr val="bg1"/>
                </a:solidFill>
              </a:rPr>
              <a:t>, 2014)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Intanto  il 40% della popolazione mondiale possiede oggi una connessione internet. Dagli anni Novanta gli utenti sono decuplicati, raggiungendo nel 2014 il numero di 3 bilioni di persone (</a:t>
            </a:r>
            <a:r>
              <a:rPr lang="it-IT" dirty="0" err="1" smtClean="0">
                <a:solidFill>
                  <a:schemeClr val="bg1"/>
                </a:solidFill>
              </a:rPr>
              <a:t>Ropelato</a:t>
            </a:r>
            <a:r>
              <a:rPr lang="it-IT" dirty="0" smtClean="0">
                <a:solidFill>
                  <a:schemeClr val="bg1"/>
                </a:solidFill>
              </a:rPr>
              <a:t>, 2014)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Internet e giovani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Secondo le ultime rilevazioni oltre 240.000 adolescenti italiani passano più di 3 ore al giorno connessi alla rete.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In alcuni casi estremi, l’adolescente, dopo la scuola, passa la giornata completamente assorbito in una dimensione virtuale (Dipartimento Politiche  Antidroga, 2014)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Lo IAD coinvolge anche gli adulti con il risultato finale di “quasi completo allontanamento dalla vita reale2 (stessa fonte)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Tale </a:t>
            </a:r>
            <a:r>
              <a:rPr lang="it-IT" dirty="0" err="1" smtClean="0">
                <a:solidFill>
                  <a:schemeClr val="bg1"/>
                </a:solidFill>
              </a:rPr>
              <a:t>addiction</a:t>
            </a:r>
            <a:r>
              <a:rPr lang="it-IT" dirty="0" smtClean="0">
                <a:solidFill>
                  <a:schemeClr val="bg1"/>
                </a:solidFill>
              </a:rPr>
              <a:t> è sicuramente in crescita.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Varie situazioni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Cyber </a:t>
            </a:r>
            <a:r>
              <a:rPr lang="it-IT" dirty="0" err="1" smtClean="0">
                <a:solidFill>
                  <a:schemeClr val="bg1"/>
                </a:solidFill>
              </a:rPr>
              <a:t>Relational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Addiction</a:t>
            </a: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Information </a:t>
            </a:r>
            <a:r>
              <a:rPr lang="it-IT" dirty="0" err="1" smtClean="0">
                <a:solidFill>
                  <a:schemeClr val="bg1"/>
                </a:solidFill>
              </a:rPr>
              <a:t>Overload</a:t>
            </a: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Cyber </a:t>
            </a:r>
            <a:r>
              <a:rPr lang="it-IT" dirty="0" err="1" smtClean="0">
                <a:solidFill>
                  <a:schemeClr val="bg1"/>
                </a:solidFill>
              </a:rPr>
              <a:t>Sexual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Addiction</a:t>
            </a: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Computer </a:t>
            </a:r>
            <a:r>
              <a:rPr lang="it-IT" dirty="0" err="1" smtClean="0">
                <a:solidFill>
                  <a:schemeClr val="bg1"/>
                </a:solidFill>
              </a:rPr>
              <a:t>Addiction</a:t>
            </a:r>
            <a:r>
              <a:rPr lang="it-IT" dirty="0" smtClean="0">
                <a:solidFill>
                  <a:schemeClr val="bg1"/>
                </a:solidFill>
              </a:rPr>
              <a:t> (gioco offline)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Net </a:t>
            </a:r>
            <a:r>
              <a:rPr lang="it-IT" dirty="0" err="1" smtClean="0">
                <a:solidFill>
                  <a:schemeClr val="bg1"/>
                </a:solidFill>
              </a:rPr>
              <a:t>compulsion</a:t>
            </a: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Un terzo degli utenti internet navigano in rete come fuga o per cambiare il proprio umore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Ipotesi etiologiche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Ci potrebbero essere persone che non producono dopamina e di serotonina in quantità sufficiente o hanno un numero di recettori </a:t>
            </a:r>
            <a:r>
              <a:rPr lang="it-IT" dirty="0" err="1" smtClean="0">
                <a:solidFill>
                  <a:schemeClr val="bg1"/>
                </a:solidFill>
              </a:rPr>
              <a:t>dopaminergici</a:t>
            </a:r>
            <a:r>
              <a:rPr lang="it-IT" dirty="0" smtClean="0">
                <a:solidFill>
                  <a:schemeClr val="bg1"/>
                </a:solidFill>
              </a:rPr>
              <a:t> insufficienti (è evidente che questa ipotesi cerca di reintrodurre la teoria della fame recettoriale)</a:t>
            </a:r>
          </a:p>
          <a:p>
            <a:pPr marL="514350" indent="-514350"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it-IT" dirty="0" smtClean="0">
                <a:solidFill>
                  <a:schemeClr val="bg1"/>
                </a:solidFill>
              </a:rPr>
              <a:t>2.   Per aumentare il piacere le persone cercano molto probabilmente un maggior coinvolgimento al fine di stimolare il rilascio di dopamina del nucleo </a:t>
            </a:r>
            <a:r>
              <a:rPr lang="it-IT" dirty="0" err="1" smtClean="0">
                <a:solidFill>
                  <a:schemeClr val="bg1"/>
                </a:solidFill>
              </a:rPr>
              <a:t>accumbens</a:t>
            </a:r>
            <a:r>
              <a:rPr lang="it-IT" dirty="0" smtClean="0">
                <a:solidFill>
                  <a:schemeClr val="bg1"/>
                </a:solidFill>
              </a:rPr>
              <a:t>, coinvolto nel circuito della ricompensa (</a:t>
            </a:r>
            <a:r>
              <a:rPr lang="it-IT" dirty="0" err="1" smtClean="0">
                <a:solidFill>
                  <a:schemeClr val="bg1"/>
                </a:solidFill>
              </a:rPr>
              <a:t>Casha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et</a:t>
            </a:r>
            <a:r>
              <a:rPr lang="it-IT" dirty="0" smtClean="0">
                <a:solidFill>
                  <a:schemeClr val="bg1"/>
                </a:solidFill>
              </a:rPr>
              <a:t> al, 2012) (questa è l’ipotesi proposta in questo corso)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Come si fronteggia lo IAD ?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Secondo alcuni autori si tratta di somministrare farmaci </a:t>
            </a:r>
            <a:r>
              <a:rPr lang="it-IT" dirty="0" err="1" smtClean="0">
                <a:solidFill>
                  <a:schemeClr val="bg1"/>
                </a:solidFill>
              </a:rPr>
              <a:t>dopaminergici</a:t>
            </a:r>
            <a:r>
              <a:rPr lang="it-IT" dirty="0" smtClean="0">
                <a:solidFill>
                  <a:schemeClr val="bg1"/>
                </a:solidFill>
              </a:rPr>
              <a:t> o </a:t>
            </a:r>
            <a:r>
              <a:rPr lang="it-IT" dirty="0" err="1" smtClean="0">
                <a:solidFill>
                  <a:schemeClr val="bg1"/>
                </a:solidFill>
              </a:rPr>
              <a:t>serotoninergici</a:t>
            </a:r>
            <a:endParaRPr lang="it-IT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Subito dopo gli stessi autori propongono di integrare i farmaci con una psicoterapia </a:t>
            </a:r>
            <a:r>
              <a:rPr lang="it-IT" dirty="0" err="1" smtClean="0">
                <a:solidFill>
                  <a:schemeClr val="bg1"/>
                </a:solidFill>
              </a:rPr>
              <a:t>cognitivo-comportamentale</a:t>
            </a:r>
            <a:r>
              <a:rPr lang="it-IT" dirty="0" smtClean="0">
                <a:solidFill>
                  <a:schemeClr val="bg1"/>
                </a:solidFill>
              </a:rPr>
              <a:t>  così come la propongono per i disturbi del controllo degli impulsi, per l’azzardo, per lo shopping compulsivo, per la bulimia nervosa o per il disturbo da </a:t>
            </a:r>
            <a:r>
              <a:rPr lang="it-IT" dirty="0" err="1" smtClean="0">
                <a:solidFill>
                  <a:schemeClr val="bg1"/>
                </a:solidFill>
              </a:rPr>
              <a:t>binge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eating</a:t>
            </a:r>
            <a:r>
              <a:rPr lang="it-IT" dirty="0" smtClean="0">
                <a:solidFill>
                  <a:schemeClr val="bg1"/>
                </a:solidFill>
              </a:rPr>
              <a:t> (Fata, 2012)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 smtClean="0">
                <a:solidFill>
                  <a:srgbClr val="FFFF00"/>
                </a:solidFill>
              </a:rPr>
              <a:t>gruppi di supporto </a:t>
            </a:r>
            <a:r>
              <a:rPr lang="it-IT" dirty="0" smtClean="0">
                <a:solidFill>
                  <a:schemeClr val="bg1"/>
                </a:solidFill>
              </a:rPr>
              <a:t>sono una valida alternativa nelle situazioni in cui lo IAD è legato ad una mancanza di supporto nella rete sociale di appartenenza (Young, 2010). =&gt; Leggi famiglia, soprattutto.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Difficoltà della strategia </a:t>
            </a:r>
            <a:r>
              <a:rPr lang="it-IT" dirty="0" err="1" smtClean="0">
                <a:solidFill>
                  <a:srgbClr val="FFFF00"/>
                </a:solidFill>
              </a:rPr>
              <a:t>astinenziale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La terza rivoluzione industriale, quella elettronica digitale, è così pervasiva sul pianeta, che nessuno può più neppure immaginare di fare a meno delle tecnologie elettroniche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Bill Gates proponeva per la propria figlia di 17 anni 45 minuti al giorno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Vittorino </a:t>
            </a:r>
            <a:r>
              <a:rPr lang="it-IT" dirty="0" err="1" smtClean="0">
                <a:solidFill>
                  <a:schemeClr val="bg1"/>
                </a:solidFill>
              </a:rPr>
              <a:t>Andreoli</a:t>
            </a:r>
            <a:r>
              <a:rPr lang="it-IT" dirty="0" smtClean="0">
                <a:solidFill>
                  <a:schemeClr val="bg1"/>
                </a:solidFill>
              </a:rPr>
              <a:t> (2019) pensa che il limite di Bill Gates sia troppo basso e che siccome un adolescente resta connesso per 5-6 ore al giorno consiglia di limitare il tempo a 3 ore al giorno.</a:t>
            </a:r>
          </a:p>
          <a:p>
            <a:pPr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E’ interessante come </a:t>
            </a:r>
            <a:r>
              <a:rPr lang="it-IT" dirty="0" err="1" smtClean="0">
                <a:solidFill>
                  <a:schemeClr val="bg1"/>
                </a:solidFill>
              </a:rPr>
              <a:t>Andreoli</a:t>
            </a:r>
            <a:r>
              <a:rPr lang="it-IT" dirty="0" smtClean="0">
                <a:solidFill>
                  <a:schemeClr val="bg1"/>
                </a:solidFill>
              </a:rPr>
              <a:t> sostenga questa ipotesi con le stesse argomentazioni del “vino come alimento”, cioè con il vecchio paradigma di difesa del “bere moderato”, una sorta di uso consapevole di Internet 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Corlito, Grosseto, 8.11.2019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924</Words>
  <Application>Microsoft Office PowerPoint</Application>
  <PresentationFormat>Presentazione su schermo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 comportamenti additivi senza sostanza e le tecnologie elettroniche </vt:lpstr>
      <vt:lpstr>Che senso ha parlare di dipendenza senza sostanza ?</vt:lpstr>
      <vt:lpstr>L’esempio dell’azzardo</vt:lpstr>
      <vt:lpstr>L’Internet Addiction Disorder</vt:lpstr>
      <vt:lpstr>Internet e giovani</vt:lpstr>
      <vt:lpstr>Varie situazioni</vt:lpstr>
      <vt:lpstr>Ipotesi etiologiche</vt:lpstr>
      <vt:lpstr>Come si fronteggia lo IAD ?</vt:lpstr>
      <vt:lpstr>Difficoltà della strategia astinenziale</vt:lpstr>
      <vt:lpstr>Attenzione ai pediatri!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comportamenti additivi senza sostanza e le tecnologie elettroniche </dc:title>
  <dc:creator>Giuseppe Corlito</dc:creator>
  <cp:lastModifiedBy>Utente</cp:lastModifiedBy>
  <cp:revision>25</cp:revision>
  <dcterms:created xsi:type="dcterms:W3CDTF">2019-11-07T21:08:49Z</dcterms:created>
  <dcterms:modified xsi:type="dcterms:W3CDTF">2019-11-07T23:10:37Z</dcterms:modified>
</cp:coreProperties>
</file>